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>
  <p:sldMasterIdLst>
    <p:sldMasterId id="2147483654" r:id="rId1"/>
    <p:sldMasterId id="2147485560" r:id="rId2"/>
    <p:sldMasterId id="2147485565" r:id="rId3"/>
  </p:sldMasterIdLst>
  <p:notesMasterIdLst>
    <p:notesMasterId r:id="rId168"/>
  </p:notesMasterIdLst>
  <p:handoutMasterIdLst>
    <p:handoutMasterId r:id="rId169"/>
  </p:handoutMasterIdLst>
  <p:sldIdLst>
    <p:sldId id="3837" r:id="rId4"/>
    <p:sldId id="3053" r:id="rId5"/>
    <p:sldId id="2867" r:id="rId6"/>
    <p:sldId id="3838" r:id="rId7"/>
    <p:sldId id="3802" r:id="rId8"/>
    <p:sldId id="3803" r:id="rId9"/>
    <p:sldId id="3804" r:id="rId10"/>
    <p:sldId id="3805" r:id="rId11"/>
    <p:sldId id="3839" r:id="rId12"/>
    <p:sldId id="3806" r:id="rId13"/>
    <p:sldId id="3807" r:id="rId14"/>
    <p:sldId id="3808" r:id="rId15"/>
    <p:sldId id="3809" r:id="rId16"/>
    <p:sldId id="3687" r:id="rId17"/>
    <p:sldId id="3840" r:id="rId18"/>
    <p:sldId id="3688" r:id="rId19"/>
    <p:sldId id="3689" r:id="rId20"/>
    <p:sldId id="3690" r:id="rId21"/>
    <p:sldId id="3691" r:id="rId22"/>
    <p:sldId id="3700" r:id="rId23"/>
    <p:sldId id="3692" r:id="rId24"/>
    <p:sldId id="3841" r:id="rId25"/>
    <p:sldId id="3693" r:id="rId26"/>
    <p:sldId id="3694" r:id="rId27"/>
    <p:sldId id="3695" r:id="rId28"/>
    <p:sldId id="3696" r:id="rId29"/>
    <p:sldId id="3813" r:id="rId30"/>
    <p:sldId id="3810" r:id="rId31"/>
    <p:sldId id="3811" r:id="rId32"/>
    <p:sldId id="3812" r:id="rId33"/>
    <p:sldId id="3697" r:id="rId34"/>
    <p:sldId id="3842" r:id="rId35"/>
    <p:sldId id="3698" r:id="rId36"/>
    <p:sldId id="3702" r:id="rId37"/>
    <p:sldId id="3703" r:id="rId38"/>
    <p:sldId id="3704" r:id="rId39"/>
    <p:sldId id="3705" r:id="rId40"/>
    <p:sldId id="3706" r:id="rId41"/>
    <p:sldId id="3707" r:id="rId42"/>
    <p:sldId id="3708" r:id="rId43"/>
    <p:sldId id="3711" r:id="rId44"/>
    <p:sldId id="3709" r:id="rId45"/>
    <p:sldId id="3710" r:id="rId46"/>
    <p:sldId id="3843" r:id="rId47"/>
    <p:sldId id="3712" r:id="rId48"/>
    <p:sldId id="3716" r:id="rId49"/>
    <p:sldId id="3713" r:id="rId50"/>
    <p:sldId id="3714" r:id="rId51"/>
    <p:sldId id="3715" r:id="rId52"/>
    <p:sldId id="3717" r:id="rId53"/>
    <p:sldId id="3718" r:id="rId54"/>
    <p:sldId id="3719" r:id="rId55"/>
    <p:sldId id="3699" r:id="rId56"/>
    <p:sldId id="3720" r:id="rId57"/>
    <p:sldId id="3844" r:id="rId58"/>
    <p:sldId id="3721" r:id="rId59"/>
    <p:sldId id="3725" r:id="rId60"/>
    <p:sldId id="3726" r:id="rId61"/>
    <p:sldId id="3727" r:id="rId62"/>
    <p:sldId id="3728" r:id="rId63"/>
    <p:sldId id="3729" r:id="rId64"/>
    <p:sldId id="3730" r:id="rId65"/>
    <p:sldId id="3722" r:id="rId66"/>
    <p:sldId id="3845" r:id="rId67"/>
    <p:sldId id="3731" r:id="rId68"/>
    <p:sldId id="3732" r:id="rId69"/>
    <p:sldId id="3733" r:id="rId70"/>
    <p:sldId id="3734" r:id="rId71"/>
    <p:sldId id="3735" r:id="rId72"/>
    <p:sldId id="3736" r:id="rId73"/>
    <p:sldId id="3737" r:id="rId74"/>
    <p:sldId id="3846" r:id="rId75"/>
    <p:sldId id="3739" r:id="rId76"/>
    <p:sldId id="3740" r:id="rId77"/>
    <p:sldId id="3741" r:id="rId78"/>
    <p:sldId id="3742" r:id="rId79"/>
    <p:sldId id="3743" r:id="rId80"/>
    <p:sldId id="3744" r:id="rId81"/>
    <p:sldId id="3745" r:id="rId82"/>
    <p:sldId id="3746" r:id="rId83"/>
    <p:sldId id="3747" r:id="rId84"/>
    <p:sldId id="3748" r:id="rId85"/>
    <p:sldId id="3749" r:id="rId86"/>
    <p:sldId id="3847" r:id="rId87"/>
    <p:sldId id="3751" r:id="rId88"/>
    <p:sldId id="3752" r:id="rId89"/>
    <p:sldId id="3753" r:id="rId90"/>
    <p:sldId id="3754" r:id="rId91"/>
    <p:sldId id="3755" r:id="rId92"/>
    <p:sldId id="3756" r:id="rId93"/>
    <p:sldId id="3757" r:id="rId94"/>
    <p:sldId id="3758" r:id="rId95"/>
    <p:sldId id="3759" r:id="rId96"/>
    <p:sldId id="3723" r:id="rId97"/>
    <p:sldId id="3766" r:id="rId98"/>
    <p:sldId id="3767" r:id="rId99"/>
    <p:sldId id="3848" r:id="rId100"/>
    <p:sldId id="3769" r:id="rId101"/>
    <p:sldId id="3761" r:id="rId102"/>
    <p:sldId id="3762" r:id="rId103"/>
    <p:sldId id="3770" r:id="rId104"/>
    <p:sldId id="3763" r:id="rId105"/>
    <p:sldId id="3771" r:id="rId106"/>
    <p:sldId id="3764" r:id="rId107"/>
    <p:sldId id="3772" r:id="rId108"/>
    <p:sldId id="3765" r:id="rId109"/>
    <p:sldId id="3773" r:id="rId110"/>
    <p:sldId id="3774" r:id="rId111"/>
    <p:sldId id="3849" r:id="rId112"/>
    <p:sldId id="3776" r:id="rId113"/>
    <p:sldId id="3779" r:id="rId114"/>
    <p:sldId id="3777" r:id="rId115"/>
    <p:sldId id="3778" r:id="rId116"/>
    <p:sldId id="3786" r:id="rId117"/>
    <p:sldId id="3780" r:id="rId118"/>
    <p:sldId id="3787" r:id="rId119"/>
    <p:sldId id="3781" r:id="rId120"/>
    <p:sldId id="3782" r:id="rId121"/>
    <p:sldId id="3788" r:id="rId122"/>
    <p:sldId id="3850" r:id="rId123"/>
    <p:sldId id="3784" r:id="rId124"/>
    <p:sldId id="3785" r:id="rId125"/>
    <p:sldId id="3789" r:id="rId126"/>
    <p:sldId id="3783" r:id="rId127"/>
    <p:sldId id="3790" r:id="rId128"/>
    <p:sldId id="3791" r:id="rId129"/>
    <p:sldId id="3792" r:id="rId130"/>
    <p:sldId id="3775" r:id="rId131"/>
    <p:sldId id="3793" r:id="rId132"/>
    <p:sldId id="3851" r:id="rId133"/>
    <p:sldId id="3794" r:id="rId134"/>
    <p:sldId id="3795" r:id="rId135"/>
    <p:sldId id="3796" r:id="rId136"/>
    <p:sldId id="3798" r:id="rId137"/>
    <p:sldId id="3797" r:id="rId138"/>
    <p:sldId id="3799" r:id="rId139"/>
    <p:sldId id="3800" r:id="rId140"/>
    <p:sldId id="3852" r:id="rId141"/>
    <p:sldId id="3815" r:id="rId142"/>
    <p:sldId id="3816" r:id="rId143"/>
    <p:sldId id="3817" r:id="rId144"/>
    <p:sldId id="3818" r:id="rId145"/>
    <p:sldId id="3819" r:id="rId146"/>
    <p:sldId id="3853" r:id="rId147"/>
    <p:sldId id="3801" r:id="rId148"/>
    <p:sldId id="3820" r:id="rId149"/>
    <p:sldId id="3821" r:id="rId150"/>
    <p:sldId id="3822" r:id="rId151"/>
    <p:sldId id="3823" r:id="rId152"/>
    <p:sldId id="3824" r:id="rId153"/>
    <p:sldId id="3829" r:id="rId154"/>
    <p:sldId id="3830" r:id="rId155"/>
    <p:sldId id="3825" r:id="rId156"/>
    <p:sldId id="3826" r:id="rId157"/>
    <p:sldId id="3827" r:id="rId158"/>
    <p:sldId id="3854" r:id="rId159"/>
    <p:sldId id="3831" r:id="rId160"/>
    <p:sldId id="3828" r:id="rId161"/>
    <p:sldId id="3832" r:id="rId162"/>
    <p:sldId id="3833" r:id="rId163"/>
    <p:sldId id="3834" r:id="rId164"/>
    <p:sldId id="3835" r:id="rId165"/>
    <p:sldId id="3836" r:id="rId166"/>
    <p:sldId id="3052" r:id="rId167"/>
  </p:sldIdLst>
  <p:sldSz cx="11049000" cy="6858000"/>
  <p:notesSz cx="9866313" cy="6735763"/>
  <p:embeddedFontLst>
    <p:embeddedFont>
      <p:font typeface="Consolas" panose="020B0609020204030204" pitchFamily="49" charset="0"/>
      <p:regular r:id="rId170"/>
      <p:bold r:id="rId171"/>
      <p:italic r:id="rId172"/>
      <p:boldItalic r:id="rId173"/>
    </p:embeddedFont>
    <p:embeddedFont>
      <p:font typeface="맑은 고딕" panose="020B0503020000020004" pitchFamily="50" charset="-127"/>
      <p:regular r:id="rId174"/>
      <p:bold r:id="rId175"/>
    </p:embeddedFont>
    <p:embeddedFont>
      <p:font typeface="가는각진제목체" panose="02030600000101010101" pitchFamily="18" charset="-127"/>
      <p:regular r:id="rId176"/>
    </p:embeddedFont>
    <p:embeddedFont>
      <p:font typeface="양재소슬체S" panose="02020603020101020101" pitchFamily="18" charset="-127"/>
      <p:regular r:id="rId177"/>
    </p:embeddedFont>
    <p:embeddedFont>
      <p:font typeface="Optima" panose="00000400000000000000" pitchFamily="2" charset="2"/>
      <p:regular r:id="rId178"/>
    </p:embeddedFont>
    <p:embeddedFont>
      <p:font typeface="HY헤드라인M" panose="02030600000101010101" pitchFamily="18" charset="-127"/>
      <p:regular r:id="rId179"/>
    </p:embeddedFont>
  </p:embeddedFontLst>
  <p:custDataLst>
    <p:tags r:id="rId180"/>
  </p:custDataLst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sz="1200" b="1" kern="1200">
        <a:solidFill>
          <a:srgbClr val="000000"/>
        </a:solidFill>
        <a:latin typeface="Optima" pitchFamily="34" charset="0"/>
        <a:ea typeface="가는각진제목체" pitchFamily="18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sz="1200" b="1" kern="1200">
        <a:solidFill>
          <a:srgbClr val="000000"/>
        </a:solidFill>
        <a:latin typeface="Optima" pitchFamily="34" charset="0"/>
        <a:ea typeface="가는각진제목체" pitchFamily="18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sz="1200" b="1" kern="1200">
        <a:solidFill>
          <a:srgbClr val="000000"/>
        </a:solidFill>
        <a:latin typeface="Optima" pitchFamily="34" charset="0"/>
        <a:ea typeface="가는각진제목체" pitchFamily="18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sz="1200" b="1" kern="1200">
        <a:solidFill>
          <a:srgbClr val="000000"/>
        </a:solidFill>
        <a:latin typeface="Optima" pitchFamily="34" charset="0"/>
        <a:ea typeface="가는각진제목체" pitchFamily="18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sz="1200" b="1" kern="1200">
        <a:solidFill>
          <a:srgbClr val="000000"/>
        </a:solidFill>
        <a:latin typeface="Optima" pitchFamily="34" charset="0"/>
        <a:ea typeface="가는각진제목체" pitchFamily="18" charset="-127"/>
        <a:cs typeface="+mn-cs"/>
      </a:defRPr>
    </a:lvl5pPr>
    <a:lvl6pPr marL="2286000" algn="l" defTabSz="914400" rtl="0" eaLnBrk="1" latinLnBrk="1" hangingPunct="1">
      <a:defRPr sz="1200" b="1" kern="1200">
        <a:solidFill>
          <a:srgbClr val="000000"/>
        </a:solidFill>
        <a:latin typeface="Optima" pitchFamily="34" charset="0"/>
        <a:ea typeface="가는각진제목체" pitchFamily="18" charset="-127"/>
        <a:cs typeface="+mn-cs"/>
      </a:defRPr>
    </a:lvl6pPr>
    <a:lvl7pPr marL="2743200" algn="l" defTabSz="914400" rtl="0" eaLnBrk="1" latinLnBrk="1" hangingPunct="1">
      <a:defRPr sz="1200" b="1" kern="1200">
        <a:solidFill>
          <a:srgbClr val="000000"/>
        </a:solidFill>
        <a:latin typeface="Optima" pitchFamily="34" charset="0"/>
        <a:ea typeface="가는각진제목체" pitchFamily="18" charset="-127"/>
        <a:cs typeface="+mn-cs"/>
      </a:defRPr>
    </a:lvl7pPr>
    <a:lvl8pPr marL="3200400" algn="l" defTabSz="914400" rtl="0" eaLnBrk="1" latinLnBrk="1" hangingPunct="1">
      <a:defRPr sz="1200" b="1" kern="1200">
        <a:solidFill>
          <a:srgbClr val="000000"/>
        </a:solidFill>
        <a:latin typeface="Optima" pitchFamily="34" charset="0"/>
        <a:ea typeface="가는각진제목체" pitchFamily="18" charset="-127"/>
        <a:cs typeface="+mn-cs"/>
      </a:defRPr>
    </a:lvl8pPr>
    <a:lvl9pPr marL="3657600" algn="l" defTabSz="914400" rtl="0" eaLnBrk="1" latinLnBrk="1" hangingPunct="1">
      <a:defRPr sz="1200" b="1" kern="1200">
        <a:solidFill>
          <a:srgbClr val="000000"/>
        </a:solidFill>
        <a:latin typeface="Optima" pitchFamily="34" charset="0"/>
        <a:ea typeface="가는각진제목체" pitchFamily="18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33"/>
    <a:srgbClr val="FFFFE1"/>
    <a:srgbClr val="808000"/>
    <a:srgbClr val="009900"/>
    <a:srgbClr val="FF9900"/>
    <a:srgbClr val="FFF3E7"/>
    <a:srgbClr val="FFFFF7"/>
    <a:srgbClr val="FFECD9"/>
    <a:srgbClr val="F2F1E2"/>
    <a:srgbClr val="EAF5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26151" autoAdjust="0"/>
    <p:restoredTop sz="86374" autoAdjust="0"/>
  </p:normalViewPr>
  <p:slideViewPr>
    <p:cSldViewPr showGuides="1">
      <p:cViewPr>
        <p:scale>
          <a:sx n="70" d="100"/>
          <a:sy n="70" d="100"/>
        </p:scale>
        <p:origin x="-780" y="-300"/>
      </p:cViewPr>
      <p:guideLst>
        <p:guide orient="horz"/>
        <p:guide orient="horz" pos="2160"/>
        <p:guide orient="horz" pos="1253"/>
        <p:guide orient="horz" pos="527"/>
        <p:guide pos="6959"/>
        <p:guide pos="3480"/>
        <p:guide pos="214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  <p:sld r:id="rId54" collapse="1"/>
      <p:sld r:id="rId55" collapse="1"/>
      <p:sld r:id="rId56" collapse="1"/>
      <p:sld r:id="rId57" collapse="1"/>
      <p:sld r:id="rId58" collapse="1"/>
      <p:sld r:id="rId59" collapse="1"/>
      <p:sld r:id="rId60" collapse="1"/>
      <p:sld r:id="rId61" collapse="1"/>
      <p:sld r:id="rId62" collapse="1"/>
      <p:sld r:id="rId63" collapse="1"/>
      <p:sld r:id="rId64" collapse="1"/>
      <p:sld r:id="rId65" collapse="1"/>
      <p:sld r:id="rId66" collapse="1"/>
      <p:sld r:id="rId67" collapse="1"/>
      <p:sld r:id="rId68" collapse="1"/>
      <p:sld r:id="rId69" collapse="1"/>
      <p:sld r:id="rId70" collapse="1"/>
      <p:sld r:id="rId71" collapse="1"/>
      <p:sld r:id="rId72" collapse="1"/>
      <p:sld r:id="rId73" collapse="1"/>
      <p:sld r:id="rId74" collapse="1"/>
      <p:sld r:id="rId75" collapse="1"/>
      <p:sld r:id="rId76" collapse="1"/>
      <p:sld r:id="rId77" collapse="1"/>
      <p:sld r:id="rId78" collapse="1"/>
      <p:sld r:id="rId79" collapse="1"/>
      <p:sld r:id="rId80" collapse="1"/>
      <p:sld r:id="rId81" collapse="1"/>
      <p:sld r:id="rId82" collapse="1"/>
      <p:sld r:id="rId83" collapse="1"/>
      <p:sld r:id="rId84" collapse="1"/>
      <p:sld r:id="rId85" collapse="1"/>
      <p:sld r:id="rId86" collapse="1"/>
      <p:sld r:id="rId87" collapse="1"/>
      <p:sld r:id="rId88" collapse="1"/>
      <p:sld r:id="rId89" collapse="1"/>
      <p:sld r:id="rId90" collapse="1"/>
      <p:sld r:id="rId91" collapse="1"/>
      <p:sld r:id="rId92" collapse="1"/>
      <p:sld r:id="rId93" collapse="1"/>
      <p:sld r:id="rId94" collapse="1"/>
      <p:sld r:id="rId95" collapse="1"/>
      <p:sld r:id="rId96" collapse="1"/>
      <p:sld r:id="rId97" collapse="1"/>
      <p:sld r:id="rId98" collapse="1"/>
      <p:sld r:id="rId99" collapse="1"/>
      <p:sld r:id="rId100" collapse="1"/>
      <p:sld r:id="rId101" collapse="1"/>
      <p:sld r:id="rId102" collapse="1"/>
      <p:sld r:id="rId103" collapse="1"/>
      <p:sld r:id="rId104" collapse="1"/>
      <p:sld r:id="rId105" collapse="1"/>
      <p:sld r:id="rId106" collapse="1"/>
      <p:sld r:id="rId107" collapse="1"/>
      <p:sld r:id="rId108" collapse="1"/>
      <p:sld r:id="rId109" collapse="1"/>
      <p:sld r:id="rId110" collapse="1"/>
      <p:sld r:id="rId111" collapse="1"/>
      <p:sld r:id="rId112" collapse="1"/>
      <p:sld r:id="rId113" collapse="1"/>
      <p:sld r:id="rId114" collapse="1"/>
      <p:sld r:id="rId115" collapse="1"/>
      <p:sld r:id="rId116" collapse="1"/>
      <p:sld r:id="rId117" collapse="1"/>
      <p:sld r:id="rId118" collapse="1"/>
      <p:sld r:id="rId119" collapse="1"/>
      <p:sld r:id="rId120" collapse="1"/>
      <p:sld r:id="rId121" collapse="1"/>
      <p:sld r:id="rId122" collapse="1"/>
      <p:sld r:id="rId123" collapse="1"/>
      <p:sld r:id="rId124" collapse="1"/>
      <p:sld r:id="rId125" collapse="1"/>
      <p:sld r:id="rId126" collapse="1"/>
      <p:sld r:id="rId127" collapse="1"/>
      <p:sld r:id="rId128" collapse="1"/>
      <p:sld r:id="rId129" collapse="1"/>
      <p:sld r:id="rId130" collapse="1"/>
      <p:sld r:id="rId131" collapse="1"/>
      <p:sld r:id="rId132" collapse="1"/>
      <p:sld r:id="rId133" collapse="1"/>
      <p:sld r:id="rId134" collapse="1"/>
      <p:sld r:id="rId135" collapse="1"/>
      <p:sld r:id="rId136" collapse="1"/>
      <p:sld r:id="rId137" collapse="1"/>
      <p:sld r:id="rId138" collapse="1"/>
      <p:sld r:id="rId139" collapse="1"/>
      <p:sld r:id="rId140" collapse="1"/>
      <p:sld r:id="rId141" collapse="1"/>
      <p:sld r:id="rId142" collapse="1"/>
      <p:sld r:id="rId143" collapse="1"/>
      <p:sld r:id="rId144" collapse="1"/>
      <p:sld r:id="rId145" collapse="1"/>
      <p:sld r:id="rId146" collapse="1"/>
      <p:sld r:id="rId147" collapse="1"/>
      <p:sld r:id="rId148" collapse="1"/>
      <p:sld r:id="rId149" collapse="1"/>
      <p:sld r:id="rId150" collapse="1"/>
      <p:sld r:id="rId151" collapse="1"/>
      <p:sld r:id="rId152" collapse="1"/>
      <p:sld r:id="rId153" collapse="1"/>
      <p:sld r:id="rId154" collapse="1"/>
      <p:sld r:id="rId155" collapse="1"/>
      <p:sld r:id="rId156" collapse="1"/>
      <p:sld r:id="rId157" collapse="1"/>
      <p:sld r:id="rId158" collapse="1"/>
      <p:sld r:id="rId159" collapse="1"/>
      <p:sld r:id="rId160" collapse="1"/>
      <p:sld r:id="rId161" collapse="1"/>
      <p:sld r:id="rId162" collapse="1"/>
      <p:sld r:id="rId163" collapse="1"/>
      <p:sld r:id="rId164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howGuides="1">
      <p:cViewPr varScale="1">
        <p:scale>
          <a:sx n="132" d="100"/>
          <a:sy n="132" d="100"/>
        </p:scale>
        <p:origin x="-1476" y="-90"/>
      </p:cViewPr>
      <p:guideLst>
        <p:guide orient="horz" pos="2122"/>
        <p:guide pos="3108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59" Type="http://schemas.openxmlformats.org/officeDocument/2006/relationships/slide" Target="slides/slide156.xml"/><Relationship Id="rId170" Type="http://schemas.openxmlformats.org/officeDocument/2006/relationships/font" Target="fonts/font1.fntdata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53" Type="http://schemas.openxmlformats.org/officeDocument/2006/relationships/slide" Target="slides/slide50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149" Type="http://schemas.openxmlformats.org/officeDocument/2006/relationships/slide" Target="slides/slide146.xml"/><Relationship Id="rId5" Type="http://schemas.openxmlformats.org/officeDocument/2006/relationships/slide" Target="slides/slide2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181" Type="http://schemas.openxmlformats.org/officeDocument/2006/relationships/presProps" Target="presProps.xml"/><Relationship Id="rId22" Type="http://schemas.openxmlformats.org/officeDocument/2006/relationships/slide" Target="slides/slide19.xml"/><Relationship Id="rId43" Type="http://schemas.openxmlformats.org/officeDocument/2006/relationships/slide" Target="slides/slide40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139" Type="http://schemas.openxmlformats.org/officeDocument/2006/relationships/slide" Target="slides/slide136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71" Type="http://schemas.openxmlformats.org/officeDocument/2006/relationships/font" Target="fonts/font2.fntdata"/><Relationship Id="rId12" Type="http://schemas.openxmlformats.org/officeDocument/2006/relationships/slide" Target="slides/slide9.xml"/><Relationship Id="rId33" Type="http://schemas.openxmlformats.org/officeDocument/2006/relationships/slide" Target="slides/slide30.xml"/><Relationship Id="rId108" Type="http://schemas.openxmlformats.org/officeDocument/2006/relationships/slide" Target="slides/slide105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5" Type="http://schemas.openxmlformats.org/officeDocument/2006/relationships/slide" Target="slides/slide72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61" Type="http://schemas.openxmlformats.org/officeDocument/2006/relationships/slide" Target="slides/slide158.xml"/><Relationship Id="rId182" Type="http://schemas.openxmlformats.org/officeDocument/2006/relationships/viewProps" Target="viewProps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35" Type="http://schemas.openxmlformats.org/officeDocument/2006/relationships/slide" Target="slides/slide132.xml"/><Relationship Id="rId151" Type="http://schemas.openxmlformats.org/officeDocument/2006/relationships/slide" Target="slides/slide148.xml"/><Relationship Id="rId156" Type="http://schemas.openxmlformats.org/officeDocument/2006/relationships/slide" Target="slides/slide153.xml"/><Relationship Id="rId177" Type="http://schemas.openxmlformats.org/officeDocument/2006/relationships/font" Target="fonts/font8.fntdata"/><Relationship Id="rId172" Type="http://schemas.openxmlformats.org/officeDocument/2006/relationships/font" Target="fonts/font3.fntdata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141" Type="http://schemas.openxmlformats.org/officeDocument/2006/relationships/slide" Target="slides/slide138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162" Type="http://schemas.openxmlformats.org/officeDocument/2006/relationships/slide" Target="slides/slide159.xml"/><Relationship Id="rId18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font" Target="fonts/font9.fntdata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52" Type="http://schemas.openxmlformats.org/officeDocument/2006/relationships/slide" Target="slides/slide149.xml"/><Relationship Id="rId173" Type="http://schemas.openxmlformats.org/officeDocument/2006/relationships/font" Target="fonts/font4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184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74" Type="http://schemas.openxmlformats.org/officeDocument/2006/relationships/font" Target="fonts/font5.fntdata"/><Relationship Id="rId179" Type="http://schemas.openxmlformats.org/officeDocument/2006/relationships/font" Target="fonts/font10.fntdata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48" Type="http://schemas.openxmlformats.org/officeDocument/2006/relationships/slide" Target="slides/slide145.xml"/><Relationship Id="rId164" Type="http://schemas.openxmlformats.org/officeDocument/2006/relationships/slide" Target="slides/slide161.xml"/><Relationship Id="rId16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80" Type="http://schemas.openxmlformats.org/officeDocument/2006/relationships/tags" Target="tags/tag1.xml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75" Type="http://schemas.openxmlformats.org/officeDocument/2006/relationships/font" Target="fonts/font6.fntdata"/><Relationship Id="rId16" Type="http://schemas.openxmlformats.org/officeDocument/2006/relationships/slide" Target="slides/slide13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90" Type="http://schemas.openxmlformats.org/officeDocument/2006/relationships/slide" Target="slides/slide87.xml"/><Relationship Id="rId165" Type="http://schemas.openxmlformats.org/officeDocument/2006/relationships/slide" Target="slides/slide162.xml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Relationship Id="rId80" Type="http://schemas.openxmlformats.org/officeDocument/2006/relationships/slide" Target="slides/slide77.xml"/><Relationship Id="rId155" Type="http://schemas.openxmlformats.org/officeDocument/2006/relationships/slide" Target="slides/slide152.xml"/><Relationship Id="rId176" Type="http://schemas.openxmlformats.org/officeDocument/2006/relationships/font" Target="fonts/font7.fntdata"/><Relationship Id="rId17" Type="http://schemas.openxmlformats.org/officeDocument/2006/relationships/slide" Target="slides/slide14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24" Type="http://schemas.openxmlformats.org/officeDocument/2006/relationships/slide" Target="slides/slide121.xml"/><Relationship Id="rId70" Type="http://schemas.openxmlformats.org/officeDocument/2006/relationships/slide" Target="slides/slide67.xml"/><Relationship Id="rId91" Type="http://schemas.openxmlformats.org/officeDocument/2006/relationships/slide" Target="slides/slide88.xml"/><Relationship Id="rId145" Type="http://schemas.openxmlformats.org/officeDocument/2006/relationships/slide" Target="slides/slide142.xml"/><Relationship Id="rId166" Type="http://schemas.openxmlformats.org/officeDocument/2006/relationships/slide" Target="slides/slide163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/Relationships>
</file>

<file path=ppt/_rels/viewProps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7.xml"/><Relationship Id="rId21" Type="http://schemas.openxmlformats.org/officeDocument/2006/relationships/slide" Target="slides/slide21.xml"/><Relationship Id="rId42" Type="http://schemas.openxmlformats.org/officeDocument/2006/relationships/slide" Target="slides/slide42.xml"/><Relationship Id="rId63" Type="http://schemas.openxmlformats.org/officeDocument/2006/relationships/slide" Target="slides/slide63.xml"/><Relationship Id="rId84" Type="http://schemas.openxmlformats.org/officeDocument/2006/relationships/slide" Target="slides/slide84.xml"/><Relationship Id="rId138" Type="http://schemas.openxmlformats.org/officeDocument/2006/relationships/slide" Target="slides/slide138.xml"/><Relationship Id="rId159" Type="http://schemas.openxmlformats.org/officeDocument/2006/relationships/slide" Target="slides/slide159.xml"/><Relationship Id="rId107" Type="http://schemas.openxmlformats.org/officeDocument/2006/relationships/slide" Target="slides/slide107.xml"/><Relationship Id="rId11" Type="http://schemas.openxmlformats.org/officeDocument/2006/relationships/slide" Target="slides/slide11.xml"/><Relationship Id="rId32" Type="http://schemas.openxmlformats.org/officeDocument/2006/relationships/slide" Target="slides/slide32.xml"/><Relationship Id="rId53" Type="http://schemas.openxmlformats.org/officeDocument/2006/relationships/slide" Target="slides/slide53.xml"/><Relationship Id="rId74" Type="http://schemas.openxmlformats.org/officeDocument/2006/relationships/slide" Target="slides/slide74.xml"/><Relationship Id="rId128" Type="http://schemas.openxmlformats.org/officeDocument/2006/relationships/slide" Target="slides/slide128.xml"/><Relationship Id="rId149" Type="http://schemas.openxmlformats.org/officeDocument/2006/relationships/slide" Target="slides/slide149.xml"/><Relationship Id="rId5" Type="http://schemas.openxmlformats.org/officeDocument/2006/relationships/slide" Target="slides/slide5.xml"/><Relationship Id="rId95" Type="http://schemas.openxmlformats.org/officeDocument/2006/relationships/slide" Target="slides/slide95.xml"/><Relationship Id="rId160" Type="http://schemas.openxmlformats.org/officeDocument/2006/relationships/slide" Target="slides/slide160.xml"/><Relationship Id="rId22" Type="http://schemas.openxmlformats.org/officeDocument/2006/relationships/slide" Target="slides/slide22.xml"/><Relationship Id="rId43" Type="http://schemas.openxmlformats.org/officeDocument/2006/relationships/slide" Target="slides/slide43.xml"/><Relationship Id="rId64" Type="http://schemas.openxmlformats.org/officeDocument/2006/relationships/slide" Target="slides/slide64.xml"/><Relationship Id="rId118" Type="http://schemas.openxmlformats.org/officeDocument/2006/relationships/slide" Target="slides/slide118.xml"/><Relationship Id="rId139" Type="http://schemas.openxmlformats.org/officeDocument/2006/relationships/slide" Target="slides/slide139.xml"/><Relationship Id="rId85" Type="http://schemas.openxmlformats.org/officeDocument/2006/relationships/slide" Target="slides/slide85.xml"/><Relationship Id="rId150" Type="http://schemas.openxmlformats.org/officeDocument/2006/relationships/slide" Target="slides/slide150.xml"/><Relationship Id="rId12" Type="http://schemas.openxmlformats.org/officeDocument/2006/relationships/slide" Target="slides/slide12.xml"/><Relationship Id="rId17" Type="http://schemas.openxmlformats.org/officeDocument/2006/relationships/slide" Target="slides/slide17.xml"/><Relationship Id="rId33" Type="http://schemas.openxmlformats.org/officeDocument/2006/relationships/slide" Target="slides/slide33.xml"/><Relationship Id="rId38" Type="http://schemas.openxmlformats.org/officeDocument/2006/relationships/slide" Target="slides/slide38.xml"/><Relationship Id="rId59" Type="http://schemas.openxmlformats.org/officeDocument/2006/relationships/slide" Target="slides/slide59.xml"/><Relationship Id="rId103" Type="http://schemas.openxmlformats.org/officeDocument/2006/relationships/slide" Target="slides/slide103.xml"/><Relationship Id="rId108" Type="http://schemas.openxmlformats.org/officeDocument/2006/relationships/slide" Target="slides/slide108.xml"/><Relationship Id="rId124" Type="http://schemas.openxmlformats.org/officeDocument/2006/relationships/slide" Target="slides/slide124.xml"/><Relationship Id="rId129" Type="http://schemas.openxmlformats.org/officeDocument/2006/relationships/slide" Target="slides/slide129.xml"/><Relationship Id="rId54" Type="http://schemas.openxmlformats.org/officeDocument/2006/relationships/slide" Target="slides/slide54.xml"/><Relationship Id="rId70" Type="http://schemas.openxmlformats.org/officeDocument/2006/relationships/slide" Target="slides/slide70.xml"/><Relationship Id="rId75" Type="http://schemas.openxmlformats.org/officeDocument/2006/relationships/slide" Target="slides/slide75.xml"/><Relationship Id="rId91" Type="http://schemas.openxmlformats.org/officeDocument/2006/relationships/slide" Target="slides/slide91.xml"/><Relationship Id="rId96" Type="http://schemas.openxmlformats.org/officeDocument/2006/relationships/slide" Target="slides/slide96.xml"/><Relationship Id="rId140" Type="http://schemas.openxmlformats.org/officeDocument/2006/relationships/slide" Target="slides/slide140.xml"/><Relationship Id="rId145" Type="http://schemas.openxmlformats.org/officeDocument/2006/relationships/slide" Target="slides/slide145.xml"/><Relationship Id="rId161" Type="http://schemas.openxmlformats.org/officeDocument/2006/relationships/slide" Target="slides/slide161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23" Type="http://schemas.openxmlformats.org/officeDocument/2006/relationships/slide" Target="slides/slide23.xml"/><Relationship Id="rId28" Type="http://schemas.openxmlformats.org/officeDocument/2006/relationships/slide" Target="slides/slide28.xml"/><Relationship Id="rId49" Type="http://schemas.openxmlformats.org/officeDocument/2006/relationships/slide" Target="slides/slide49.xml"/><Relationship Id="rId114" Type="http://schemas.openxmlformats.org/officeDocument/2006/relationships/slide" Target="slides/slide114.xml"/><Relationship Id="rId119" Type="http://schemas.openxmlformats.org/officeDocument/2006/relationships/slide" Target="slides/slide119.xml"/><Relationship Id="rId44" Type="http://schemas.openxmlformats.org/officeDocument/2006/relationships/slide" Target="slides/slide44.xml"/><Relationship Id="rId60" Type="http://schemas.openxmlformats.org/officeDocument/2006/relationships/slide" Target="slides/slide60.xml"/><Relationship Id="rId65" Type="http://schemas.openxmlformats.org/officeDocument/2006/relationships/slide" Target="slides/slide65.xml"/><Relationship Id="rId81" Type="http://schemas.openxmlformats.org/officeDocument/2006/relationships/slide" Target="slides/slide81.xml"/><Relationship Id="rId86" Type="http://schemas.openxmlformats.org/officeDocument/2006/relationships/slide" Target="slides/slide86.xml"/><Relationship Id="rId130" Type="http://schemas.openxmlformats.org/officeDocument/2006/relationships/slide" Target="slides/slide130.xml"/><Relationship Id="rId135" Type="http://schemas.openxmlformats.org/officeDocument/2006/relationships/slide" Target="slides/slide135.xml"/><Relationship Id="rId151" Type="http://schemas.openxmlformats.org/officeDocument/2006/relationships/slide" Target="slides/slide151.xml"/><Relationship Id="rId156" Type="http://schemas.openxmlformats.org/officeDocument/2006/relationships/slide" Target="slides/slide156.xml"/><Relationship Id="rId13" Type="http://schemas.openxmlformats.org/officeDocument/2006/relationships/slide" Target="slides/slide13.xml"/><Relationship Id="rId18" Type="http://schemas.openxmlformats.org/officeDocument/2006/relationships/slide" Target="slides/slide18.xml"/><Relationship Id="rId39" Type="http://schemas.openxmlformats.org/officeDocument/2006/relationships/slide" Target="slides/slide39.xml"/><Relationship Id="rId109" Type="http://schemas.openxmlformats.org/officeDocument/2006/relationships/slide" Target="slides/slide109.xml"/><Relationship Id="rId34" Type="http://schemas.openxmlformats.org/officeDocument/2006/relationships/slide" Target="slides/slide34.xml"/><Relationship Id="rId50" Type="http://schemas.openxmlformats.org/officeDocument/2006/relationships/slide" Target="slides/slide50.xml"/><Relationship Id="rId55" Type="http://schemas.openxmlformats.org/officeDocument/2006/relationships/slide" Target="slides/slide55.xml"/><Relationship Id="rId76" Type="http://schemas.openxmlformats.org/officeDocument/2006/relationships/slide" Target="slides/slide76.xml"/><Relationship Id="rId97" Type="http://schemas.openxmlformats.org/officeDocument/2006/relationships/slide" Target="slides/slide97.xml"/><Relationship Id="rId104" Type="http://schemas.openxmlformats.org/officeDocument/2006/relationships/slide" Target="slides/slide104.xml"/><Relationship Id="rId120" Type="http://schemas.openxmlformats.org/officeDocument/2006/relationships/slide" Target="slides/slide120.xml"/><Relationship Id="rId125" Type="http://schemas.openxmlformats.org/officeDocument/2006/relationships/slide" Target="slides/slide125.xml"/><Relationship Id="rId141" Type="http://schemas.openxmlformats.org/officeDocument/2006/relationships/slide" Target="slides/slide141.xml"/><Relationship Id="rId146" Type="http://schemas.openxmlformats.org/officeDocument/2006/relationships/slide" Target="slides/slide146.xml"/><Relationship Id="rId7" Type="http://schemas.openxmlformats.org/officeDocument/2006/relationships/slide" Target="slides/slide7.xml"/><Relationship Id="rId71" Type="http://schemas.openxmlformats.org/officeDocument/2006/relationships/slide" Target="slides/slide71.xml"/><Relationship Id="rId92" Type="http://schemas.openxmlformats.org/officeDocument/2006/relationships/slide" Target="slides/slide92.xml"/><Relationship Id="rId162" Type="http://schemas.openxmlformats.org/officeDocument/2006/relationships/slide" Target="slides/slide162.xml"/><Relationship Id="rId2" Type="http://schemas.openxmlformats.org/officeDocument/2006/relationships/slide" Target="slides/slide2.xml"/><Relationship Id="rId29" Type="http://schemas.openxmlformats.org/officeDocument/2006/relationships/slide" Target="slides/slide29.xml"/><Relationship Id="rId24" Type="http://schemas.openxmlformats.org/officeDocument/2006/relationships/slide" Target="slides/slide24.xml"/><Relationship Id="rId40" Type="http://schemas.openxmlformats.org/officeDocument/2006/relationships/slide" Target="slides/slide40.xml"/><Relationship Id="rId45" Type="http://schemas.openxmlformats.org/officeDocument/2006/relationships/slide" Target="slides/slide45.xml"/><Relationship Id="rId66" Type="http://schemas.openxmlformats.org/officeDocument/2006/relationships/slide" Target="slides/slide66.xml"/><Relationship Id="rId87" Type="http://schemas.openxmlformats.org/officeDocument/2006/relationships/slide" Target="slides/slide87.xml"/><Relationship Id="rId110" Type="http://schemas.openxmlformats.org/officeDocument/2006/relationships/slide" Target="slides/slide110.xml"/><Relationship Id="rId115" Type="http://schemas.openxmlformats.org/officeDocument/2006/relationships/slide" Target="slides/slide115.xml"/><Relationship Id="rId131" Type="http://schemas.openxmlformats.org/officeDocument/2006/relationships/slide" Target="slides/slide131.xml"/><Relationship Id="rId136" Type="http://schemas.openxmlformats.org/officeDocument/2006/relationships/slide" Target="slides/slide136.xml"/><Relationship Id="rId157" Type="http://schemas.openxmlformats.org/officeDocument/2006/relationships/slide" Target="slides/slide157.xml"/><Relationship Id="rId61" Type="http://schemas.openxmlformats.org/officeDocument/2006/relationships/slide" Target="slides/slide61.xml"/><Relationship Id="rId82" Type="http://schemas.openxmlformats.org/officeDocument/2006/relationships/slide" Target="slides/slide82.xml"/><Relationship Id="rId152" Type="http://schemas.openxmlformats.org/officeDocument/2006/relationships/slide" Target="slides/slide152.xml"/><Relationship Id="rId19" Type="http://schemas.openxmlformats.org/officeDocument/2006/relationships/slide" Target="slides/slide19.xml"/><Relationship Id="rId14" Type="http://schemas.openxmlformats.org/officeDocument/2006/relationships/slide" Target="slides/slide14.xml"/><Relationship Id="rId30" Type="http://schemas.openxmlformats.org/officeDocument/2006/relationships/slide" Target="slides/slide30.xml"/><Relationship Id="rId35" Type="http://schemas.openxmlformats.org/officeDocument/2006/relationships/slide" Target="slides/slide35.xml"/><Relationship Id="rId56" Type="http://schemas.openxmlformats.org/officeDocument/2006/relationships/slide" Target="slides/slide56.xml"/><Relationship Id="rId77" Type="http://schemas.openxmlformats.org/officeDocument/2006/relationships/slide" Target="slides/slide77.xml"/><Relationship Id="rId100" Type="http://schemas.openxmlformats.org/officeDocument/2006/relationships/slide" Target="slides/slide100.xml"/><Relationship Id="rId105" Type="http://schemas.openxmlformats.org/officeDocument/2006/relationships/slide" Target="slides/slide105.xml"/><Relationship Id="rId126" Type="http://schemas.openxmlformats.org/officeDocument/2006/relationships/slide" Target="slides/slide126.xml"/><Relationship Id="rId147" Type="http://schemas.openxmlformats.org/officeDocument/2006/relationships/slide" Target="slides/slide147.xml"/><Relationship Id="rId8" Type="http://schemas.openxmlformats.org/officeDocument/2006/relationships/slide" Target="slides/slide8.xml"/><Relationship Id="rId51" Type="http://schemas.openxmlformats.org/officeDocument/2006/relationships/slide" Target="slides/slide51.xml"/><Relationship Id="rId72" Type="http://schemas.openxmlformats.org/officeDocument/2006/relationships/slide" Target="slides/slide72.xml"/><Relationship Id="rId93" Type="http://schemas.openxmlformats.org/officeDocument/2006/relationships/slide" Target="slides/slide93.xml"/><Relationship Id="rId98" Type="http://schemas.openxmlformats.org/officeDocument/2006/relationships/slide" Target="slides/slide98.xml"/><Relationship Id="rId121" Type="http://schemas.openxmlformats.org/officeDocument/2006/relationships/slide" Target="slides/slide121.xml"/><Relationship Id="rId142" Type="http://schemas.openxmlformats.org/officeDocument/2006/relationships/slide" Target="slides/slide142.xml"/><Relationship Id="rId163" Type="http://schemas.openxmlformats.org/officeDocument/2006/relationships/slide" Target="slides/slide163.xml"/><Relationship Id="rId3" Type="http://schemas.openxmlformats.org/officeDocument/2006/relationships/slide" Target="slides/slide3.xml"/><Relationship Id="rId25" Type="http://schemas.openxmlformats.org/officeDocument/2006/relationships/slide" Target="slides/slide25.xml"/><Relationship Id="rId46" Type="http://schemas.openxmlformats.org/officeDocument/2006/relationships/slide" Target="slides/slide46.xml"/><Relationship Id="rId67" Type="http://schemas.openxmlformats.org/officeDocument/2006/relationships/slide" Target="slides/slide67.xml"/><Relationship Id="rId116" Type="http://schemas.openxmlformats.org/officeDocument/2006/relationships/slide" Target="slides/slide116.xml"/><Relationship Id="rId137" Type="http://schemas.openxmlformats.org/officeDocument/2006/relationships/slide" Target="slides/slide137.xml"/><Relationship Id="rId158" Type="http://schemas.openxmlformats.org/officeDocument/2006/relationships/slide" Target="slides/slide158.xml"/><Relationship Id="rId20" Type="http://schemas.openxmlformats.org/officeDocument/2006/relationships/slide" Target="slides/slide20.xml"/><Relationship Id="rId41" Type="http://schemas.openxmlformats.org/officeDocument/2006/relationships/slide" Target="slides/slide41.xml"/><Relationship Id="rId62" Type="http://schemas.openxmlformats.org/officeDocument/2006/relationships/slide" Target="slides/slide62.xml"/><Relationship Id="rId83" Type="http://schemas.openxmlformats.org/officeDocument/2006/relationships/slide" Target="slides/slide83.xml"/><Relationship Id="rId88" Type="http://schemas.openxmlformats.org/officeDocument/2006/relationships/slide" Target="slides/slide88.xml"/><Relationship Id="rId111" Type="http://schemas.openxmlformats.org/officeDocument/2006/relationships/slide" Target="slides/slide111.xml"/><Relationship Id="rId132" Type="http://schemas.openxmlformats.org/officeDocument/2006/relationships/slide" Target="slides/slide132.xml"/><Relationship Id="rId153" Type="http://schemas.openxmlformats.org/officeDocument/2006/relationships/slide" Target="slides/slide153.xml"/><Relationship Id="rId15" Type="http://schemas.openxmlformats.org/officeDocument/2006/relationships/slide" Target="slides/slide15.xml"/><Relationship Id="rId36" Type="http://schemas.openxmlformats.org/officeDocument/2006/relationships/slide" Target="slides/slide36.xml"/><Relationship Id="rId57" Type="http://schemas.openxmlformats.org/officeDocument/2006/relationships/slide" Target="slides/slide57.xml"/><Relationship Id="rId106" Type="http://schemas.openxmlformats.org/officeDocument/2006/relationships/slide" Target="slides/slide106.xml"/><Relationship Id="rId127" Type="http://schemas.openxmlformats.org/officeDocument/2006/relationships/slide" Target="slides/slide127.xml"/><Relationship Id="rId10" Type="http://schemas.openxmlformats.org/officeDocument/2006/relationships/slide" Target="slides/slide10.xml"/><Relationship Id="rId31" Type="http://schemas.openxmlformats.org/officeDocument/2006/relationships/slide" Target="slides/slide31.xml"/><Relationship Id="rId52" Type="http://schemas.openxmlformats.org/officeDocument/2006/relationships/slide" Target="slides/slide52.xml"/><Relationship Id="rId73" Type="http://schemas.openxmlformats.org/officeDocument/2006/relationships/slide" Target="slides/slide73.xml"/><Relationship Id="rId78" Type="http://schemas.openxmlformats.org/officeDocument/2006/relationships/slide" Target="slides/slide78.xml"/><Relationship Id="rId94" Type="http://schemas.openxmlformats.org/officeDocument/2006/relationships/slide" Target="slides/slide94.xml"/><Relationship Id="rId99" Type="http://schemas.openxmlformats.org/officeDocument/2006/relationships/slide" Target="slides/slide99.xml"/><Relationship Id="rId101" Type="http://schemas.openxmlformats.org/officeDocument/2006/relationships/slide" Target="slides/slide101.xml"/><Relationship Id="rId122" Type="http://schemas.openxmlformats.org/officeDocument/2006/relationships/slide" Target="slides/slide122.xml"/><Relationship Id="rId143" Type="http://schemas.openxmlformats.org/officeDocument/2006/relationships/slide" Target="slides/slide143.xml"/><Relationship Id="rId148" Type="http://schemas.openxmlformats.org/officeDocument/2006/relationships/slide" Target="slides/slide148.xml"/><Relationship Id="rId164" Type="http://schemas.openxmlformats.org/officeDocument/2006/relationships/slide" Target="slides/slide164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26" Type="http://schemas.openxmlformats.org/officeDocument/2006/relationships/slide" Target="slides/slide26.xml"/><Relationship Id="rId47" Type="http://schemas.openxmlformats.org/officeDocument/2006/relationships/slide" Target="slides/slide47.xml"/><Relationship Id="rId68" Type="http://schemas.openxmlformats.org/officeDocument/2006/relationships/slide" Target="slides/slide68.xml"/><Relationship Id="rId89" Type="http://schemas.openxmlformats.org/officeDocument/2006/relationships/slide" Target="slides/slide89.xml"/><Relationship Id="rId112" Type="http://schemas.openxmlformats.org/officeDocument/2006/relationships/slide" Target="slides/slide112.xml"/><Relationship Id="rId133" Type="http://schemas.openxmlformats.org/officeDocument/2006/relationships/slide" Target="slides/slide133.xml"/><Relationship Id="rId154" Type="http://schemas.openxmlformats.org/officeDocument/2006/relationships/slide" Target="slides/slide154.xml"/><Relationship Id="rId16" Type="http://schemas.openxmlformats.org/officeDocument/2006/relationships/slide" Target="slides/slide16.xml"/><Relationship Id="rId37" Type="http://schemas.openxmlformats.org/officeDocument/2006/relationships/slide" Target="slides/slide37.xml"/><Relationship Id="rId58" Type="http://schemas.openxmlformats.org/officeDocument/2006/relationships/slide" Target="slides/slide58.xml"/><Relationship Id="rId79" Type="http://schemas.openxmlformats.org/officeDocument/2006/relationships/slide" Target="slides/slide79.xml"/><Relationship Id="rId102" Type="http://schemas.openxmlformats.org/officeDocument/2006/relationships/slide" Target="slides/slide102.xml"/><Relationship Id="rId123" Type="http://schemas.openxmlformats.org/officeDocument/2006/relationships/slide" Target="slides/slide123.xml"/><Relationship Id="rId144" Type="http://schemas.openxmlformats.org/officeDocument/2006/relationships/slide" Target="slides/slide144.xml"/><Relationship Id="rId90" Type="http://schemas.openxmlformats.org/officeDocument/2006/relationships/slide" Target="slides/slide90.xml"/><Relationship Id="rId27" Type="http://schemas.openxmlformats.org/officeDocument/2006/relationships/slide" Target="slides/slide27.xml"/><Relationship Id="rId48" Type="http://schemas.openxmlformats.org/officeDocument/2006/relationships/slide" Target="slides/slide48.xml"/><Relationship Id="rId69" Type="http://schemas.openxmlformats.org/officeDocument/2006/relationships/slide" Target="slides/slide69.xml"/><Relationship Id="rId113" Type="http://schemas.openxmlformats.org/officeDocument/2006/relationships/slide" Target="slides/slide113.xml"/><Relationship Id="rId134" Type="http://schemas.openxmlformats.org/officeDocument/2006/relationships/slide" Target="slides/slide134.xml"/><Relationship Id="rId80" Type="http://schemas.openxmlformats.org/officeDocument/2006/relationships/slide" Target="slides/slide80.xml"/><Relationship Id="rId155" Type="http://schemas.openxmlformats.org/officeDocument/2006/relationships/slide" Target="slides/slide15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3560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바닥글 개체 틀 8"/>
          <p:cNvSpPr>
            <a:spLocks noGrp="1"/>
          </p:cNvSpPr>
          <p:nvPr>
            <p:ph type="ftr" sz="quarter" idx="4"/>
          </p:nvPr>
        </p:nvSpPr>
        <p:spPr bwMode="auto">
          <a:xfrm>
            <a:off x="0" y="6341757"/>
            <a:ext cx="3807581" cy="452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11" tIns="45656" rIns="91311" bIns="45656" numCol="1" anchor="t" anchorCtr="0" compatLnSpc="1">
            <a:prstTxWarp prst="textNoShape">
              <a:avLst/>
            </a:prstTxWarp>
          </a:bodyPr>
          <a:lstStyle>
            <a:lvl1pPr algn="l" defTabSz="908145" eaLnBrk="0" latinLnBrk="1" hangingPunct="0">
              <a:spcBef>
                <a:spcPct val="0"/>
              </a:spcBef>
              <a:buClr>
                <a:schemeClr val="folHlink"/>
              </a:buClr>
              <a:defRPr kumimoji="1" sz="1000">
                <a:latin typeface="Optima" pitchFamily="2" charset="2"/>
              </a:defRPr>
            </a:lvl1pPr>
          </a:lstStyle>
          <a:p>
            <a:pPr>
              <a:defRPr/>
            </a:pPr>
            <a:r>
              <a:rPr lang="en-US" altLang="ko-KR"/>
              <a:t>© 2007 Valtech  Consulting Korea, All Right Reserved</a:t>
            </a:r>
          </a:p>
        </p:txBody>
      </p:sp>
    </p:spTree>
    <p:extLst>
      <p:ext uri="{BB962C8B-B14F-4D97-AF65-F5344CB8AC3E}">
        <p14:creationId xmlns:p14="http://schemas.microsoft.com/office/powerpoint/2010/main" val="26987907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3198813"/>
            <a:ext cx="7893050" cy="3032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121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60" y="3199136"/>
            <a:ext cx="7893996" cy="3031172"/>
          </a:xfrm>
          <a:prstGeom prst="rect">
            <a:avLst/>
          </a:prstGeom>
        </p:spPr>
        <p:txBody>
          <a:bodyPr lIns="90608" tIns="45304" rIns="90608" bIns="45304"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59" y="3199135"/>
            <a:ext cx="7893996" cy="3031172"/>
          </a:xfrm>
          <a:prstGeom prst="rect">
            <a:avLst/>
          </a:prstGeom>
        </p:spPr>
        <p:txBody>
          <a:bodyPr lIns="90608" tIns="45304" rIns="90608" bIns="45304"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4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3.jpeg"/><Relationship Id="rId5" Type="http://schemas.openxmlformats.org/officeDocument/2006/relationships/image" Target="../media/image2.gif"/><Relationship Id="rId4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3.jpeg"/><Relationship Id="rId5" Type="http://schemas.openxmlformats.org/officeDocument/2006/relationships/image" Target="../media/image2.gif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3.jpeg"/><Relationship Id="rId5" Type="http://schemas.openxmlformats.org/officeDocument/2006/relationships/image" Target="../media/image2.gif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openxmlformats.org/officeDocument/2006/relationships/image" Target="../media/image4.jpe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7" Type="http://schemas.openxmlformats.org/officeDocument/2006/relationships/image" Target="../media/image3.jpe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2.gif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moo tutorial bas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cnStamp_ID_7" hidden="1"/>
          <p:cNvSpPr/>
          <p:nvPr userDrawn="1">
            <p:custDataLst>
              <p:tags r:id="rId1"/>
            </p:custDataLst>
          </p:nvPr>
        </p:nvSpPr>
        <p:spPr bwMode="gray">
          <a:xfrm>
            <a:off x="10539046" y="1517650"/>
            <a:ext cx="0" cy="0"/>
          </a:xfrm>
          <a:prstGeom prst="leftRightArrow">
            <a:avLst>
              <a:gd name="adj1" fmla="val 0"/>
              <a:gd name="adj2" fmla="val 0"/>
            </a:avLst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25400" rIns="0" bIns="25400">
            <a:spAutoFit/>
          </a:bodyPr>
          <a:lstStyle/>
          <a:p>
            <a:pPr algn="r" eaLnBrk="0" latinLnBrk="0" hangingPunct="0">
              <a:buClr>
                <a:schemeClr val="folHlink"/>
              </a:buClr>
              <a:defRPr/>
            </a:pPr>
            <a:r>
              <a:rPr lang="en-US" altLang="ko-KR" sz="1400">
                <a:solidFill>
                  <a:schemeClr val="tx1"/>
                </a:solidFill>
                <a:latin typeface="Optima" pitchFamily="2" charset="2"/>
              </a:rPr>
              <a:t>MASTER STAMP</a:t>
            </a:r>
            <a:endParaRPr lang="ko-KR" altLang="en-US" sz="1400">
              <a:solidFill>
                <a:schemeClr val="tx1"/>
              </a:solidFill>
              <a:latin typeface="Optima" pitchFamily="2" charset="2"/>
            </a:endParaRPr>
          </a:p>
        </p:txBody>
      </p:sp>
      <p:cxnSp>
        <p:nvCxnSpPr>
          <p:cNvPr id="10" name="AcnStpConnector_ID_9" hidden="1"/>
          <p:cNvCxnSpPr>
            <a:cxnSpLocks noChangeShapeType="1"/>
          </p:cNvCxnSpPr>
          <p:nvPr userDrawn="1">
            <p:custDataLst>
              <p:tags r:id="rId2"/>
            </p:custDataLst>
          </p:nvPr>
        </p:nvCxnSpPr>
        <p:spPr bwMode="gray">
          <a:xfrm rot="5400000" flipH="1" flipV="1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1" name="AcnStpConnector_ID_10" hidden="1"/>
          <p:cNvCxnSpPr>
            <a:cxnSpLocks noChangeShapeType="1"/>
          </p:cNvCxnSpPr>
          <p:nvPr userDrawn="1">
            <p:custDataLst>
              <p:tags r:id="rId3"/>
            </p:custDataLst>
          </p:nvPr>
        </p:nvCxnSpPr>
        <p:spPr bwMode="gray">
          <a:xfrm rot="5400000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9724" y="138094"/>
            <a:ext cx="9145325" cy="576263"/>
          </a:xfrm>
        </p:spPr>
        <p:txBody>
          <a:bodyPr lIns="36000" tIns="36000" rIns="36000" bIns="36000" anchor="ctr" anchorCtr="0"/>
          <a:lstStyle>
            <a:lvl1pPr>
              <a:defRPr sz="2200" spc="0" baseline="0"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6" name="Line 10"/>
          <p:cNvSpPr>
            <a:spLocks noChangeShapeType="1"/>
          </p:cNvSpPr>
          <p:nvPr userDrawn="1"/>
        </p:nvSpPr>
        <p:spPr bwMode="auto">
          <a:xfrm>
            <a:off x="2722925" y="719920"/>
            <a:ext cx="8058305" cy="0"/>
          </a:xfrm>
          <a:prstGeom prst="line">
            <a:avLst/>
          </a:prstGeom>
          <a:noFill/>
          <a:ln w="635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" name="Line 10"/>
          <p:cNvSpPr>
            <a:spLocks noChangeShapeType="1"/>
          </p:cNvSpPr>
          <p:nvPr userDrawn="1"/>
        </p:nvSpPr>
        <p:spPr bwMode="auto">
          <a:xfrm>
            <a:off x="267770" y="719920"/>
            <a:ext cx="730890" cy="0"/>
          </a:xfrm>
          <a:prstGeom prst="line">
            <a:avLst/>
          </a:prstGeom>
          <a:noFill/>
          <a:ln w="6350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8" name="Line 10"/>
          <p:cNvSpPr>
            <a:spLocks noChangeShapeType="1"/>
          </p:cNvSpPr>
          <p:nvPr userDrawn="1"/>
        </p:nvSpPr>
        <p:spPr bwMode="auto">
          <a:xfrm>
            <a:off x="669471" y="719920"/>
            <a:ext cx="851387" cy="0"/>
          </a:xfrm>
          <a:prstGeom prst="line">
            <a:avLst/>
          </a:prstGeom>
          <a:noFill/>
          <a:ln w="63500">
            <a:solidFill>
              <a:srgbClr val="8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" name="Line 10"/>
          <p:cNvSpPr>
            <a:spLocks noChangeShapeType="1"/>
          </p:cNvSpPr>
          <p:nvPr userDrawn="1"/>
        </p:nvSpPr>
        <p:spPr bwMode="auto">
          <a:xfrm>
            <a:off x="1473816" y="719920"/>
            <a:ext cx="1360666" cy="0"/>
          </a:xfrm>
          <a:prstGeom prst="line">
            <a:avLst/>
          </a:prstGeom>
          <a:noFill/>
          <a:ln w="63500">
            <a:solidFill>
              <a:srgbClr val="6666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2" name="직사각형 21"/>
          <p:cNvSpPr/>
          <p:nvPr userDrawn="1"/>
        </p:nvSpPr>
        <p:spPr>
          <a:xfrm>
            <a:off x="0" y="6594475"/>
            <a:ext cx="11034835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TextBox 26"/>
          <p:cNvSpPr txBox="1"/>
          <p:nvPr userDrawn="1"/>
        </p:nvSpPr>
        <p:spPr>
          <a:xfrm>
            <a:off x="4686974" y="6597440"/>
            <a:ext cx="1675058" cy="23775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latinLnBrk="0" hangingPunct="0">
              <a:lnSpc>
                <a:spcPct val="105000"/>
              </a:lnSpc>
              <a:spcBef>
                <a:spcPct val="35000"/>
              </a:spcBef>
              <a:buClr>
                <a:srgbClr val="008400"/>
              </a:buClr>
              <a:defRPr/>
            </a:pPr>
            <a:r>
              <a:rPr lang="en-US" altLang="zh-SG" sz="900" b="0" smtClean="0">
                <a:latin typeface="+mn-lt"/>
                <a:ea typeface="+mj-ea"/>
              </a:rPr>
              <a:t>- </a:t>
            </a:r>
            <a:fld id="{7ACF3FE3-7EE4-49DF-90D9-D178C564419C}" type="slidenum">
              <a:rPr lang="zh-SG" altLang="en-US" sz="900" b="0" smtClean="0">
                <a:latin typeface="+mn-lt"/>
                <a:ea typeface="+mj-ea"/>
              </a:rPr>
              <a:pPr algn="ctr" eaLnBrk="0" latinLnBrk="0" hangingPunct="0">
                <a:lnSpc>
                  <a:spcPct val="105000"/>
                </a:lnSpc>
                <a:spcBef>
                  <a:spcPct val="35000"/>
                </a:spcBef>
                <a:buClr>
                  <a:srgbClr val="008400"/>
                </a:buClr>
                <a:defRPr/>
              </a:pPr>
              <a:t>‹#›</a:t>
            </a:fld>
            <a:r>
              <a:rPr lang="en-US" altLang="zh-SG" sz="900" b="0" smtClean="0">
                <a:latin typeface="+mn-lt"/>
                <a:ea typeface="+mj-ea"/>
              </a:rPr>
              <a:t> </a:t>
            </a:r>
            <a:r>
              <a:rPr lang="en-US" altLang="zh-SG" sz="900" b="0" dirty="0" smtClean="0">
                <a:latin typeface="+mn-lt"/>
                <a:ea typeface="+mj-ea"/>
              </a:rPr>
              <a:t>-</a:t>
            </a:r>
            <a:endParaRPr lang="ko-KR" altLang="en-US" sz="900" b="0" dirty="0">
              <a:latin typeface="+mn-lt"/>
              <a:ea typeface="+mj-ea"/>
            </a:endParaRPr>
          </a:p>
        </p:txBody>
      </p:sp>
      <p:sp>
        <p:nvSpPr>
          <p:cNvPr id="4" name="텍스트 개체 틀 3"/>
          <p:cNvSpPr>
            <a:spLocks noGrp="1"/>
          </p:cNvSpPr>
          <p:nvPr userDrawn="1">
            <p:ph type="body" sz="quarter" idx="10"/>
          </p:nvPr>
        </p:nvSpPr>
        <p:spPr>
          <a:xfrm>
            <a:off x="339725" y="836613"/>
            <a:ext cx="10513515" cy="1057588"/>
          </a:xfrm>
        </p:spPr>
        <p:txBody>
          <a:bodyPr wrap="square" lIns="36000" tIns="36000" rIns="36000" bIns="36000">
            <a:spAutoFit/>
          </a:bodyPr>
          <a:lstStyle>
            <a:lvl1pPr marL="228600" indent="-228600">
              <a:buFont typeface="Wingdings" panose="05000000000000000000" pitchFamily="2" charset="2"/>
              <a:buChar char="ü"/>
              <a:defRPr sz="1600" b="1" baseline="0">
                <a:latin typeface="+mn-lt"/>
              </a:defRPr>
            </a:lvl1pPr>
            <a:lvl2pPr marL="455613" indent="-225425">
              <a:buFont typeface="Wingdings" panose="05000000000000000000" pitchFamily="2" charset="2"/>
              <a:buChar char="§"/>
              <a:defRPr sz="1400" b="0" baseline="0">
                <a:latin typeface="+mn-lt"/>
              </a:defRPr>
            </a:lvl2pPr>
            <a:lvl3pPr marL="684213" indent="-227013">
              <a:buFont typeface="가는각진제목체" panose="02030600000101010101" pitchFamily="18" charset="-127"/>
              <a:buChar char="-"/>
              <a:defRPr sz="1400" baseline="0">
                <a:latin typeface="+mn-lt"/>
              </a:defRPr>
            </a:lvl3pPr>
            <a:lvl4pPr marL="898525" indent="-228600">
              <a:buFont typeface="Optima" panose="00000400000000000000" pitchFamily="2" charset="2"/>
              <a:buChar char=""/>
              <a:defRPr sz="1200" baseline="0">
                <a:latin typeface="+mn-lt"/>
              </a:defRPr>
            </a:lvl4pPr>
            <a:lvl5pPr marL="4271963" indent="0"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160" y="6619223"/>
            <a:ext cx="720100" cy="217835"/>
          </a:xfrm>
          <a:prstGeom prst="rect">
            <a:avLst/>
          </a:prstGeom>
        </p:spPr>
      </p:pic>
      <p:cxnSp>
        <p:nvCxnSpPr>
          <p:cNvPr id="8" name="직선 연결선 7"/>
          <p:cNvCxnSpPr/>
          <p:nvPr userDrawn="1"/>
        </p:nvCxnSpPr>
        <p:spPr bwMode="auto">
          <a:xfrm>
            <a:off x="0" y="6597650"/>
            <a:ext cx="11047413" cy="0"/>
          </a:xfrm>
          <a:prstGeom prst="line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sysDot"/>
            <a:round/>
            <a:headEnd/>
            <a:tailEnd type="none" w="med" len="med"/>
          </a:ln>
          <a:effectLst/>
        </p:spPr>
      </p:cxnSp>
      <p:sp>
        <p:nvSpPr>
          <p:cNvPr id="20" name="직사각형 19"/>
          <p:cNvSpPr/>
          <p:nvPr userDrawn="1"/>
        </p:nvSpPr>
        <p:spPr bwMode="auto">
          <a:xfrm>
            <a:off x="0" y="6624355"/>
            <a:ext cx="2014110" cy="23364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0000"/>
              </a:buClr>
            </a:pPr>
            <a:r>
              <a:rPr lang="ko-KR" altLang="en-US" sz="1000" b="0" dirty="0" smtClean="0">
                <a:solidFill>
                  <a:srgbClr val="666633"/>
                </a:solidFill>
                <a:latin typeface="양재소슬체S" panose="02020603020101020101" pitchFamily="18" charset="-127"/>
                <a:ea typeface="양재소슬체S" panose="02020603020101020101" pitchFamily="18" charset="-127"/>
              </a:rPr>
              <a:t>올바른 성장과 따뜻한 나눔 </a:t>
            </a:r>
            <a:r>
              <a:rPr lang="en-US" altLang="ko-KR" sz="1000" b="0" dirty="0" smtClean="0">
                <a:solidFill>
                  <a:srgbClr val="666633"/>
                </a:solidFill>
                <a:latin typeface="양재소슬체S" panose="02020603020101020101" pitchFamily="18" charset="-127"/>
                <a:ea typeface="양재소슬체S" panose="02020603020101020101" pitchFamily="18" charset="-127"/>
              </a:rPr>
              <a:t>~</a:t>
            </a:r>
            <a:endParaRPr lang="ko-KR" altLang="en-US" sz="1000" b="0" dirty="0" smtClean="0">
              <a:solidFill>
                <a:srgbClr val="666633"/>
              </a:solidFill>
              <a:latin typeface="양재소슬체S" panose="02020603020101020101" pitchFamily="18" charset="-127"/>
              <a:ea typeface="양재소슬체S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49911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49250" y="2924930"/>
            <a:ext cx="10287960" cy="504253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ko-KR" altLang="en-US" dirty="0" smtClean="0"/>
              <a:t>목차 이름을 입력하세요</a:t>
            </a:r>
            <a:r>
              <a:rPr lang="en-US" altLang="ko-KR" dirty="0" smtClean="0"/>
              <a:t>...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28A28-BEDA-4CB7-9042-AAC5A8791716}" type="slidenum">
              <a:rPr lang="ko-KR" altLang="en-US" smtClean="0"/>
              <a:pPr/>
              <a:t>‹#›</a:t>
            </a:fld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cxnSp>
        <p:nvCxnSpPr>
          <p:cNvPr id="5" name="직선 연결선 4"/>
          <p:cNvCxnSpPr/>
          <p:nvPr userDrawn="1"/>
        </p:nvCxnSpPr>
        <p:spPr bwMode="auto">
          <a:xfrm>
            <a:off x="349250" y="3429000"/>
            <a:ext cx="10287960" cy="0"/>
          </a:xfrm>
          <a:prstGeom prst="line">
            <a:avLst/>
          </a:prstGeom>
          <a:noFill/>
          <a:ln w="19050">
            <a:solidFill>
              <a:srgbClr val="666633"/>
            </a:solidFill>
            <a:round/>
            <a:headEnd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cxnSp>
      <p:sp>
        <p:nvSpPr>
          <p:cNvPr id="9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2932140" y="3644900"/>
            <a:ext cx="5256729" cy="2808288"/>
          </a:xfrm>
        </p:spPr>
        <p:txBody>
          <a:bodyPr/>
          <a:lstStyle>
            <a:lvl1pPr marL="342900" indent="-342900">
              <a:buFont typeface="+mj-lt"/>
              <a:buAutoNum type="arabicPeriod"/>
              <a:defRPr sz="2200" b="1"/>
            </a:lvl1pPr>
          </a:lstStyle>
          <a:p>
            <a:pPr lvl="0"/>
            <a:r>
              <a:rPr lang="ko-KR" altLang="en-US" dirty="0" smtClean="0"/>
              <a:t>목차 항목을 입력하세요</a:t>
            </a:r>
            <a:r>
              <a:rPr lang="en-US" altLang="ko-KR" dirty="0" smtClean="0"/>
              <a:t>...</a:t>
            </a:r>
            <a:endParaRPr lang="ko-KR" altLang="en-US" dirty="0" smtClean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0" y="0"/>
            <a:ext cx="5522912" cy="292493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24500" cy="292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2116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extree edu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nStamp_ID_7" hidden="1"/>
          <p:cNvSpPr/>
          <p:nvPr userDrawn="1">
            <p:custDataLst>
              <p:tags r:id="rId1"/>
            </p:custDataLst>
          </p:nvPr>
        </p:nvSpPr>
        <p:spPr bwMode="gray">
          <a:xfrm>
            <a:off x="10539046" y="1517650"/>
            <a:ext cx="0" cy="0"/>
          </a:xfrm>
          <a:prstGeom prst="leftRightArrow">
            <a:avLst>
              <a:gd name="adj1" fmla="val 0"/>
              <a:gd name="adj2" fmla="val 0"/>
            </a:avLst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25400" rIns="0" bIns="25400">
            <a:spAutoFit/>
          </a:bodyPr>
          <a:lstStyle/>
          <a:p>
            <a:pPr algn="r" eaLnBrk="0" latinLnBrk="0" hangingPunct="0">
              <a:buClr>
                <a:srgbClr val="006699"/>
              </a:buClr>
              <a:defRPr/>
            </a:pPr>
            <a:r>
              <a:rPr lang="en-US" altLang="ko-KR" sz="1400">
                <a:latin typeface="Optima" pitchFamily="2" charset="2"/>
              </a:rPr>
              <a:t>MASTER STAMP</a:t>
            </a:r>
            <a:endParaRPr lang="ko-KR" altLang="en-US" sz="1400">
              <a:latin typeface="Optima" pitchFamily="2" charset="2"/>
            </a:endParaRPr>
          </a:p>
        </p:txBody>
      </p:sp>
      <p:cxnSp>
        <p:nvCxnSpPr>
          <p:cNvPr id="5" name="AcnStpConnector_ID_9" hidden="1"/>
          <p:cNvCxnSpPr>
            <a:cxnSpLocks noChangeShapeType="1"/>
          </p:cNvCxnSpPr>
          <p:nvPr userDrawn="1">
            <p:custDataLst>
              <p:tags r:id="rId2"/>
            </p:custDataLst>
          </p:nvPr>
        </p:nvCxnSpPr>
        <p:spPr bwMode="gray">
          <a:xfrm rot="5400000" flipH="1" flipV="1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" name="AcnStpConnector_ID_10" hidden="1"/>
          <p:cNvCxnSpPr>
            <a:cxnSpLocks noChangeShapeType="1"/>
          </p:cNvCxnSpPr>
          <p:nvPr userDrawn="1">
            <p:custDataLst>
              <p:tags r:id="rId3"/>
            </p:custDataLst>
          </p:nvPr>
        </p:nvCxnSpPr>
        <p:spPr bwMode="gray">
          <a:xfrm rot="5400000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3" name="직선 연결선 32"/>
          <p:cNvCxnSpPr/>
          <p:nvPr userDrawn="1"/>
        </p:nvCxnSpPr>
        <p:spPr bwMode="auto">
          <a:xfrm>
            <a:off x="195760" y="1340710"/>
            <a:ext cx="10657978" cy="0"/>
          </a:xfrm>
          <a:prstGeom prst="line">
            <a:avLst/>
          </a:prstGeom>
          <a:noFill/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37" name="텍스트 개체 틀 36"/>
          <p:cNvSpPr>
            <a:spLocks noGrp="1"/>
          </p:cNvSpPr>
          <p:nvPr>
            <p:ph type="body" sz="quarter" idx="10" hasCustomPrompt="1"/>
          </p:nvPr>
        </p:nvSpPr>
        <p:spPr>
          <a:xfrm>
            <a:off x="3436210" y="1772770"/>
            <a:ext cx="4176082" cy="405498"/>
          </a:xfrm>
          <a:solidFill>
            <a:schemeClr val="bg1">
              <a:alpha val="58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wrap="square" lIns="98505" tIns="48388" rIns="98505" bIns="48388">
            <a:spAutoFit/>
          </a:bodyPr>
          <a:lstStyle>
            <a:lvl1pPr marL="0" indent="0">
              <a:buFont typeface="+mj-lt"/>
              <a:buNone/>
              <a:defRPr lang="ko-KR" altLang="en-US" sz="2000" b="1" kern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defRPr>
            </a:lvl1pPr>
            <a:lvl2pPr>
              <a:defRPr lang="ko-KR" altLang="en-US" sz="1200" b="1" kern="1200" smtClean="0">
                <a:latin typeface="Optima" pitchFamily="34" charset="0"/>
                <a:ea typeface="가는각진제목체" pitchFamily="18" charset="-127"/>
                <a:cs typeface="+mn-cs"/>
              </a:defRPr>
            </a:lvl2pPr>
            <a:lvl3pPr>
              <a:defRPr lang="ko-KR" altLang="en-US" sz="1200" b="1" kern="1200" smtClean="0">
                <a:latin typeface="Optima" pitchFamily="34" charset="0"/>
                <a:ea typeface="가는각진제목체" pitchFamily="18" charset="-127"/>
                <a:cs typeface="+mn-cs"/>
              </a:defRPr>
            </a:lvl3pPr>
            <a:lvl4pPr>
              <a:defRPr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4pPr>
            <a:lvl5pPr>
              <a:defRPr lang="ko-KR" altLang="en-US"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5pPr>
          </a:lstStyle>
          <a:p>
            <a:pPr marL="514350" lvl="0" indent="-514350" latinLnBrk="0">
              <a:spcBef>
                <a:spcPts val="60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ko-KR" altLang="en-US" dirty="0" smtClean="0"/>
              <a:t>항목이름을 입력하세요</a:t>
            </a:r>
            <a:r>
              <a:rPr lang="en-US" altLang="ko-KR" dirty="0" smtClean="0"/>
              <a:t>...</a:t>
            </a:r>
            <a:endParaRPr lang="ko-KR" altLang="en-US" dirty="0" smtClean="0"/>
          </a:p>
        </p:txBody>
      </p:sp>
      <p:sp>
        <p:nvSpPr>
          <p:cNvPr id="39" name="텍스트 개체 틀 38"/>
          <p:cNvSpPr>
            <a:spLocks noGrp="1"/>
          </p:cNvSpPr>
          <p:nvPr>
            <p:ph type="body" sz="quarter" idx="11" hasCustomPrompt="1"/>
          </p:nvPr>
        </p:nvSpPr>
        <p:spPr>
          <a:xfrm>
            <a:off x="2932140" y="836613"/>
            <a:ext cx="5113338" cy="503238"/>
          </a:xfrm>
        </p:spPr>
        <p:txBody>
          <a:bodyPr anchor="ctr"/>
          <a:lstStyle>
            <a:lvl1pPr marL="0" indent="0" algn="ctr">
              <a:buNone/>
              <a:defRPr sz="2400" b="1" baseline="0"/>
            </a:lvl1pPr>
          </a:lstStyle>
          <a:p>
            <a:pPr lvl="0"/>
            <a:r>
              <a:rPr lang="en-US" altLang="ko-KR" dirty="0" err="1" smtClean="0"/>
              <a:t>ToC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이름을 입력하세요</a:t>
            </a:r>
            <a:r>
              <a:rPr lang="en-US" altLang="ko-KR" dirty="0" smtClean="0"/>
              <a:t>...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435448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extree edu Sub-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nStamp_ID_7" hidden="1"/>
          <p:cNvSpPr/>
          <p:nvPr userDrawn="1">
            <p:custDataLst>
              <p:tags r:id="rId1"/>
            </p:custDataLst>
          </p:nvPr>
        </p:nvSpPr>
        <p:spPr bwMode="gray">
          <a:xfrm>
            <a:off x="10539046" y="1517650"/>
            <a:ext cx="0" cy="0"/>
          </a:xfrm>
          <a:prstGeom prst="leftRightArrow">
            <a:avLst>
              <a:gd name="adj1" fmla="val 0"/>
              <a:gd name="adj2" fmla="val 0"/>
            </a:avLst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25400" rIns="0" bIns="25400">
            <a:spAutoFit/>
          </a:bodyPr>
          <a:lstStyle/>
          <a:p>
            <a:pPr algn="r" eaLnBrk="0" latinLnBrk="0" hangingPunct="0">
              <a:buClr>
                <a:srgbClr val="006699"/>
              </a:buClr>
              <a:defRPr/>
            </a:pPr>
            <a:r>
              <a:rPr lang="en-US" altLang="ko-KR" sz="1400">
                <a:latin typeface="Optima" pitchFamily="2" charset="2"/>
              </a:rPr>
              <a:t>MASTER STAMP</a:t>
            </a:r>
            <a:endParaRPr lang="ko-KR" altLang="en-US" sz="1400">
              <a:latin typeface="Optima" pitchFamily="2" charset="2"/>
            </a:endParaRPr>
          </a:p>
        </p:txBody>
      </p:sp>
      <p:cxnSp>
        <p:nvCxnSpPr>
          <p:cNvPr id="5" name="AcnStpConnector_ID_9" hidden="1"/>
          <p:cNvCxnSpPr>
            <a:cxnSpLocks noChangeShapeType="1"/>
          </p:cNvCxnSpPr>
          <p:nvPr userDrawn="1">
            <p:custDataLst>
              <p:tags r:id="rId2"/>
            </p:custDataLst>
          </p:nvPr>
        </p:nvCxnSpPr>
        <p:spPr bwMode="gray">
          <a:xfrm rot="5400000" flipH="1" flipV="1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" name="AcnStpConnector_ID_10" hidden="1"/>
          <p:cNvCxnSpPr>
            <a:cxnSpLocks noChangeShapeType="1"/>
          </p:cNvCxnSpPr>
          <p:nvPr userDrawn="1">
            <p:custDataLst>
              <p:tags r:id="rId3"/>
            </p:custDataLst>
          </p:nvPr>
        </p:nvCxnSpPr>
        <p:spPr bwMode="gray">
          <a:xfrm rot="5400000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직선 연결선 28"/>
          <p:cNvCxnSpPr/>
          <p:nvPr userDrawn="1"/>
        </p:nvCxnSpPr>
        <p:spPr bwMode="auto">
          <a:xfrm flipV="1">
            <a:off x="5524502" y="3507418"/>
            <a:ext cx="0" cy="3234042"/>
          </a:xfrm>
          <a:prstGeom prst="line">
            <a:avLst/>
          </a:prstGeom>
          <a:noFill/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3" name="직선 연결선 32"/>
          <p:cNvCxnSpPr/>
          <p:nvPr userDrawn="1"/>
        </p:nvCxnSpPr>
        <p:spPr bwMode="auto">
          <a:xfrm>
            <a:off x="195760" y="3506273"/>
            <a:ext cx="10657978" cy="0"/>
          </a:xfrm>
          <a:prstGeom prst="line">
            <a:avLst/>
          </a:prstGeom>
          <a:noFill/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37" name="텍스트 개체 틀 36"/>
          <p:cNvSpPr>
            <a:spLocks noGrp="1"/>
          </p:cNvSpPr>
          <p:nvPr>
            <p:ph type="body" sz="quarter" idx="10" hasCustomPrompt="1"/>
          </p:nvPr>
        </p:nvSpPr>
        <p:spPr>
          <a:xfrm>
            <a:off x="5596012" y="3589128"/>
            <a:ext cx="5329238" cy="343942"/>
          </a:xfrm>
          <a:solidFill>
            <a:schemeClr val="bg1">
              <a:alpha val="58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98505" tIns="48388" rIns="98505" bIns="48388">
            <a:spAutoFit/>
          </a:bodyPr>
          <a:lstStyle>
            <a:lvl1pPr marL="180975" indent="-180975">
              <a:buFont typeface="Optima" panose="00000400000000000000" pitchFamily="2" charset="2"/>
              <a:buChar char=""/>
              <a:defRPr lang="ko-KR" altLang="en-US" b="1" kern="1200" baseline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</a:defRPr>
            </a:lvl1pPr>
            <a:lvl2pPr>
              <a:defRPr lang="ko-KR" altLang="en-US" sz="1200" b="1" kern="1200" smtClean="0">
                <a:latin typeface="Optima" pitchFamily="34" charset="0"/>
                <a:ea typeface="가는각진제목체" pitchFamily="18" charset="-127"/>
                <a:cs typeface="+mn-cs"/>
              </a:defRPr>
            </a:lvl2pPr>
            <a:lvl3pPr>
              <a:defRPr lang="ko-KR" altLang="en-US" sz="1200" b="1" kern="1200" smtClean="0">
                <a:latin typeface="Optima" pitchFamily="34" charset="0"/>
                <a:ea typeface="가는각진제목체" pitchFamily="18" charset="-127"/>
                <a:cs typeface="+mn-cs"/>
              </a:defRPr>
            </a:lvl3pPr>
            <a:lvl4pPr>
              <a:defRPr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4pPr>
            <a:lvl5pPr>
              <a:defRPr lang="ko-KR" altLang="en-US"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5pPr>
          </a:lstStyle>
          <a:p>
            <a:pPr marL="514350" lvl="0" indent="-514350" latinLnBrk="0">
              <a:spcBef>
                <a:spcPts val="600"/>
              </a:spcBef>
              <a:buClr>
                <a:schemeClr val="tx1"/>
              </a:buClr>
            </a:pPr>
            <a:r>
              <a:rPr lang="ko-KR" altLang="en-US" dirty="0" smtClean="0"/>
              <a:t>항목이름을 입력하세요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39" name="텍스트 개체 틀 38"/>
          <p:cNvSpPr>
            <a:spLocks noGrp="1"/>
          </p:cNvSpPr>
          <p:nvPr>
            <p:ph type="body" sz="quarter" idx="11" hasCustomPrompt="1"/>
          </p:nvPr>
        </p:nvSpPr>
        <p:spPr>
          <a:xfrm>
            <a:off x="339725" y="2997200"/>
            <a:ext cx="5113338" cy="503238"/>
          </a:xfrm>
        </p:spPr>
        <p:txBody>
          <a:bodyPr anchor="ctr"/>
          <a:lstStyle>
            <a:lvl1pPr marL="0" indent="0">
              <a:buNone/>
              <a:defRPr sz="2400" b="1">
                <a:latin typeface="+mn-lt"/>
              </a:defRPr>
            </a:lvl1pPr>
          </a:lstStyle>
          <a:p>
            <a:pPr lvl="0"/>
            <a:r>
              <a:rPr lang="ko-KR" altLang="en-US" dirty="0" smtClean="0"/>
              <a:t>목차이름을 입력하세요</a:t>
            </a:r>
            <a:r>
              <a:rPr lang="en-US" altLang="ko-KR" dirty="0" smtClean="0"/>
              <a:t>...</a:t>
            </a:r>
            <a:endParaRPr lang="ko-KR" altLang="en-US" dirty="0" smtClean="0"/>
          </a:p>
        </p:txBody>
      </p:sp>
      <p:sp>
        <p:nvSpPr>
          <p:cNvPr id="13" name="텍스트 개체 틀 36"/>
          <p:cNvSpPr>
            <a:spLocks noGrp="1"/>
          </p:cNvSpPr>
          <p:nvPr>
            <p:ph type="body" sz="quarter" idx="12" hasCustomPrompt="1"/>
          </p:nvPr>
        </p:nvSpPr>
        <p:spPr>
          <a:xfrm>
            <a:off x="771840" y="3589128"/>
            <a:ext cx="4608640" cy="667108"/>
          </a:xfrm>
          <a:solidFill>
            <a:schemeClr val="bg1">
              <a:alpha val="58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wrap="square" lIns="98505" tIns="48388" rIns="98505" bIns="48388">
            <a:spAutoFit/>
          </a:bodyPr>
          <a:lstStyle>
            <a:lvl1pPr marL="0" indent="0">
              <a:buNone/>
              <a:defRPr lang="ko-KR" altLang="en-US" b="1" kern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</a:defRPr>
            </a:lvl1pPr>
            <a:lvl2pPr>
              <a:defRPr lang="ko-KR" altLang="en-US" sz="1200" b="1" kern="1200" smtClean="0">
                <a:latin typeface="Optima" pitchFamily="34" charset="0"/>
                <a:ea typeface="가는각진제목체" pitchFamily="18" charset="-127"/>
                <a:cs typeface="+mn-cs"/>
              </a:defRPr>
            </a:lvl2pPr>
            <a:lvl3pPr>
              <a:defRPr lang="ko-KR" altLang="en-US" sz="1200" b="1" kern="1200" smtClean="0">
                <a:latin typeface="Optima" pitchFamily="34" charset="0"/>
                <a:ea typeface="가는각진제목체" pitchFamily="18" charset="-127"/>
                <a:cs typeface="+mn-cs"/>
              </a:defRPr>
            </a:lvl3pPr>
            <a:lvl4pPr>
              <a:defRPr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4pPr>
            <a:lvl5pPr>
              <a:defRPr lang="ko-KR" altLang="en-US"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5pPr>
          </a:lstStyle>
          <a:p>
            <a:pPr marL="514350" lvl="0" indent="-514350" latinLnBrk="0">
              <a:spcBef>
                <a:spcPts val="60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ko-KR" altLang="en-US" dirty="0" smtClean="0"/>
              <a:t>항목이름을 입력하세요</a:t>
            </a:r>
            <a:endParaRPr lang="en-US" altLang="ko-KR" dirty="0" smtClean="0"/>
          </a:p>
          <a:p>
            <a:pPr marL="514350" lvl="0" indent="-514350" latinLnBrk="0">
              <a:spcBef>
                <a:spcPts val="600"/>
              </a:spcBef>
              <a:buClr>
                <a:schemeClr val="tx1"/>
              </a:buClr>
              <a:buFont typeface="+mj-lt"/>
              <a:buAutoNum type="arabicPeriod"/>
            </a:pPr>
            <a:endParaRPr lang="ko-KR" altLang="en-US" dirty="0" smtClean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0" y="0"/>
            <a:ext cx="5522912" cy="29249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24500" cy="292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175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moo tutorial bas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cnStamp_ID_7" hidden="1"/>
          <p:cNvSpPr/>
          <p:nvPr userDrawn="1">
            <p:custDataLst>
              <p:tags r:id="rId1"/>
            </p:custDataLst>
          </p:nvPr>
        </p:nvSpPr>
        <p:spPr bwMode="gray">
          <a:xfrm>
            <a:off x="10539046" y="1517650"/>
            <a:ext cx="0" cy="0"/>
          </a:xfrm>
          <a:prstGeom prst="leftRightArrow">
            <a:avLst>
              <a:gd name="adj1" fmla="val 0"/>
              <a:gd name="adj2" fmla="val 0"/>
            </a:avLst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25400" rIns="0" bIns="25400">
            <a:spAutoFit/>
          </a:bodyPr>
          <a:lstStyle/>
          <a:p>
            <a:pPr algn="r" eaLnBrk="0" latinLnBrk="0" hangingPunct="0">
              <a:buClr>
                <a:srgbClr val="006699"/>
              </a:buClr>
              <a:defRPr/>
            </a:pPr>
            <a:r>
              <a:rPr lang="en-US" altLang="ko-KR" sz="1400">
                <a:latin typeface="Optima" pitchFamily="2" charset="2"/>
              </a:rPr>
              <a:t>MASTER STAMP</a:t>
            </a:r>
            <a:endParaRPr lang="ko-KR" altLang="en-US" sz="1400">
              <a:latin typeface="Optima" pitchFamily="2" charset="2"/>
            </a:endParaRPr>
          </a:p>
        </p:txBody>
      </p:sp>
      <p:cxnSp>
        <p:nvCxnSpPr>
          <p:cNvPr id="10" name="AcnStpConnector_ID_9" hidden="1"/>
          <p:cNvCxnSpPr>
            <a:cxnSpLocks noChangeShapeType="1"/>
          </p:cNvCxnSpPr>
          <p:nvPr userDrawn="1">
            <p:custDataLst>
              <p:tags r:id="rId2"/>
            </p:custDataLst>
          </p:nvPr>
        </p:nvCxnSpPr>
        <p:spPr bwMode="gray">
          <a:xfrm rot="5400000" flipH="1" flipV="1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1" name="AcnStpConnector_ID_10" hidden="1"/>
          <p:cNvCxnSpPr>
            <a:cxnSpLocks noChangeShapeType="1"/>
          </p:cNvCxnSpPr>
          <p:nvPr userDrawn="1">
            <p:custDataLst>
              <p:tags r:id="rId3"/>
            </p:custDataLst>
          </p:nvPr>
        </p:nvCxnSpPr>
        <p:spPr bwMode="gray">
          <a:xfrm rot="5400000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9724" y="138094"/>
            <a:ext cx="9145325" cy="576263"/>
          </a:xfrm>
        </p:spPr>
        <p:txBody>
          <a:bodyPr lIns="36000" tIns="36000" rIns="36000" bIns="36000" anchor="ctr" anchorCtr="0"/>
          <a:lstStyle>
            <a:lvl1pPr>
              <a:defRPr sz="2200" spc="0" baseline="0"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6" name="Line 10"/>
          <p:cNvSpPr>
            <a:spLocks noChangeShapeType="1"/>
          </p:cNvSpPr>
          <p:nvPr userDrawn="1"/>
        </p:nvSpPr>
        <p:spPr bwMode="auto">
          <a:xfrm>
            <a:off x="2722925" y="719920"/>
            <a:ext cx="8058305" cy="0"/>
          </a:xfrm>
          <a:prstGeom prst="line">
            <a:avLst/>
          </a:prstGeom>
          <a:noFill/>
          <a:ln w="635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" name="Line 10"/>
          <p:cNvSpPr>
            <a:spLocks noChangeShapeType="1"/>
          </p:cNvSpPr>
          <p:nvPr userDrawn="1"/>
        </p:nvSpPr>
        <p:spPr bwMode="auto">
          <a:xfrm>
            <a:off x="267770" y="719920"/>
            <a:ext cx="730890" cy="0"/>
          </a:xfrm>
          <a:prstGeom prst="line">
            <a:avLst/>
          </a:prstGeom>
          <a:noFill/>
          <a:ln w="6350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latin typeface="가는각진제목체" pitchFamily="18" charset="-127"/>
            </a:endParaRPr>
          </a:p>
        </p:txBody>
      </p:sp>
      <p:sp>
        <p:nvSpPr>
          <p:cNvPr id="18" name="Line 10"/>
          <p:cNvSpPr>
            <a:spLocks noChangeShapeType="1"/>
          </p:cNvSpPr>
          <p:nvPr userDrawn="1"/>
        </p:nvSpPr>
        <p:spPr bwMode="auto">
          <a:xfrm>
            <a:off x="669471" y="719920"/>
            <a:ext cx="851387" cy="0"/>
          </a:xfrm>
          <a:prstGeom prst="line">
            <a:avLst/>
          </a:prstGeom>
          <a:noFill/>
          <a:ln w="63500">
            <a:solidFill>
              <a:srgbClr val="8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" name="Line 10"/>
          <p:cNvSpPr>
            <a:spLocks noChangeShapeType="1"/>
          </p:cNvSpPr>
          <p:nvPr userDrawn="1"/>
        </p:nvSpPr>
        <p:spPr bwMode="auto">
          <a:xfrm>
            <a:off x="1473816" y="719920"/>
            <a:ext cx="1360666" cy="0"/>
          </a:xfrm>
          <a:prstGeom prst="line">
            <a:avLst/>
          </a:prstGeom>
          <a:noFill/>
          <a:ln w="63500">
            <a:solidFill>
              <a:srgbClr val="6666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2" name="직사각형 21"/>
          <p:cNvSpPr/>
          <p:nvPr userDrawn="1"/>
        </p:nvSpPr>
        <p:spPr>
          <a:xfrm>
            <a:off x="0" y="6594475"/>
            <a:ext cx="11034835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4686974" y="6597440"/>
            <a:ext cx="1675058" cy="23775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latinLnBrk="0" hangingPunct="0">
              <a:lnSpc>
                <a:spcPct val="105000"/>
              </a:lnSpc>
              <a:spcBef>
                <a:spcPct val="35000"/>
              </a:spcBef>
              <a:buClr>
                <a:srgbClr val="008400"/>
              </a:buClr>
              <a:defRPr/>
            </a:pPr>
            <a:r>
              <a:rPr lang="en-US" altLang="zh-SG" sz="900" b="0" dirty="0" smtClean="0">
                <a:latin typeface="Optima"/>
                <a:ea typeface="가는각진제목체"/>
              </a:rPr>
              <a:t>- </a:t>
            </a:r>
            <a:fld id="{7ACF3FE3-7EE4-49DF-90D9-D178C564419C}" type="slidenum">
              <a:rPr lang="zh-SG" altLang="en-US" sz="900" b="0" smtClean="0">
                <a:latin typeface="Optima"/>
                <a:ea typeface="가는각진제목체"/>
              </a:rPr>
              <a:pPr algn="ctr" eaLnBrk="0" latinLnBrk="0" hangingPunct="0">
                <a:lnSpc>
                  <a:spcPct val="105000"/>
                </a:lnSpc>
                <a:spcBef>
                  <a:spcPct val="35000"/>
                </a:spcBef>
                <a:buClr>
                  <a:srgbClr val="008400"/>
                </a:buClr>
                <a:defRPr/>
              </a:pPr>
              <a:t>‹#›</a:t>
            </a:fld>
            <a:r>
              <a:rPr lang="en-US" altLang="zh-SG" sz="900" b="0" dirty="0" smtClean="0">
                <a:latin typeface="Optima"/>
                <a:ea typeface="가는각진제목체"/>
              </a:rPr>
              <a:t> -</a:t>
            </a:r>
            <a:endParaRPr lang="ko-KR" altLang="en-US" sz="900" b="0" dirty="0">
              <a:latin typeface="Optima"/>
              <a:ea typeface="가는각진제목체"/>
            </a:endParaRPr>
          </a:p>
        </p:txBody>
      </p:sp>
      <p:sp>
        <p:nvSpPr>
          <p:cNvPr id="4" name="텍스트 개체 틀 3"/>
          <p:cNvSpPr>
            <a:spLocks noGrp="1"/>
          </p:cNvSpPr>
          <p:nvPr userDrawn="1">
            <p:ph type="body" sz="quarter" idx="10"/>
          </p:nvPr>
        </p:nvSpPr>
        <p:spPr>
          <a:xfrm>
            <a:off x="339725" y="836613"/>
            <a:ext cx="10298113" cy="1057588"/>
          </a:xfrm>
        </p:spPr>
        <p:txBody>
          <a:bodyPr wrap="square" lIns="36000" tIns="36000" rIns="36000" bIns="36000">
            <a:spAutoFit/>
          </a:bodyPr>
          <a:lstStyle>
            <a:lvl1pPr marL="228600" indent="-228600">
              <a:buFont typeface="Wingdings" panose="05000000000000000000" pitchFamily="2" charset="2"/>
              <a:buChar char="ü"/>
              <a:defRPr sz="1600" b="1" baseline="0">
                <a:latin typeface="+mn-lt"/>
              </a:defRPr>
            </a:lvl1pPr>
            <a:lvl2pPr marL="455613" indent="-225425">
              <a:buFont typeface="Wingdings" panose="05000000000000000000" pitchFamily="2" charset="2"/>
              <a:buChar char="§"/>
              <a:defRPr sz="1400" baseline="0">
                <a:latin typeface="+mn-lt"/>
              </a:defRPr>
            </a:lvl2pPr>
            <a:lvl3pPr marL="684213" indent="-227013">
              <a:buFont typeface="가는각진제목체" panose="02030600000101010101" pitchFamily="18" charset="-127"/>
              <a:buChar char="-"/>
              <a:defRPr sz="1400" baseline="0">
                <a:latin typeface="+mn-lt"/>
              </a:defRPr>
            </a:lvl3pPr>
            <a:lvl4pPr marL="898525" indent="-228600">
              <a:buFont typeface="Optima" panose="00000400000000000000" pitchFamily="2" charset="2"/>
              <a:buChar char=""/>
              <a:defRPr sz="1200" baseline="0">
                <a:latin typeface="+mn-lt"/>
              </a:defRPr>
            </a:lvl4pPr>
            <a:lvl5pPr marL="4271963" indent="0"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160" y="6619223"/>
            <a:ext cx="720100" cy="217835"/>
          </a:xfrm>
          <a:prstGeom prst="rect">
            <a:avLst/>
          </a:prstGeom>
        </p:spPr>
      </p:pic>
      <p:cxnSp>
        <p:nvCxnSpPr>
          <p:cNvPr id="8" name="직선 연결선 7"/>
          <p:cNvCxnSpPr/>
          <p:nvPr userDrawn="1"/>
        </p:nvCxnSpPr>
        <p:spPr bwMode="auto">
          <a:xfrm>
            <a:off x="0" y="6597650"/>
            <a:ext cx="11047413" cy="0"/>
          </a:xfrm>
          <a:prstGeom prst="line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sysDot"/>
            <a:round/>
            <a:headEnd/>
            <a:tailEnd type="none" w="med" len="med"/>
          </a:ln>
          <a:effectLst/>
        </p:spPr>
      </p:cxnSp>
      <p:sp>
        <p:nvSpPr>
          <p:cNvPr id="20" name="직사각형 19"/>
          <p:cNvSpPr/>
          <p:nvPr userDrawn="1"/>
        </p:nvSpPr>
        <p:spPr bwMode="auto">
          <a:xfrm>
            <a:off x="0" y="6624355"/>
            <a:ext cx="2014110" cy="23364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0000"/>
              </a:buClr>
            </a:pPr>
            <a:r>
              <a:rPr lang="ko-KR" altLang="en-US" sz="1000" b="0" dirty="0" smtClean="0">
                <a:solidFill>
                  <a:srgbClr val="666633"/>
                </a:solidFill>
                <a:latin typeface="양재소슬체S" panose="02020603020101020101" pitchFamily="18" charset="-127"/>
                <a:ea typeface="양재소슬체S" panose="02020603020101020101" pitchFamily="18" charset="-127"/>
              </a:rPr>
              <a:t>올바른 성장과 따뜻한 나눔 </a:t>
            </a:r>
            <a:r>
              <a:rPr lang="en-US" altLang="ko-KR" sz="1000" b="0" dirty="0" smtClean="0">
                <a:solidFill>
                  <a:srgbClr val="666633"/>
                </a:solidFill>
                <a:latin typeface="양재소슬체S" panose="02020603020101020101" pitchFamily="18" charset="-127"/>
                <a:ea typeface="양재소슬체S" panose="02020603020101020101" pitchFamily="18" charset="-127"/>
              </a:rPr>
              <a:t>~</a:t>
            </a:r>
            <a:endParaRPr lang="ko-KR" altLang="en-US" sz="1000" b="0" dirty="0" smtClean="0">
              <a:solidFill>
                <a:srgbClr val="666633"/>
              </a:solidFill>
              <a:latin typeface="양재소슬체S" panose="02020603020101020101" pitchFamily="18" charset="-127"/>
              <a:ea typeface="양재소슬체S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907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Valtech Basic 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cnStamp_ID_7" hidden="1"/>
          <p:cNvSpPr/>
          <p:nvPr userDrawn="1">
            <p:custDataLst>
              <p:tags r:id="rId1"/>
            </p:custDataLst>
          </p:nvPr>
        </p:nvSpPr>
        <p:spPr bwMode="gray">
          <a:xfrm>
            <a:off x="10539046" y="1517650"/>
            <a:ext cx="0" cy="0"/>
          </a:xfrm>
          <a:prstGeom prst="leftRightArrow">
            <a:avLst>
              <a:gd name="adj1" fmla="val 0"/>
              <a:gd name="adj2" fmla="val 0"/>
            </a:avLst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25400" rIns="0" bIns="25400">
            <a:spAutoFit/>
          </a:bodyPr>
          <a:lstStyle/>
          <a:p>
            <a:pPr algn="r" eaLnBrk="0" latinLnBrk="0" hangingPunct="0">
              <a:buClr>
                <a:srgbClr val="006699"/>
              </a:buClr>
              <a:defRPr/>
            </a:pPr>
            <a:r>
              <a:rPr lang="en-US" altLang="ko-KR" sz="1400">
                <a:latin typeface="Optima" pitchFamily="2" charset="2"/>
              </a:rPr>
              <a:t>MASTER STAMP</a:t>
            </a:r>
            <a:endParaRPr lang="ko-KR" altLang="en-US" sz="1400">
              <a:latin typeface="Optima" pitchFamily="2" charset="2"/>
            </a:endParaRPr>
          </a:p>
        </p:txBody>
      </p:sp>
      <p:cxnSp>
        <p:nvCxnSpPr>
          <p:cNvPr id="10" name="AcnStpConnector_ID_9" hidden="1"/>
          <p:cNvCxnSpPr>
            <a:cxnSpLocks noChangeShapeType="1"/>
          </p:cNvCxnSpPr>
          <p:nvPr userDrawn="1">
            <p:custDataLst>
              <p:tags r:id="rId2"/>
            </p:custDataLst>
          </p:nvPr>
        </p:nvCxnSpPr>
        <p:spPr bwMode="gray">
          <a:xfrm rot="5400000" flipH="1" flipV="1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1" name="AcnStpConnector_ID_10" hidden="1"/>
          <p:cNvCxnSpPr>
            <a:cxnSpLocks noChangeShapeType="1"/>
          </p:cNvCxnSpPr>
          <p:nvPr userDrawn="1">
            <p:custDataLst>
              <p:tags r:id="rId3"/>
            </p:custDataLst>
          </p:nvPr>
        </p:nvCxnSpPr>
        <p:spPr bwMode="gray">
          <a:xfrm rot="5400000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0967" y="138094"/>
            <a:ext cx="8672024" cy="576263"/>
          </a:xfrm>
        </p:spPr>
        <p:txBody>
          <a:bodyPr anchor="ctr" anchorCtr="0"/>
          <a:lstStyle>
            <a:lvl1pPr>
              <a:defRPr sz="2200" spc="0" baseline="0"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>
          <a:xfrm>
            <a:off x="436441" y="857232"/>
            <a:ext cx="10160158" cy="784830"/>
          </a:xfrm>
          <a:noFill/>
          <a:ln w="317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latinLnBrk="1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가는각진제목체" pitchFamily="18" charset="-127"/>
              <a:buNone/>
              <a:defRPr kumimoji="1" lang="en-US" altLang="ko-KR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0" indent="0" algn="l" rtl="0" eaLnBrk="0" fontAlgn="base" latinLnBrk="1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가는각진제목체" pitchFamily="18" charset="-127"/>
              <a:buNone/>
              <a:defRPr kumimoji="1"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cs"/>
              </a:defRPr>
            </a:lvl2pPr>
          </a:lstStyle>
          <a:p>
            <a:pPr lvl="0"/>
            <a:endParaRPr lang="en-US" altLang="ko-KR" smtClean="0"/>
          </a:p>
          <a:p>
            <a:pPr lvl="1"/>
            <a:r>
              <a:rPr lang="en-US" altLang="ko-KR" smtClean="0"/>
              <a:t> </a:t>
            </a:r>
            <a:endParaRPr lang="ko-KR" altLang="en-US" dirty="0"/>
          </a:p>
        </p:txBody>
      </p:sp>
      <p:cxnSp>
        <p:nvCxnSpPr>
          <p:cNvPr id="15" name="직선 연결선 14"/>
          <p:cNvCxnSpPr/>
          <p:nvPr userDrawn="1"/>
        </p:nvCxnSpPr>
        <p:spPr bwMode="auto">
          <a:xfrm>
            <a:off x="380963" y="746724"/>
            <a:ext cx="8429685" cy="0"/>
          </a:xfrm>
          <a:prstGeom prst="line">
            <a:avLst/>
          </a:prstGeom>
          <a:noFill/>
          <a:ln w="63500" cap="flat" cmpd="sng" algn="ctr">
            <a:solidFill>
              <a:srgbClr val="609A1A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3" name="직선 연결선 22"/>
          <p:cNvCxnSpPr/>
          <p:nvPr userDrawn="1"/>
        </p:nvCxnSpPr>
        <p:spPr bwMode="auto">
          <a:xfrm>
            <a:off x="8453459" y="746724"/>
            <a:ext cx="2266020" cy="0"/>
          </a:xfrm>
          <a:prstGeom prst="line">
            <a:avLst/>
          </a:prstGeom>
          <a:noFill/>
          <a:ln w="63500" cap="flat" cmpd="sng" algn="ctr">
            <a:solidFill>
              <a:srgbClr val="04141E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3" name="직사각형 12"/>
          <p:cNvSpPr/>
          <p:nvPr userDrawn="1"/>
        </p:nvSpPr>
        <p:spPr>
          <a:xfrm>
            <a:off x="0" y="6594475"/>
            <a:ext cx="11034835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4686974" y="6597440"/>
            <a:ext cx="1675058" cy="23775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latinLnBrk="0" hangingPunct="0">
              <a:lnSpc>
                <a:spcPct val="105000"/>
              </a:lnSpc>
              <a:spcBef>
                <a:spcPct val="35000"/>
              </a:spcBef>
              <a:buClr>
                <a:srgbClr val="008400"/>
              </a:buClr>
              <a:defRPr/>
            </a:pPr>
            <a:r>
              <a:rPr lang="en-US" altLang="zh-SG" sz="900" b="0" dirty="0" smtClean="0">
                <a:latin typeface="Optima"/>
                <a:ea typeface="가는각진제목체"/>
              </a:rPr>
              <a:t>- </a:t>
            </a:r>
            <a:fld id="{7ACF3FE3-7EE4-49DF-90D9-D178C564419C}" type="slidenum">
              <a:rPr lang="zh-SG" altLang="en-US" sz="900" b="0" smtClean="0">
                <a:latin typeface="Optima"/>
                <a:ea typeface="가는각진제목체"/>
              </a:rPr>
              <a:pPr algn="ctr" eaLnBrk="0" latinLnBrk="0" hangingPunct="0">
                <a:lnSpc>
                  <a:spcPct val="105000"/>
                </a:lnSpc>
                <a:spcBef>
                  <a:spcPct val="35000"/>
                </a:spcBef>
                <a:buClr>
                  <a:srgbClr val="008400"/>
                </a:buClr>
                <a:defRPr/>
              </a:pPr>
              <a:t>‹#›</a:t>
            </a:fld>
            <a:r>
              <a:rPr lang="en-US" altLang="zh-SG" sz="900" b="0" dirty="0" smtClean="0">
                <a:latin typeface="Optima"/>
                <a:ea typeface="가는각진제목체"/>
              </a:rPr>
              <a:t> -</a:t>
            </a:r>
            <a:endParaRPr lang="ko-KR" altLang="en-US" sz="900" b="0" dirty="0">
              <a:latin typeface="Optima"/>
              <a:ea typeface="가는각진제목체"/>
            </a:endParaRPr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160" y="6619223"/>
            <a:ext cx="720100" cy="217835"/>
          </a:xfrm>
          <a:prstGeom prst="rect">
            <a:avLst/>
          </a:prstGeom>
        </p:spPr>
      </p:pic>
      <p:sp>
        <p:nvSpPr>
          <p:cNvPr id="18" name="직사각형 17"/>
          <p:cNvSpPr/>
          <p:nvPr userDrawn="1"/>
        </p:nvSpPr>
        <p:spPr bwMode="auto">
          <a:xfrm>
            <a:off x="0" y="6624355"/>
            <a:ext cx="2014110" cy="23364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0000"/>
              </a:buClr>
            </a:pPr>
            <a:r>
              <a:rPr lang="ko-KR" altLang="en-US" sz="1000" b="0" dirty="0" smtClean="0">
                <a:solidFill>
                  <a:srgbClr val="666633"/>
                </a:solidFill>
                <a:latin typeface="양재소슬체S" panose="02020603020101020101" pitchFamily="18" charset="-127"/>
                <a:ea typeface="양재소슬체S" panose="02020603020101020101" pitchFamily="18" charset="-127"/>
              </a:rPr>
              <a:t>올바른 성장과 따뜻한 나눔 </a:t>
            </a:r>
            <a:r>
              <a:rPr lang="en-US" altLang="ko-KR" sz="1000" b="0" dirty="0" smtClean="0">
                <a:solidFill>
                  <a:srgbClr val="666633"/>
                </a:solidFill>
                <a:latin typeface="양재소슬체S" panose="02020603020101020101" pitchFamily="18" charset="-127"/>
                <a:ea typeface="양재소슬체S" panose="02020603020101020101" pitchFamily="18" charset="-127"/>
              </a:rPr>
              <a:t>~</a:t>
            </a:r>
            <a:endParaRPr lang="ko-KR" altLang="en-US" sz="1000" b="0" dirty="0" smtClean="0">
              <a:solidFill>
                <a:srgbClr val="666633"/>
              </a:solidFill>
              <a:latin typeface="양재소슬체S" panose="02020603020101020101" pitchFamily="18" charset="-127"/>
              <a:ea typeface="양재소슬체S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1240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extree edu Sub-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nStamp_ID_7" hidden="1"/>
          <p:cNvSpPr/>
          <p:nvPr userDrawn="1">
            <p:custDataLst>
              <p:tags r:id="rId1"/>
            </p:custDataLst>
          </p:nvPr>
        </p:nvSpPr>
        <p:spPr bwMode="gray">
          <a:xfrm>
            <a:off x="10539046" y="1517650"/>
            <a:ext cx="0" cy="0"/>
          </a:xfrm>
          <a:prstGeom prst="leftRightArrow">
            <a:avLst>
              <a:gd name="adj1" fmla="val 0"/>
              <a:gd name="adj2" fmla="val 0"/>
            </a:avLst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25400" rIns="0" bIns="25400">
            <a:spAutoFit/>
          </a:bodyPr>
          <a:lstStyle/>
          <a:p>
            <a:pPr algn="r" eaLnBrk="0" latinLnBrk="0" hangingPunct="0">
              <a:buClr>
                <a:schemeClr val="folHlink"/>
              </a:buClr>
              <a:defRPr/>
            </a:pPr>
            <a:r>
              <a:rPr lang="en-US" altLang="ko-KR" sz="1400">
                <a:solidFill>
                  <a:schemeClr val="tx1"/>
                </a:solidFill>
                <a:latin typeface="Optima" pitchFamily="2" charset="2"/>
              </a:rPr>
              <a:t>MASTER STAMP</a:t>
            </a:r>
            <a:endParaRPr lang="ko-KR" altLang="en-US" sz="1400">
              <a:solidFill>
                <a:schemeClr val="tx1"/>
              </a:solidFill>
              <a:latin typeface="Optima" pitchFamily="2" charset="2"/>
            </a:endParaRPr>
          </a:p>
        </p:txBody>
      </p:sp>
      <p:cxnSp>
        <p:nvCxnSpPr>
          <p:cNvPr id="5" name="AcnStpConnector_ID_9" hidden="1"/>
          <p:cNvCxnSpPr>
            <a:cxnSpLocks noChangeShapeType="1"/>
          </p:cNvCxnSpPr>
          <p:nvPr userDrawn="1">
            <p:custDataLst>
              <p:tags r:id="rId2"/>
            </p:custDataLst>
          </p:nvPr>
        </p:nvCxnSpPr>
        <p:spPr bwMode="gray">
          <a:xfrm rot="5400000" flipH="1" flipV="1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" name="AcnStpConnector_ID_10" hidden="1"/>
          <p:cNvCxnSpPr>
            <a:cxnSpLocks noChangeShapeType="1"/>
          </p:cNvCxnSpPr>
          <p:nvPr userDrawn="1">
            <p:custDataLst>
              <p:tags r:id="rId3"/>
            </p:custDataLst>
          </p:nvPr>
        </p:nvCxnSpPr>
        <p:spPr bwMode="gray">
          <a:xfrm rot="5400000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직선 연결선 28"/>
          <p:cNvCxnSpPr/>
          <p:nvPr userDrawn="1"/>
        </p:nvCxnSpPr>
        <p:spPr bwMode="auto">
          <a:xfrm flipV="1">
            <a:off x="5524502" y="3507418"/>
            <a:ext cx="0" cy="3234042"/>
          </a:xfrm>
          <a:prstGeom prst="line">
            <a:avLst/>
          </a:prstGeom>
          <a:noFill/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3" name="직선 연결선 32"/>
          <p:cNvCxnSpPr/>
          <p:nvPr userDrawn="1"/>
        </p:nvCxnSpPr>
        <p:spPr bwMode="auto">
          <a:xfrm>
            <a:off x="195760" y="3506273"/>
            <a:ext cx="10657978" cy="0"/>
          </a:xfrm>
          <a:prstGeom prst="line">
            <a:avLst/>
          </a:prstGeom>
          <a:noFill/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37" name="텍스트 개체 틀 36"/>
          <p:cNvSpPr>
            <a:spLocks noGrp="1"/>
          </p:cNvSpPr>
          <p:nvPr>
            <p:ph type="body" sz="quarter" idx="10" hasCustomPrompt="1"/>
          </p:nvPr>
        </p:nvSpPr>
        <p:spPr>
          <a:xfrm>
            <a:off x="5596012" y="3589128"/>
            <a:ext cx="5329238" cy="343942"/>
          </a:xfrm>
          <a:solidFill>
            <a:schemeClr val="bg1">
              <a:alpha val="58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98505" tIns="48388" rIns="98505" bIns="48388">
            <a:spAutoFit/>
          </a:bodyPr>
          <a:lstStyle>
            <a:lvl1pPr marL="514350" indent="-514350">
              <a:buFont typeface="Optima" panose="020B0600000101010101"/>
              <a:buChar char="−"/>
              <a:defRPr lang="ko-KR" altLang="en-US" b="1" kern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>
              <a:defRPr lang="ko-KR" altLang="en-US" sz="1200" b="1" kern="1200" smtClean="0">
                <a:latin typeface="Optima" pitchFamily="34" charset="0"/>
                <a:ea typeface="가는각진제목체" pitchFamily="18" charset="-127"/>
                <a:cs typeface="+mn-cs"/>
              </a:defRPr>
            </a:lvl2pPr>
            <a:lvl3pPr>
              <a:defRPr lang="ko-KR" altLang="en-US" sz="1200" b="1" kern="1200" smtClean="0">
                <a:latin typeface="Optima" pitchFamily="34" charset="0"/>
                <a:ea typeface="가는각진제목체" pitchFamily="18" charset="-127"/>
                <a:cs typeface="+mn-cs"/>
              </a:defRPr>
            </a:lvl3pPr>
            <a:lvl4pPr>
              <a:defRPr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4pPr>
            <a:lvl5pPr>
              <a:defRPr lang="ko-KR" altLang="en-US"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5pPr>
          </a:lstStyle>
          <a:p>
            <a:pPr marL="514350" lvl="0" indent="-514350" latinLnBrk="0">
              <a:spcBef>
                <a:spcPts val="600"/>
              </a:spcBef>
              <a:buClr>
                <a:schemeClr val="tx1"/>
              </a:buClr>
            </a:pPr>
            <a:r>
              <a:rPr lang="ko-KR" altLang="en-US" smtClean="0"/>
              <a:t>항목이름을 입력하세요</a:t>
            </a:r>
            <a:r>
              <a:rPr lang="en-US" altLang="ko-KR" smtClean="0"/>
              <a:t>...</a:t>
            </a:r>
            <a:endParaRPr lang="ko-KR" altLang="en-US" smtClean="0"/>
          </a:p>
        </p:txBody>
      </p:sp>
      <p:sp>
        <p:nvSpPr>
          <p:cNvPr id="39" name="텍스트 개체 틀 38"/>
          <p:cNvSpPr>
            <a:spLocks noGrp="1"/>
          </p:cNvSpPr>
          <p:nvPr>
            <p:ph type="body" sz="quarter" idx="11" hasCustomPrompt="1"/>
          </p:nvPr>
        </p:nvSpPr>
        <p:spPr>
          <a:xfrm>
            <a:off x="339725" y="2997200"/>
            <a:ext cx="5113338" cy="503238"/>
          </a:xfrm>
        </p:spPr>
        <p:txBody>
          <a:bodyPr anchor="ctr"/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smtClean="0"/>
              <a:t>목차이름을 입력하세요</a:t>
            </a:r>
            <a:r>
              <a:rPr lang="en-US" altLang="ko-KR" smtClean="0"/>
              <a:t>...</a:t>
            </a:r>
            <a:endParaRPr lang="ko-KR" altLang="en-US" smtClean="0"/>
          </a:p>
        </p:txBody>
      </p:sp>
      <p:sp>
        <p:nvSpPr>
          <p:cNvPr id="13" name="텍스트 개체 틀 36"/>
          <p:cNvSpPr>
            <a:spLocks noGrp="1"/>
          </p:cNvSpPr>
          <p:nvPr>
            <p:ph type="body" sz="quarter" idx="12" hasCustomPrompt="1"/>
          </p:nvPr>
        </p:nvSpPr>
        <p:spPr>
          <a:xfrm>
            <a:off x="771840" y="3589128"/>
            <a:ext cx="4608640" cy="343942"/>
          </a:xfrm>
          <a:solidFill>
            <a:schemeClr val="bg1">
              <a:alpha val="58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wrap="square" lIns="98505" tIns="48388" rIns="98505" bIns="48388">
            <a:spAutoFit/>
          </a:bodyPr>
          <a:lstStyle>
            <a:lvl1pPr marL="514350" indent="-514350">
              <a:defRPr lang="ko-KR" altLang="en-US" b="1" kern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</a:defRPr>
            </a:lvl1pPr>
            <a:lvl2pPr>
              <a:defRPr lang="ko-KR" altLang="en-US" sz="1200" b="1" kern="1200" smtClean="0">
                <a:latin typeface="Optima" pitchFamily="34" charset="0"/>
                <a:ea typeface="가는각진제목체" pitchFamily="18" charset="-127"/>
                <a:cs typeface="+mn-cs"/>
              </a:defRPr>
            </a:lvl2pPr>
            <a:lvl3pPr>
              <a:defRPr lang="ko-KR" altLang="en-US" sz="1200" b="1" kern="1200" smtClean="0">
                <a:latin typeface="Optima" pitchFamily="34" charset="0"/>
                <a:ea typeface="가는각진제목체" pitchFamily="18" charset="-127"/>
                <a:cs typeface="+mn-cs"/>
              </a:defRPr>
            </a:lvl3pPr>
            <a:lvl4pPr>
              <a:defRPr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4pPr>
            <a:lvl5pPr>
              <a:defRPr lang="ko-KR" altLang="en-US"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5pPr>
          </a:lstStyle>
          <a:p>
            <a:pPr marL="514350" lvl="0" indent="-514350" latinLnBrk="0">
              <a:spcBef>
                <a:spcPts val="60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ko-KR" altLang="en-US" smtClean="0"/>
              <a:t>항목이름을 입력하세요</a:t>
            </a:r>
            <a:r>
              <a:rPr lang="en-US" altLang="ko-KR" smtClean="0"/>
              <a:t>...</a:t>
            </a:r>
            <a:endParaRPr lang="ko-KR" altLang="en-US" smtClean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0" y="0"/>
            <a:ext cx="5522912" cy="29249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24500" cy="292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0603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extree edu Sub-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nStamp_ID_7" hidden="1"/>
          <p:cNvSpPr/>
          <p:nvPr userDrawn="1">
            <p:custDataLst>
              <p:tags r:id="rId1"/>
            </p:custDataLst>
          </p:nvPr>
        </p:nvSpPr>
        <p:spPr bwMode="gray">
          <a:xfrm>
            <a:off x="10539046" y="1517650"/>
            <a:ext cx="0" cy="0"/>
          </a:xfrm>
          <a:prstGeom prst="leftRightArrow">
            <a:avLst>
              <a:gd name="adj1" fmla="val 0"/>
              <a:gd name="adj2" fmla="val 0"/>
            </a:avLst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25400" rIns="0" bIns="25400">
            <a:spAutoFit/>
          </a:bodyPr>
          <a:lstStyle/>
          <a:p>
            <a:pPr algn="r" eaLnBrk="0" latinLnBrk="0" hangingPunct="0">
              <a:buClr>
                <a:srgbClr val="006699"/>
              </a:buClr>
              <a:defRPr/>
            </a:pPr>
            <a:r>
              <a:rPr lang="en-US" altLang="ko-KR" sz="1400">
                <a:latin typeface="Optima" pitchFamily="2" charset="2"/>
              </a:rPr>
              <a:t>MASTER STAMP</a:t>
            </a:r>
            <a:endParaRPr lang="ko-KR" altLang="en-US" sz="1400">
              <a:latin typeface="Optima" pitchFamily="2" charset="2"/>
            </a:endParaRPr>
          </a:p>
        </p:txBody>
      </p:sp>
      <p:cxnSp>
        <p:nvCxnSpPr>
          <p:cNvPr id="5" name="AcnStpConnector_ID_9" hidden="1"/>
          <p:cNvCxnSpPr>
            <a:cxnSpLocks noChangeShapeType="1"/>
          </p:cNvCxnSpPr>
          <p:nvPr userDrawn="1">
            <p:custDataLst>
              <p:tags r:id="rId2"/>
            </p:custDataLst>
          </p:nvPr>
        </p:nvCxnSpPr>
        <p:spPr bwMode="gray">
          <a:xfrm rot="5400000" flipH="1" flipV="1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" name="AcnStpConnector_ID_10" hidden="1"/>
          <p:cNvCxnSpPr>
            <a:cxnSpLocks noChangeShapeType="1"/>
          </p:cNvCxnSpPr>
          <p:nvPr userDrawn="1">
            <p:custDataLst>
              <p:tags r:id="rId3"/>
            </p:custDataLst>
          </p:nvPr>
        </p:nvCxnSpPr>
        <p:spPr bwMode="gray">
          <a:xfrm rot="5400000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직선 연결선 28"/>
          <p:cNvCxnSpPr/>
          <p:nvPr userDrawn="1"/>
        </p:nvCxnSpPr>
        <p:spPr bwMode="auto">
          <a:xfrm flipV="1">
            <a:off x="5524502" y="3507418"/>
            <a:ext cx="0" cy="3234042"/>
          </a:xfrm>
          <a:prstGeom prst="line">
            <a:avLst/>
          </a:prstGeom>
          <a:noFill/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3" name="직선 연결선 32"/>
          <p:cNvCxnSpPr/>
          <p:nvPr userDrawn="1"/>
        </p:nvCxnSpPr>
        <p:spPr bwMode="auto">
          <a:xfrm>
            <a:off x="195760" y="3506273"/>
            <a:ext cx="10657978" cy="0"/>
          </a:xfrm>
          <a:prstGeom prst="line">
            <a:avLst/>
          </a:prstGeom>
          <a:noFill/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37" name="텍스트 개체 틀 36"/>
          <p:cNvSpPr>
            <a:spLocks noGrp="1"/>
          </p:cNvSpPr>
          <p:nvPr>
            <p:ph type="body" sz="quarter" idx="10" hasCustomPrompt="1"/>
          </p:nvPr>
        </p:nvSpPr>
        <p:spPr>
          <a:xfrm>
            <a:off x="5596012" y="3589128"/>
            <a:ext cx="5329238" cy="343942"/>
          </a:xfrm>
          <a:solidFill>
            <a:schemeClr val="bg1">
              <a:alpha val="58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98505" tIns="48388" rIns="98505" bIns="48388">
            <a:spAutoFit/>
          </a:bodyPr>
          <a:lstStyle>
            <a:lvl1pPr marL="0" indent="0">
              <a:buFont typeface="Optima" panose="00000400000000000000" pitchFamily="2" charset="2"/>
              <a:buChar char=""/>
              <a:defRPr lang="ko-KR" altLang="en-US" b="1" kern="1200" baseline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</a:defRPr>
            </a:lvl1pPr>
            <a:lvl2pPr>
              <a:defRPr lang="ko-KR" altLang="en-US" sz="1200" b="1" kern="1200" smtClean="0">
                <a:latin typeface="Optima" pitchFamily="34" charset="0"/>
                <a:ea typeface="가는각진제목체" pitchFamily="18" charset="-127"/>
                <a:cs typeface="+mn-cs"/>
              </a:defRPr>
            </a:lvl2pPr>
            <a:lvl3pPr>
              <a:defRPr lang="ko-KR" altLang="en-US" sz="1200" b="1" kern="1200" smtClean="0">
                <a:latin typeface="Optima" pitchFamily="34" charset="0"/>
                <a:ea typeface="가는각진제목체" pitchFamily="18" charset="-127"/>
                <a:cs typeface="+mn-cs"/>
              </a:defRPr>
            </a:lvl3pPr>
            <a:lvl4pPr>
              <a:defRPr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4pPr>
            <a:lvl5pPr>
              <a:defRPr lang="ko-KR" altLang="en-US"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5pPr>
          </a:lstStyle>
          <a:p>
            <a:pPr marL="514350" lvl="0" indent="-514350" latinLnBrk="0">
              <a:spcBef>
                <a:spcPts val="600"/>
              </a:spcBef>
              <a:buClr>
                <a:schemeClr val="tx1"/>
              </a:buClr>
            </a:pPr>
            <a:r>
              <a:rPr lang="ko-KR" altLang="en-US" dirty="0" smtClean="0"/>
              <a:t>항목이름을 입력하세요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39" name="텍스트 개체 틀 38"/>
          <p:cNvSpPr>
            <a:spLocks noGrp="1"/>
          </p:cNvSpPr>
          <p:nvPr>
            <p:ph type="body" sz="quarter" idx="11" hasCustomPrompt="1"/>
          </p:nvPr>
        </p:nvSpPr>
        <p:spPr>
          <a:xfrm>
            <a:off x="339725" y="2997200"/>
            <a:ext cx="5113338" cy="503238"/>
          </a:xfrm>
        </p:spPr>
        <p:txBody>
          <a:bodyPr anchor="ctr"/>
          <a:lstStyle>
            <a:lvl1pPr marL="0" indent="0">
              <a:buNone/>
              <a:defRPr sz="2400" b="1">
                <a:latin typeface="+mn-lt"/>
              </a:defRPr>
            </a:lvl1pPr>
          </a:lstStyle>
          <a:p>
            <a:pPr lvl="0"/>
            <a:r>
              <a:rPr lang="ko-KR" altLang="en-US" dirty="0" smtClean="0"/>
              <a:t>목차이름을 입력하세요</a:t>
            </a:r>
            <a:r>
              <a:rPr lang="en-US" altLang="ko-KR" dirty="0" smtClean="0"/>
              <a:t>...</a:t>
            </a:r>
            <a:endParaRPr lang="ko-KR" altLang="en-US" dirty="0" smtClean="0"/>
          </a:p>
        </p:txBody>
      </p:sp>
      <p:sp>
        <p:nvSpPr>
          <p:cNvPr id="13" name="텍스트 개체 틀 36"/>
          <p:cNvSpPr>
            <a:spLocks noGrp="1"/>
          </p:cNvSpPr>
          <p:nvPr>
            <p:ph type="body" sz="quarter" idx="12" hasCustomPrompt="1"/>
          </p:nvPr>
        </p:nvSpPr>
        <p:spPr>
          <a:xfrm>
            <a:off x="771840" y="3589128"/>
            <a:ext cx="4608640" cy="667108"/>
          </a:xfrm>
          <a:solidFill>
            <a:schemeClr val="bg1">
              <a:alpha val="58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wrap="square" lIns="98505" tIns="48388" rIns="98505" bIns="48388">
            <a:spAutoFit/>
          </a:bodyPr>
          <a:lstStyle>
            <a:lvl1pPr marL="0" indent="0">
              <a:buNone/>
              <a:defRPr lang="ko-KR" altLang="en-US" b="1" kern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</a:defRPr>
            </a:lvl1pPr>
            <a:lvl2pPr>
              <a:defRPr lang="ko-KR" altLang="en-US" sz="1200" b="1" kern="1200" smtClean="0">
                <a:latin typeface="Optima" pitchFamily="34" charset="0"/>
                <a:ea typeface="가는각진제목체" pitchFamily="18" charset="-127"/>
                <a:cs typeface="+mn-cs"/>
              </a:defRPr>
            </a:lvl2pPr>
            <a:lvl3pPr>
              <a:defRPr lang="ko-KR" altLang="en-US" sz="1200" b="1" kern="1200" smtClean="0">
                <a:latin typeface="Optima" pitchFamily="34" charset="0"/>
                <a:ea typeface="가는각진제목체" pitchFamily="18" charset="-127"/>
                <a:cs typeface="+mn-cs"/>
              </a:defRPr>
            </a:lvl3pPr>
            <a:lvl4pPr>
              <a:defRPr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4pPr>
            <a:lvl5pPr>
              <a:defRPr lang="ko-KR" altLang="en-US"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5pPr>
          </a:lstStyle>
          <a:p>
            <a:pPr marL="514350" lvl="0" indent="-514350" latinLnBrk="0">
              <a:spcBef>
                <a:spcPts val="60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ko-KR" altLang="en-US" dirty="0" smtClean="0"/>
              <a:t>항목이름을 입력하세요</a:t>
            </a:r>
            <a:endParaRPr lang="en-US" altLang="ko-KR" dirty="0" smtClean="0"/>
          </a:p>
          <a:p>
            <a:pPr marL="514350" lvl="0" indent="-514350" latinLnBrk="0">
              <a:spcBef>
                <a:spcPts val="600"/>
              </a:spcBef>
              <a:buClr>
                <a:schemeClr val="tx1"/>
              </a:buClr>
              <a:buFont typeface="+mj-lt"/>
              <a:buAutoNum type="arabicPeriod"/>
            </a:pPr>
            <a:endParaRPr lang="ko-KR" altLang="en-US" dirty="0" smtClean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0" y="0"/>
            <a:ext cx="5522912" cy="29249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24500" cy="292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257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N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cnStamp_ID_7" hidden="1"/>
          <p:cNvSpPr/>
          <p:nvPr userDrawn="1">
            <p:custDataLst>
              <p:tags r:id="rId1"/>
            </p:custDataLst>
          </p:nvPr>
        </p:nvSpPr>
        <p:spPr bwMode="gray">
          <a:xfrm>
            <a:off x="10539046" y="1517650"/>
            <a:ext cx="0" cy="0"/>
          </a:xfrm>
          <a:prstGeom prst="leftRightArrow">
            <a:avLst>
              <a:gd name="adj1" fmla="val 0"/>
              <a:gd name="adj2" fmla="val 0"/>
            </a:avLst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25400" rIns="0" bIns="25400">
            <a:spAutoFit/>
          </a:bodyPr>
          <a:lstStyle/>
          <a:p>
            <a:pPr algn="r" eaLnBrk="0" latinLnBrk="0" hangingPunct="0">
              <a:buClr>
                <a:schemeClr val="folHlink"/>
              </a:buClr>
              <a:defRPr/>
            </a:pPr>
            <a:r>
              <a:rPr lang="en-US" altLang="ko-KR" sz="1400">
                <a:solidFill>
                  <a:schemeClr val="tx1"/>
                </a:solidFill>
                <a:latin typeface="Optima" pitchFamily="2" charset="2"/>
              </a:rPr>
              <a:t>MASTER STAMP</a:t>
            </a:r>
            <a:endParaRPr lang="ko-KR" altLang="en-US" sz="1400">
              <a:solidFill>
                <a:schemeClr val="tx1"/>
              </a:solidFill>
              <a:latin typeface="Optima" pitchFamily="2" charset="2"/>
            </a:endParaRPr>
          </a:p>
        </p:txBody>
      </p:sp>
      <p:cxnSp>
        <p:nvCxnSpPr>
          <p:cNvPr id="10" name="AcnStpConnector_ID_9" hidden="1"/>
          <p:cNvCxnSpPr>
            <a:cxnSpLocks noChangeShapeType="1"/>
          </p:cNvCxnSpPr>
          <p:nvPr userDrawn="1">
            <p:custDataLst>
              <p:tags r:id="rId2"/>
            </p:custDataLst>
          </p:nvPr>
        </p:nvCxnSpPr>
        <p:spPr bwMode="gray">
          <a:xfrm rot="5400000" flipH="1" flipV="1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1" name="AcnStpConnector_ID_10" hidden="1"/>
          <p:cNvCxnSpPr>
            <a:cxnSpLocks noChangeShapeType="1"/>
          </p:cNvCxnSpPr>
          <p:nvPr userDrawn="1">
            <p:custDataLst>
              <p:tags r:id="rId3"/>
            </p:custDataLst>
          </p:nvPr>
        </p:nvCxnSpPr>
        <p:spPr bwMode="gray">
          <a:xfrm rot="5400000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0967" y="138094"/>
            <a:ext cx="8672024" cy="576263"/>
          </a:xfrm>
        </p:spPr>
        <p:txBody>
          <a:bodyPr anchor="ctr" anchorCtr="0"/>
          <a:lstStyle>
            <a:lvl1pPr>
              <a:defRPr sz="2200" spc="0" baseline="0"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>
          <a:xfrm>
            <a:off x="436441" y="857232"/>
            <a:ext cx="10160158" cy="784830"/>
          </a:xfrm>
          <a:noFill/>
          <a:ln w="317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latinLnBrk="1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가는각진제목체" pitchFamily="18" charset="-127"/>
              <a:buNone/>
              <a:defRPr kumimoji="1" lang="en-US" altLang="ko-KR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0" indent="0" algn="l" rtl="0" eaLnBrk="0" fontAlgn="base" latinLnBrk="1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가는각진제목체" pitchFamily="18" charset="-127"/>
              <a:buNone/>
              <a:defRPr kumimoji="1"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cs"/>
              </a:defRPr>
            </a:lvl2pPr>
          </a:lstStyle>
          <a:p>
            <a:pPr lvl="0"/>
            <a:endParaRPr lang="en-US" altLang="ko-KR" smtClean="0"/>
          </a:p>
          <a:p>
            <a:pPr lvl="1"/>
            <a:r>
              <a:rPr lang="en-US" altLang="ko-KR" smtClean="0"/>
              <a:t> </a:t>
            </a:r>
            <a:endParaRPr lang="ko-KR" altLang="en-US" dirty="0"/>
          </a:p>
        </p:txBody>
      </p:sp>
      <p:cxnSp>
        <p:nvCxnSpPr>
          <p:cNvPr id="15" name="직선 연결선 14"/>
          <p:cNvCxnSpPr/>
          <p:nvPr userDrawn="1"/>
        </p:nvCxnSpPr>
        <p:spPr bwMode="auto">
          <a:xfrm>
            <a:off x="380963" y="746724"/>
            <a:ext cx="8429685" cy="0"/>
          </a:xfrm>
          <a:prstGeom prst="line">
            <a:avLst/>
          </a:prstGeom>
          <a:noFill/>
          <a:ln w="63500" cap="flat" cmpd="sng" algn="ctr">
            <a:solidFill>
              <a:srgbClr val="609A1A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3" name="직선 연결선 22"/>
          <p:cNvCxnSpPr/>
          <p:nvPr userDrawn="1"/>
        </p:nvCxnSpPr>
        <p:spPr bwMode="auto">
          <a:xfrm>
            <a:off x="8453459" y="746724"/>
            <a:ext cx="2266020" cy="0"/>
          </a:xfrm>
          <a:prstGeom prst="line">
            <a:avLst/>
          </a:prstGeom>
          <a:noFill/>
          <a:ln w="63500" cap="flat" cmpd="sng" algn="ctr">
            <a:solidFill>
              <a:srgbClr val="04141E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3" name="직사각형 12"/>
          <p:cNvSpPr/>
          <p:nvPr userDrawn="1"/>
        </p:nvSpPr>
        <p:spPr>
          <a:xfrm>
            <a:off x="0" y="6594475"/>
            <a:ext cx="11034835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4686974" y="6597440"/>
            <a:ext cx="1675058" cy="23775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latinLnBrk="0" hangingPunct="0">
              <a:lnSpc>
                <a:spcPct val="105000"/>
              </a:lnSpc>
              <a:spcBef>
                <a:spcPct val="35000"/>
              </a:spcBef>
              <a:buClr>
                <a:srgbClr val="008400"/>
              </a:buClr>
              <a:defRPr/>
            </a:pPr>
            <a:r>
              <a:rPr lang="en-US" altLang="zh-SG" sz="900" b="0" smtClean="0">
                <a:latin typeface="+mn-lt"/>
                <a:ea typeface="+mj-ea"/>
              </a:rPr>
              <a:t>- </a:t>
            </a:r>
            <a:fld id="{7ACF3FE3-7EE4-49DF-90D9-D178C564419C}" type="slidenum">
              <a:rPr lang="zh-SG" altLang="en-US" sz="900" b="0" smtClean="0">
                <a:latin typeface="+mn-lt"/>
                <a:ea typeface="+mj-ea"/>
              </a:rPr>
              <a:pPr algn="ctr" eaLnBrk="0" latinLnBrk="0" hangingPunct="0">
                <a:lnSpc>
                  <a:spcPct val="105000"/>
                </a:lnSpc>
                <a:spcBef>
                  <a:spcPct val="35000"/>
                </a:spcBef>
                <a:buClr>
                  <a:srgbClr val="008400"/>
                </a:buClr>
                <a:defRPr/>
              </a:pPr>
              <a:t>‹#›</a:t>
            </a:fld>
            <a:r>
              <a:rPr lang="en-US" altLang="zh-SG" sz="900" b="0" smtClean="0">
                <a:latin typeface="+mn-lt"/>
                <a:ea typeface="+mj-ea"/>
              </a:rPr>
              <a:t> </a:t>
            </a:r>
            <a:r>
              <a:rPr lang="en-US" altLang="zh-SG" sz="900" b="0" dirty="0" smtClean="0">
                <a:latin typeface="+mn-lt"/>
                <a:ea typeface="+mj-ea"/>
              </a:rPr>
              <a:t>-</a:t>
            </a:r>
            <a:endParaRPr lang="ko-KR" altLang="en-US" sz="900" b="0" dirty="0">
              <a:latin typeface="+mn-lt"/>
              <a:ea typeface="+mj-ea"/>
            </a:endParaRPr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160" y="6619223"/>
            <a:ext cx="720100" cy="217835"/>
          </a:xfrm>
          <a:prstGeom prst="rect">
            <a:avLst/>
          </a:prstGeom>
        </p:spPr>
      </p:pic>
      <p:sp>
        <p:nvSpPr>
          <p:cNvPr id="19" name="직사각형 18"/>
          <p:cNvSpPr/>
          <p:nvPr userDrawn="1"/>
        </p:nvSpPr>
        <p:spPr bwMode="auto">
          <a:xfrm>
            <a:off x="0" y="6624355"/>
            <a:ext cx="2014110" cy="23364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0000"/>
              </a:buClr>
            </a:pPr>
            <a:r>
              <a:rPr lang="ko-KR" altLang="en-US" sz="1000" b="0" dirty="0" smtClean="0">
                <a:solidFill>
                  <a:srgbClr val="666633"/>
                </a:solidFill>
                <a:latin typeface="양재소슬체S" panose="02020603020101020101" pitchFamily="18" charset="-127"/>
                <a:ea typeface="양재소슬체S" panose="02020603020101020101" pitchFamily="18" charset="-127"/>
              </a:rPr>
              <a:t>올바른 성장과 따뜻한 나눔 </a:t>
            </a:r>
            <a:r>
              <a:rPr lang="en-US" altLang="ko-KR" sz="1000" b="0" dirty="0" smtClean="0">
                <a:solidFill>
                  <a:srgbClr val="666633"/>
                </a:solidFill>
                <a:latin typeface="양재소슬체S" panose="02020603020101020101" pitchFamily="18" charset="-127"/>
                <a:ea typeface="양재소슬체S" panose="02020603020101020101" pitchFamily="18" charset="-127"/>
              </a:rPr>
              <a:t>~</a:t>
            </a:r>
            <a:endParaRPr lang="ko-KR" altLang="en-US" sz="1000" b="0" dirty="0" smtClean="0">
              <a:solidFill>
                <a:srgbClr val="666633"/>
              </a:solidFill>
              <a:latin typeface="양재소슬체S" panose="02020603020101020101" pitchFamily="18" charset="-127"/>
              <a:ea typeface="양재소슬체S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2195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Nextree edu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nStamp_ID_7" hidden="1"/>
          <p:cNvSpPr/>
          <p:nvPr userDrawn="1">
            <p:custDataLst>
              <p:tags r:id="rId1"/>
            </p:custDataLst>
          </p:nvPr>
        </p:nvSpPr>
        <p:spPr bwMode="gray">
          <a:xfrm>
            <a:off x="10539046" y="1517650"/>
            <a:ext cx="0" cy="0"/>
          </a:xfrm>
          <a:prstGeom prst="leftRightArrow">
            <a:avLst>
              <a:gd name="adj1" fmla="val 0"/>
              <a:gd name="adj2" fmla="val 0"/>
            </a:avLst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25400" rIns="0" bIns="25400">
            <a:spAutoFit/>
          </a:bodyPr>
          <a:lstStyle/>
          <a:p>
            <a:pPr algn="r" eaLnBrk="0" latinLnBrk="0" hangingPunct="0">
              <a:buClr>
                <a:schemeClr val="folHlink"/>
              </a:buClr>
              <a:defRPr/>
            </a:pPr>
            <a:r>
              <a:rPr lang="en-US" altLang="ko-KR" sz="1400">
                <a:solidFill>
                  <a:schemeClr val="tx1"/>
                </a:solidFill>
                <a:latin typeface="Optima" pitchFamily="2" charset="2"/>
              </a:rPr>
              <a:t>MASTER STAMP</a:t>
            </a:r>
            <a:endParaRPr lang="ko-KR" altLang="en-US" sz="1400">
              <a:solidFill>
                <a:schemeClr val="tx1"/>
              </a:solidFill>
              <a:latin typeface="Optima" pitchFamily="2" charset="2"/>
            </a:endParaRPr>
          </a:p>
        </p:txBody>
      </p:sp>
      <p:cxnSp>
        <p:nvCxnSpPr>
          <p:cNvPr id="5" name="AcnStpConnector_ID_9" hidden="1"/>
          <p:cNvCxnSpPr>
            <a:cxnSpLocks noChangeShapeType="1"/>
          </p:cNvCxnSpPr>
          <p:nvPr userDrawn="1">
            <p:custDataLst>
              <p:tags r:id="rId2"/>
            </p:custDataLst>
          </p:nvPr>
        </p:nvCxnSpPr>
        <p:spPr bwMode="gray">
          <a:xfrm rot="5400000" flipH="1" flipV="1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" name="AcnStpConnector_ID_10" hidden="1"/>
          <p:cNvCxnSpPr>
            <a:cxnSpLocks noChangeShapeType="1"/>
          </p:cNvCxnSpPr>
          <p:nvPr userDrawn="1">
            <p:custDataLst>
              <p:tags r:id="rId3"/>
            </p:custDataLst>
          </p:nvPr>
        </p:nvCxnSpPr>
        <p:spPr bwMode="gray">
          <a:xfrm rot="5400000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3" name="직선 연결선 32"/>
          <p:cNvCxnSpPr/>
          <p:nvPr userDrawn="1"/>
        </p:nvCxnSpPr>
        <p:spPr bwMode="auto">
          <a:xfrm>
            <a:off x="195760" y="1340710"/>
            <a:ext cx="10657978" cy="0"/>
          </a:xfrm>
          <a:prstGeom prst="line">
            <a:avLst/>
          </a:prstGeom>
          <a:noFill/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37" name="텍스트 개체 틀 36"/>
          <p:cNvSpPr>
            <a:spLocks noGrp="1"/>
          </p:cNvSpPr>
          <p:nvPr>
            <p:ph type="body" sz="quarter" idx="10" hasCustomPrompt="1"/>
          </p:nvPr>
        </p:nvSpPr>
        <p:spPr>
          <a:xfrm>
            <a:off x="3003652" y="1772770"/>
            <a:ext cx="5041198" cy="343942"/>
          </a:xfrm>
          <a:solidFill>
            <a:schemeClr val="bg1">
              <a:alpha val="58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wrap="square" lIns="98505" tIns="48388" rIns="98505" bIns="48388">
            <a:spAutoFit/>
          </a:bodyPr>
          <a:lstStyle>
            <a:lvl1pPr marL="0" indent="0">
              <a:buFont typeface="+mj-lt"/>
              <a:buNone/>
              <a:defRPr lang="ko-KR" altLang="en-US" b="1" kern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</a:defRPr>
            </a:lvl1pPr>
            <a:lvl2pPr>
              <a:defRPr lang="ko-KR" altLang="en-US" sz="1200" b="1" kern="1200" smtClean="0">
                <a:latin typeface="Optima" pitchFamily="34" charset="0"/>
                <a:ea typeface="가는각진제목체" pitchFamily="18" charset="-127"/>
                <a:cs typeface="+mn-cs"/>
              </a:defRPr>
            </a:lvl2pPr>
            <a:lvl3pPr>
              <a:defRPr lang="ko-KR" altLang="en-US" sz="1200" b="1" kern="1200" smtClean="0">
                <a:latin typeface="Optima" pitchFamily="34" charset="0"/>
                <a:ea typeface="가는각진제목체" pitchFamily="18" charset="-127"/>
                <a:cs typeface="+mn-cs"/>
              </a:defRPr>
            </a:lvl3pPr>
            <a:lvl4pPr>
              <a:defRPr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4pPr>
            <a:lvl5pPr>
              <a:defRPr lang="ko-KR" altLang="en-US"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5pPr>
          </a:lstStyle>
          <a:p>
            <a:pPr marL="514350" lvl="0" indent="-514350" latinLnBrk="0">
              <a:spcBef>
                <a:spcPts val="60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ko-KR" altLang="en-US" smtClean="0"/>
              <a:t>항목이름을 입력하세요</a:t>
            </a:r>
            <a:r>
              <a:rPr lang="en-US" altLang="ko-KR" smtClean="0"/>
              <a:t>...</a:t>
            </a:r>
            <a:endParaRPr lang="ko-KR" altLang="en-US" smtClean="0"/>
          </a:p>
        </p:txBody>
      </p:sp>
      <p:sp>
        <p:nvSpPr>
          <p:cNvPr id="39" name="텍스트 개체 틀 38"/>
          <p:cNvSpPr>
            <a:spLocks noGrp="1"/>
          </p:cNvSpPr>
          <p:nvPr>
            <p:ph type="body" sz="quarter" idx="11" hasCustomPrompt="1"/>
          </p:nvPr>
        </p:nvSpPr>
        <p:spPr>
          <a:xfrm>
            <a:off x="2932140" y="836613"/>
            <a:ext cx="5113338" cy="503238"/>
          </a:xfrm>
        </p:spPr>
        <p:txBody>
          <a:bodyPr anchor="ctr"/>
          <a:lstStyle>
            <a:lvl1pPr marL="0" indent="0" algn="ctr">
              <a:buNone/>
              <a:defRPr sz="2400" b="1" baseline="0"/>
            </a:lvl1pPr>
          </a:lstStyle>
          <a:p>
            <a:pPr lvl="0"/>
            <a:r>
              <a:rPr lang="en-US" altLang="ko-KR" smtClean="0"/>
              <a:t>ToC </a:t>
            </a:r>
            <a:r>
              <a:rPr lang="ko-KR" altLang="en-US" smtClean="0"/>
              <a:t>이름을 입력하세요</a:t>
            </a:r>
            <a:r>
              <a:rPr lang="en-US" altLang="ko-KR" smtClean="0"/>
              <a:t>...</a:t>
            </a:r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357188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4대3_Layout02_1.jp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1049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86973" y="6619875"/>
            <a:ext cx="1675057" cy="23775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latinLnBrk="0" hangingPunct="0">
              <a:lnSpc>
                <a:spcPct val="105000"/>
              </a:lnSpc>
              <a:spcBef>
                <a:spcPct val="35000"/>
              </a:spcBef>
              <a:buClr>
                <a:srgbClr val="008400"/>
              </a:buClr>
              <a:defRPr/>
            </a:pPr>
            <a:r>
              <a:rPr lang="en-US" altLang="zh-SG" sz="900" b="0" dirty="0">
                <a:latin typeface="가는각진제목체"/>
                <a:ea typeface="가는각진제목체"/>
              </a:rPr>
              <a:t>Ⅰ</a:t>
            </a:r>
            <a:r>
              <a:rPr lang="en-US" altLang="zh-SG" sz="900" b="0" dirty="0">
                <a:latin typeface="Optima"/>
              </a:rPr>
              <a:t>-</a:t>
            </a:r>
            <a:fld id="{C500135B-194A-4D58-BE62-AF7EAC96AEA2}" type="slidenum">
              <a:rPr lang="zh-SG" altLang="en-US" sz="900" b="0">
                <a:latin typeface="Optima"/>
              </a:rPr>
              <a:pPr algn="ctr" eaLnBrk="0" latinLnBrk="0" hangingPunct="0">
                <a:lnSpc>
                  <a:spcPct val="105000"/>
                </a:lnSpc>
                <a:spcBef>
                  <a:spcPct val="35000"/>
                </a:spcBef>
                <a:buClr>
                  <a:srgbClr val="008400"/>
                </a:buClr>
                <a:defRPr/>
              </a:pPr>
              <a:t>‹#›</a:t>
            </a:fld>
            <a:endParaRPr lang="ko-KR" altLang="en-US" sz="900" b="0" dirty="0">
              <a:latin typeface="Optima"/>
            </a:endParaRPr>
          </a:p>
        </p:txBody>
      </p:sp>
      <p:sp>
        <p:nvSpPr>
          <p:cNvPr id="4" name="AcnStamp_ID_7" hidden="1"/>
          <p:cNvSpPr/>
          <p:nvPr userDrawn="1">
            <p:custDataLst>
              <p:tags r:id="rId1"/>
            </p:custDataLst>
          </p:nvPr>
        </p:nvSpPr>
        <p:spPr bwMode="gray">
          <a:xfrm>
            <a:off x="10539046" y="1517650"/>
            <a:ext cx="0" cy="0"/>
          </a:xfrm>
          <a:prstGeom prst="leftRightArrow">
            <a:avLst>
              <a:gd name="adj1" fmla="val 0"/>
              <a:gd name="adj2" fmla="val 0"/>
            </a:avLst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25400" rIns="0" bIns="25400">
            <a:spAutoFit/>
          </a:bodyPr>
          <a:lstStyle/>
          <a:p>
            <a:pPr algn="r" eaLnBrk="0" latinLnBrk="0" hangingPunct="0">
              <a:buClr>
                <a:schemeClr val="folHlink"/>
              </a:buClr>
              <a:defRPr/>
            </a:pPr>
            <a:r>
              <a:rPr lang="en-US" altLang="ko-KR" sz="1400">
                <a:solidFill>
                  <a:schemeClr val="tx1"/>
                </a:solidFill>
                <a:latin typeface="Optima" pitchFamily="2" charset="2"/>
              </a:rPr>
              <a:t>MASTER STAMP</a:t>
            </a:r>
            <a:endParaRPr lang="ko-KR" altLang="en-US" sz="1400">
              <a:solidFill>
                <a:schemeClr val="tx1"/>
              </a:solidFill>
              <a:latin typeface="Optima" pitchFamily="2" charset="2"/>
            </a:endParaRPr>
          </a:p>
        </p:txBody>
      </p:sp>
      <p:cxnSp>
        <p:nvCxnSpPr>
          <p:cNvPr id="5" name="AcnStpConnector_ID_9" hidden="1"/>
          <p:cNvCxnSpPr>
            <a:cxnSpLocks noChangeShapeType="1"/>
          </p:cNvCxnSpPr>
          <p:nvPr userDrawn="1">
            <p:custDataLst>
              <p:tags r:id="rId2"/>
            </p:custDataLst>
          </p:nvPr>
        </p:nvCxnSpPr>
        <p:spPr bwMode="gray">
          <a:xfrm rot="5400000" flipH="1" flipV="1">
            <a:off x="10539138" y="1517559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" name="AcnStpConnector_ID_10" hidden="1"/>
          <p:cNvCxnSpPr>
            <a:cxnSpLocks noChangeShapeType="1"/>
          </p:cNvCxnSpPr>
          <p:nvPr userDrawn="1">
            <p:custDataLst>
              <p:tags r:id="rId3"/>
            </p:custDataLst>
          </p:nvPr>
        </p:nvCxnSpPr>
        <p:spPr bwMode="gray">
          <a:xfrm rot="5400000">
            <a:off x="10539138" y="1517559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982002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moo tutorial bas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 userDrawn="1"/>
        </p:nvSpPr>
        <p:spPr>
          <a:xfrm>
            <a:off x="0" y="6594475"/>
            <a:ext cx="11034835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140" y="6575658"/>
            <a:ext cx="864120" cy="261402"/>
          </a:xfrm>
          <a:prstGeom prst="rect">
            <a:avLst/>
          </a:prstGeom>
        </p:spPr>
      </p:pic>
      <p:sp>
        <p:nvSpPr>
          <p:cNvPr id="23" name="직사각형 22"/>
          <p:cNvSpPr/>
          <p:nvPr userDrawn="1"/>
        </p:nvSpPr>
        <p:spPr bwMode="auto">
          <a:xfrm>
            <a:off x="0" y="6624355"/>
            <a:ext cx="2014110" cy="23364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0000"/>
              </a:buClr>
            </a:pPr>
            <a:r>
              <a:rPr lang="ko-KR" altLang="en-US" sz="1000" b="0" dirty="0" smtClean="0">
                <a:solidFill>
                  <a:srgbClr val="666633"/>
                </a:solidFill>
                <a:latin typeface="양재소슬체S" panose="02020603020101020101" pitchFamily="18" charset="-127"/>
                <a:ea typeface="양재소슬체S" panose="02020603020101020101" pitchFamily="18" charset="-127"/>
              </a:rPr>
              <a:t>올바른 성장과 따뜻한 나눔 </a:t>
            </a:r>
            <a:r>
              <a:rPr lang="en-US" altLang="ko-KR" sz="1000" b="0" dirty="0" smtClean="0">
                <a:solidFill>
                  <a:srgbClr val="666633"/>
                </a:solidFill>
                <a:latin typeface="양재소슬체S" panose="02020603020101020101" pitchFamily="18" charset="-127"/>
                <a:ea typeface="양재소슬체S" panose="02020603020101020101" pitchFamily="18" charset="-127"/>
              </a:rPr>
              <a:t>~</a:t>
            </a:r>
            <a:endParaRPr lang="ko-KR" altLang="en-US" sz="1000" b="0" dirty="0" smtClean="0">
              <a:solidFill>
                <a:srgbClr val="666633"/>
              </a:solidFill>
              <a:latin typeface="양재소슬체S" panose="02020603020101020101" pitchFamily="18" charset="-127"/>
              <a:ea typeface="양재소슬체S" panose="02020603020101020101" pitchFamily="18" charset="-127"/>
            </a:endParaRPr>
          </a:p>
        </p:txBody>
      </p:sp>
      <p:sp>
        <p:nvSpPr>
          <p:cNvPr id="9" name="AcnStamp_ID_7" hidden="1"/>
          <p:cNvSpPr/>
          <p:nvPr userDrawn="1">
            <p:custDataLst>
              <p:tags r:id="rId1"/>
            </p:custDataLst>
          </p:nvPr>
        </p:nvSpPr>
        <p:spPr bwMode="gray">
          <a:xfrm>
            <a:off x="10539046" y="1517650"/>
            <a:ext cx="0" cy="0"/>
          </a:xfrm>
          <a:prstGeom prst="leftRightArrow">
            <a:avLst>
              <a:gd name="adj1" fmla="val 0"/>
              <a:gd name="adj2" fmla="val 0"/>
            </a:avLst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25400" rIns="0" bIns="25400">
            <a:spAutoFit/>
          </a:bodyPr>
          <a:lstStyle/>
          <a:p>
            <a:pPr algn="r" eaLnBrk="0" latinLnBrk="0" hangingPunct="0">
              <a:buClr>
                <a:srgbClr val="006699"/>
              </a:buClr>
              <a:defRPr/>
            </a:pPr>
            <a:r>
              <a:rPr lang="en-US" altLang="ko-KR" sz="1400">
                <a:latin typeface="Optima" pitchFamily="2" charset="2"/>
              </a:rPr>
              <a:t>MASTER STAMP</a:t>
            </a:r>
            <a:endParaRPr lang="ko-KR" altLang="en-US" sz="1400">
              <a:latin typeface="Optima" pitchFamily="2" charset="2"/>
            </a:endParaRPr>
          </a:p>
        </p:txBody>
      </p:sp>
      <p:cxnSp>
        <p:nvCxnSpPr>
          <p:cNvPr id="10" name="AcnStpConnector_ID_9" hidden="1"/>
          <p:cNvCxnSpPr>
            <a:cxnSpLocks noChangeShapeType="1"/>
          </p:cNvCxnSpPr>
          <p:nvPr userDrawn="1">
            <p:custDataLst>
              <p:tags r:id="rId2"/>
            </p:custDataLst>
          </p:nvPr>
        </p:nvCxnSpPr>
        <p:spPr bwMode="gray">
          <a:xfrm rot="5400000" flipH="1" flipV="1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1" name="AcnStpConnector_ID_10" hidden="1"/>
          <p:cNvCxnSpPr>
            <a:cxnSpLocks noChangeShapeType="1"/>
          </p:cNvCxnSpPr>
          <p:nvPr userDrawn="1">
            <p:custDataLst>
              <p:tags r:id="rId3"/>
            </p:custDataLst>
          </p:nvPr>
        </p:nvCxnSpPr>
        <p:spPr bwMode="gray">
          <a:xfrm rot="5400000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9724" y="138094"/>
            <a:ext cx="9145325" cy="576263"/>
          </a:xfrm>
        </p:spPr>
        <p:txBody>
          <a:bodyPr lIns="36000" tIns="36000" rIns="36000" bIns="36000" anchor="ctr" anchorCtr="0"/>
          <a:lstStyle>
            <a:lvl1pPr>
              <a:defRPr sz="2200" spc="0" baseline="0"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6" name="Line 10"/>
          <p:cNvSpPr>
            <a:spLocks noChangeShapeType="1"/>
          </p:cNvSpPr>
          <p:nvPr userDrawn="1"/>
        </p:nvSpPr>
        <p:spPr bwMode="auto">
          <a:xfrm>
            <a:off x="2722925" y="719920"/>
            <a:ext cx="8058305" cy="0"/>
          </a:xfrm>
          <a:prstGeom prst="line">
            <a:avLst/>
          </a:prstGeom>
          <a:noFill/>
          <a:ln w="635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" name="Line 10"/>
          <p:cNvSpPr>
            <a:spLocks noChangeShapeType="1"/>
          </p:cNvSpPr>
          <p:nvPr userDrawn="1"/>
        </p:nvSpPr>
        <p:spPr bwMode="auto">
          <a:xfrm>
            <a:off x="267770" y="719920"/>
            <a:ext cx="730890" cy="0"/>
          </a:xfrm>
          <a:prstGeom prst="line">
            <a:avLst/>
          </a:prstGeom>
          <a:noFill/>
          <a:ln w="6350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latin typeface="가는각진제목체" pitchFamily="18" charset="-127"/>
            </a:endParaRPr>
          </a:p>
        </p:txBody>
      </p:sp>
      <p:sp>
        <p:nvSpPr>
          <p:cNvPr id="18" name="Line 10"/>
          <p:cNvSpPr>
            <a:spLocks noChangeShapeType="1"/>
          </p:cNvSpPr>
          <p:nvPr userDrawn="1"/>
        </p:nvSpPr>
        <p:spPr bwMode="auto">
          <a:xfrm>
            <a:off x="669471" y="719920"/>
            <a:ext cx="851387" cy="0"/>
          </a:xfrm>
          <a:prstGeom prst="line">
            <a:avLst/>
          </a:prstGeom>
          <a:noFill/>
          <a:ln w="63500">
            <a:solidFill>
              <a:srgbClr val="8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" name="Line 10"/>
          <p:cNvSpPr>
            <a:spLocks noChangeShapeType="1"/>
          </p:cNvSpPr>
          <p:nvPr userDrawn="1"/>
        </p:nvSpPr>
        <p:spPr bwMode="auto">
          <a:xfrm>
            <a:off x="1473816" y="719920"/>
            <a:ext cx="1360666" cy="0"/>
          </a:xfrm>
          <a:prstGeom prst="line">
            <a:avLst/>
          </a:prstGeom>
          <a:noFill/>
          <a:ln w="63500">
            <a:solidFill>
              <a:srgbClr val="6666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 userDrawn="1">
            <p:ph type="body" sz="quarter" idx="10"/>
          </p:nvPr>
        </p:nvSpPr>
        <p:spPr>
          <a:xfrm>
            <a:off x="339725" y="836613"/>
            <a:ext cx="10513515" cy="1125299"/>
          </a:xfrm>
        </p:spPr>
        <p:txBody>
          <a:bodyPr wrap="square" lIns="36000" tIns="36000" rIns="36000" bIns="36000">
            <a:spAutoFit/>
          </a:bodyPr>
          <a:lstStyle>
            <a:lvl1pPr marL="228600" indent="-228600">
              <a:buFont typeface="Wingdings" panose="05000000000000000000" pitchFamily="2" charset="2"/>
              <a:buChar char="ü"/>
              <a:defRPr sz="1800" b="1" baseline="0">
                <a:latin typeface="+mn-lt"/>
              </a:defRPr>
            </a:lvl1pPr>
            <a:lvl2pPr marL="455613" indent="-225425">
              <a:buFont typeface="Wingdings" panose="05000000000000000000" pitchFamily="2" charset="2"/>
              <a:buChar char="§"/>
              <a:defRPr sz="1600" baseline="0">
                <a:latin typeface="+mn-lt"/>
              </a:defRPr>
            </a:lvl2pPr>
            <a:lvl3pPr marL="684213" indent="-227013">
              <a:buFont typeface="가는각진제목체" panose="02030600000101010101" pitchFamily="18" charset="-127"/>
              <a:buChar char="-"/>
              <a:defRPr sz="1400" baseline="0">
                <a:latin typeface="+mn-lt"/>
              </a:defRPr>
            </a:lvl3pPr>
            <a:lvl4pPr marL="898525" indent="-228600">
              <a:buFont typeface="Optima" panose="00000400000000000000" pitchFamily="2" charset="2"/>
              <a:buChar char=""/>
              <a:defRPr sz="1200" baseline="0">
                <a:latin typeface="+mn-lt"/>
              </a:defRPr>
            </a:lvl4pPr>
            <a:lvl5pPr marL="4271963" indent="0">
              <a:buNone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4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4624400" y="6624354"/>
            <a:ext cx="1800200" cy="233646"/>
          </a:xfrm>
          <a:prstGeom prst="rect">
            <a:avLst/>
          </a:prstGeom>
        </p:spPr>
        <p:txBody>
          <a:bodyPr/>
          <a:lstStyle>
            <a:lvl1pPr algn="ctr">
              <a:defRPr sz="1000" b="0" i="1">
                <a:solidFill>
                  <a:srgbClr val="666633"/>
                </a:solidFill>
              </a:defRPr>
            </a:lvl1pPr>
          </a:lstStyle>
          <a:p>
            <a:fld id="{27628A28-BEDA-4CB7-9042-AAC5A8791716}" type="slidenum">
              <a:rPr lang="ko-KR" altLang="en-US" smtClean="0"/>
              <a:pPr/>
              <a:t>‹#›</a:t>
            </a:fld>
            <a:r>
              <a:rPr lang="ko-KR" altLang="en-US" dirty="0" smtClean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7188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extree edu Sub-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0" y="6594475"/>
            <a:ext cx="11034835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100" y="6488524"/>
            <a:ext cx="1152160" cy="348536"/>
          </a:xfrm>
          <a:prstGeom prst="rect">
            <a:avLst/>
          </a:prstGeom>
        </p:spPr>
      </p:pic>
      <p:sp>
        <p:nvSpPr>
          <p:cNvPr id="16" name="직사각형 15"/>
          <p:cNvSpPr/>
          <p:nvPr userDrawn="1"/>
        </p:nvSpPr>
        <p:spPr bwMode="auto">
          <a:xfrm>
            <a:off x="0" y="6624355"/>
            <a:ext cx="2014110" cy="23364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0000"/>
              </a:buClr>
            </a:pPr>
            <a:r>
              <a:rPr lang="ko-KR" altLang="en-US" sz="1000" b="0" dirty="0" smtClean="0">
                <a:solidFill>
                  <a:srgbClr val="666633"/>
                </a:solidFill>
                <a:latin typeface="양재소슬체S" panose="02020603020101020101" pitchFamily="18" charset="-127"/>
                <a:ea typeface="양재소슬체S" panose="02020603020101020101" pitchFamily="18" charset="-127"/>
              </a:rPr>
              <a:t>올바른 성장과 따뜻한 나눔 </a:t>
            </a:r>
            <a:r>
              <a:rPr lang="en-US" altLang="ko-KR" sz="1000" b="0" dirty="0" smtClean="0">
                <a:solidFill>
                  <a:srgbClr val="666633"/>
                </a:solidFill>
                <a:latin typeface="양재소슬체S" panose="02020603020101020101" pitchFamily="18" charset="-127"/>
                <a:ea typeface="양재소슬체S" panose="02020603020101020101" pitchFamily="18" charset="-127"/>
              </a:rPr>
              <a:t>~</a:t>
            </a:r>
            <a:endParaRPr lang="ko-KR" altLang="en-US" sz="1000" b="0" dirty="0" smtClean="0">
              <a:solidFill>
                <a:srgbClr val="666633"/>
              </a:solidFill>
              <a:latin typeface="양재소슬체S" panose="02020603020101020101" pitchFamily="18" charset="-127"/>
              <a:ea typeface="양재소슬체S" panose="02020603020101020101" pitchFamily="18" charset="-127"/>
            </a:endParaRPr>
          </a:p>
        </p:txBody>
      </p:sp>
      <p:sp>
        <p:nvSpPr>
          <p:cNvPr id="4" name="AcnStamp_ID_7" hidden="1"/>
          <p:cNvSpPr/>
          <p:nvPr userDrawn="1">
            <p:custDataLst>
              <p:tags r:id="rId1"/>
            </p:custDataLst>
          </p:nvPr>
        </p:nvSpPr>
        <p:spPr bwMode="gray">
          <a:xfrm>
            <a:off x="10539046" y="1517650"/>
            <a:ext cx="0" cy="0"/>
          </a:xfrm>
          <a:prstGeom prst="leftRightArrow">
            <a:avLst>
              <a:gd name="adj1" fmla="val 0"/>
              <a:gd name="adj2" fmla="val 0"/>
            </a:avLst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25400" rIns="0" bIns="25400">
            <a:spAutoFit/>
          </a:bodyPr>
          <a:lstStyle/>
          <a:p>
            <a:pPr algn="r" eaLnBrk="0" latinLnBrk="0" hangingPunct="0">
              <a:buClr>
                <a:srgbClr val="006699"/>
              </a:buClr>
              <a:defRPr/>
            </a:pPr>
            <a:r>
              <a:rPr lang="en-US" altLang="ko-KR" sz="1400">
                <a:latin typeface="Optima" pitchFamily="2" charset="2"/>
              </a:rPr>
              <a:t>MASTER STAMP</a:t>
            </a:r>
            <a:endParaRPr lang="ko-KR" altLang="en-US" sz="1400">
              <a:latin typeface="Optima" pitchFamily="2" charset="2"/>
            </a:endParaRPr>
          </a:p>
        </p:txBody>
      </p:sp>
      <p:cxnSp>
        <p:nvCxnSpPr>
          <p:cNvPr id="5" name="AcnStpConnector_ID_9" hidden="1"/>
          <p:cNvCxnSpPr>
            <a:cxnSpLocks noChangeShapeType="1"/>
          </p:cNvCxnSpPr>
          <p:nvPr userDrawn="1">
            <p:custDataLst>
              <p:tags r:id="rId2"/>
            </p:custDataLst>
          </p:nvPr>
        </p:nvCxnSpPr>
        <p:spPr bwMode="gray">
          <a:xfrm rot="5400000" flipH="1" flipV="1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" name="AcnStpConnector_ID_10" hidden="1"/>
          <p:cNvCxnSpPr>
            <a:cxnSpLocks noChangeShapeType="1"/>
          </p:cNvCxnSpPr>
          <p:nvPr userDrawn="1">
            <p:custDataLst>
              <p:tags r:id="rId3"/>
            </p:custDataLst>
          </p:nvPr>
        </p:nvCxnSpPr>
        <p:spPr bwMode="gray">
          <a:xfrm rot="5400000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직선 연결선 28"/>
          <p:cNvCxnSpPr/>
          <p:nvPr userDrawn="1"/>
        </p:nvCxnSpPr>
        <p:spPr bwMode="auto">
          <a:xfrm flipV="1">
            <a:off x="5524500" y="3507418"/>
            <a:ext cx="2" cy="3116936"/>
          </a:xfrm>
          <a:prstGeom prst="line">
            <a:avLst/>
          </a:prstGeom>
          <a:noFill/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3" name="직선 연결선 32"/>
          <p:cNvCxnSpPr/>
          <p:nvPr userDrawn="1"/>
        </p:nvCxnSpPr>
        <p:spPr bwMode="auto">
          <a:xfrm>
            <a:off x="195760" y="3506273"/>
            <a:ext cx="10657978" cy="0"/>
          </a:xfrm>
          <a:prstGeom prst="line">
            <a:avLst/>
          </a:prstGeom>
          <a:noFill/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37" name="텍스트 개체 틀 36"/>
          <p:cNvSpPr>
            <a:spLocks noGrp="1"/>
          </p:cNvSpPr>
          <p:nvPr>
            <p:ph type="body" sz="quarter" idx="10" hasCustomPrompt="1"/>
          </p:nvPr>
        </p:nvSpPr>
        <p:spPr>
          <a:xfrm>
            <a:off x="5596012" y="3589128"/>
            <a:ext cx="5329238" cy="343942"/>
          </a:xfrm>
          <a:solidFill>
            <a:schemeClr val="bg1">
              <a:alpha val="58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98505" tIns="48388" rIns="98505" bIns="48388">
            <a:spAutoFit/>
          </a:bodyPr>
          <a:lstStyle>
            <a:lvl1pPr marL="514350" indent="-514350">
              <a:defRPr lang="ko-KR" altLang="en-US" b="1" kern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</a:defRPr>
            </a:lvl1pPr>
            <a:lvl2pPr>
              <a:defRPr lang="ko-KR" altLang="en-US" sz="1200" b="1" kern="1200" smtClean="0">
                <a:latin typeface="Optima" pitchFamily="34" charset="0"/>
                <a:ea typeface="가는각진제목체" pitchFamily="18" charset="-127"/>
                <a:cs typeface="+mn-cs"/>
              </a:defRPr>
            </a:lvl2pPr>
            <a:lvl3pPr>
              <a:defRPr lang="ko-KR" altLang="en-US" sz="1200" b="1" kern="1200" smtClean="0">
                <a:latin typeface="Optima" pitchFamily="34" charset="0"/>
                <a:ea typeface="가는각진제목체" pitchFamily="18" charset="-127"/>
                <a:cs typeface="+mn-cs"/>
              </a:defRPr>
            </a:lvl3pPr>
            <a:lvl4pPr>
              <a:defRPr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4pPr>
            <a:lvl5pPr>
              <a:defRPr lang="ko-KR" altLang="en-US"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5pPr>
          </a:lstStyle>
          <a:p>
            <a:pPr marL="514350" lvl="0" indent="-514350" latinLnBrk="0">
              <a:spcBef>
                <a:spcPts val="60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ko-KR" altLang="en-US" dirty="0" err="1" smtClean="0"/>
              <a:t>항목이름을</a:t>
            </a:r>
            <a:r>
              <a:rPr lang="ko-KR" altLang="en-US" dirty="0" smtClean="0"/>
              <a:t> 입력하세요</a:t>
            </a:r>
            <a:r>
              <a:rPr lang="en-US" altLang="ko-KR" dirty="0" smtClean="0"/>
              <a:t>...</a:t>
            </a:r>
            <a:endParaRPr lang="ko-KR" altLang="en-US" dirty="0" smtClean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0" y="0"/>
            <a:ext cx="5522912" cy="29249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24500" cy="292493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49250" y="2996940"/>
            <a:ext cx="10287960" cy="504070"/>
          </a:xfrm>
          <a:noFill/>
          <a:ln w="317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>
            <a:lvl1pPr>
              <a:defRPr lang="ko-KR" altLang="en-US" sz="2400">
                <a:solidFill>
                  <a:srgbClr val="000000"/>
                </a:solidFill>
                <a:cs typeface="+mn-cs"/>
              </a:defRPr>
            </a:lvl1pPr>
          </a:lstStyle>
          <a:p>
            <a:pPr lvl="0"/>
            <a:r>
              <a:rPr lang="ko-KR" altLang="en-US" dirty="0" smtClean="0"/>
              <a:t>목차 이름을 입력하세요</a:t>
            </a:r>
            <a:r>
              <a:rPr lang="en-US" altLang="ko-KR" dirty="0" smtClean="0"/>
              <a:t>...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66190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Nextree edu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0" y="6594475"/>
            <a:ext cx="11034835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100" y="6488524"/>
            <a:ext cx="1152160" cy="348536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 bwMode="auto">
          <a:xfrm>
            <a:off x="0" y="6624355"/>
            <a:ext cx="2014110" cy="23364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0000"/>
              </a:buClr>
            </a:pPr>
            <a:r>
              <a:rPr lang="ko-KR" altLang="en-US" sz="1000" b="0" dirty="0" smtClean="0">
                <a:solidFill>
                  <a:srgbClr val="666633"/>
                </a:solidFill>
                <a:latin typeface="양재소슬체S" panose="02020603020101020101" pitchFamily="18" charset="-127"/>
                <a:ea typeface="양재소슬체S" panose="02020603020101020101" pitchFamily="18" charset="-127"/>
              </a:rPr>
              <a:t>올바른 성장과 따뜻한 나눔 </a:t>
            </a:r>
            <a:r>
              <a:rPr lang="en-US" altLang="ko-KR" sz="1000" b="0" dirty="0" smtClean="0">
                <a:solidFill>
                  <a:srgbClr val="666633"/>
                </a:solidFill>
                <a:latin typeface="양재소슬체S" panose="02020603020101020101" pitchFamily="18" charset="-127"/>
                <a:ea typeface="양재소슬체S" panose="02020603020101020101" pitchFamily="18" charset="-127"/>
              </a:rPr>
              <a:t>~</a:t>
            </a:r>
            <a:endParaRPr lang="ko-KR" altLang="en-US" sz="1000" b="0" dirty="0" smtClean="0">
              <a:solidFill>
                <a:srgbClr val="666633"/>
              </a:solidFill>
              <a:latin typeface="양재소슬체S" panose="02020603020101020101" pitchFamily="18" charset="-127"/>
              <a:ea typeface="양재소슬체S" panose="02020603020101020101" pitchFamily="18" charset="-127"/>
            </a:endParaRPr>
          </a:p>
        </p:txBody>
      </p:sp>
      <p:sp>
        <p:nvSpPr>
          <p:cNvPr id="4" name="AcnStamp_ID_7" hidden="1"/>
          <p:cNvSpPr/>
          <p:nvPr userDrawn="1">
            <p:custDataLst>
              <p:tags r:id="rId1"/>
            </p:custDataLst>
          </p:nvPr>
        </p:nvSpPr>
        <p:spPr bwMode="gray">
          <a:xfrm>
            <a:off x="10539046" y="1517650"/>
            <a:ext cx="0" cy="0"/>
          </a:xfrm>
          <a:prstGeom prst="leftRightArrow">
            <a:avLst>
              <a:gd name="adj1" fmla="val 0"/>
              <a:gd name="adj2" fmla="val 0"/>
            </a:avLst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25400" rIns="0" bIns="25400">
            <a:spAutoFit/>
          </a:bodyPr>
          <a:lstStyle/>
          <a:p>
            <a:pPr algn="r" eaLnBrk="0" latinLnBrk="0" hangingPunct="0">
              <a:buClr>
                <a:srgbClr val="006699"/>
              </a:buClr>
              <a:defRPr/>
            </a:pPr>
            <a:r>
              <a:rPr lang="en-US" altLang="ko-KR" sz="1400">
                <a:latin typeface="Optima" pitchFamily="2" charset="2"/>
              </a:rPr>
              <a:t>MASTER STAMP</a:t>
            </a:r>
            <a:endParaRPr lang="ko-KR" altLang="en-US" sz="1400">
              <a:latin typeface="Optima" pitchFamily="2" charset="2"/>
            </a:endParaRPr>
          </a:p>
        </p:txBody>
      </p:sp>
      <p:cxnSp>
        <p:nvCxnSpPr>
          <p:cNvPr id="5" name="AcnStpConnector_ID_9" hidden="1"/>
          <p:cNvCxnSpPr>
            <a:cxnSpLocks noChangeShapeType="1"/>
          </p:cNvCxnSpPr>
          <p:nvPr userDrawn="1">
            <p:custDataLst>
              <p:tags r:id="rId2"/>
            </p:custDataLst>
          </p:nvPr>
        </p:nvCxnSpPr>
        <p:spPr bwMode="gray">
          <a:xfrm rot="5400000" flipH="1" flipV="1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" name="AcnStpConnector_ID_10" hidden="1"/>
          <p:cNvCxnSpPr>
            <a:cxnSpLocks noChangeShapeType="1"/>
          </p:cNvCxnSpPr>
          <p:nvPr userDrawn="1">
            <p:custDataLst>
              <p:tags r:id="rId3"/>
            </p:custDataLst>
          </p:nvPr>
        </p:nvCxnSpPr>
        <p:spPr bwMode="gray">
          <a:xfrm rot="5400000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3" name="직선 연결선 32"/>
          <p:cNvCxnSpPr/>
          <p:nvPr userDrawn="1"/>
        </p:nvCxnSpPr>
        <p:spPr bwMode="auto">
          <a:xfrm>
            <a:off x="195760" y="1340710"/>
            <a:ext cx="10657978" cy="0"/>
          </a:xfrm>
          <a:prstGeom prst="line">
            <a:avLst/>
          </a:prstGeom>
          <a:noFill/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37" name="텍스트 개체 틀 36"/>
          <p:cNvSpPr>
            <a:spLocks noGrp="1"/>
          </p:cNvSpPr>
          <p:nvPr>
            <p:ph type="body" sz="quarter" idx="10" hasCustomPrompt="1"/>
          </p:nvPr>
        </p:nvSpPr>
        <p:spPr>
          <a:xfrm>
            <a:off x="3003652" y="1772770"/>
            <a:ext cx="5041198" cy="343942"/>
          </a:xfrm>
          <a:solidFill>
            <a:schemeClr val="bg1">
              <a:alpha val="58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wrap="square" lIns="98505" tIns="48388" rIns="98505" bIns="48388">
            <a:spAutoFit/>
          </a:bodyPr>
          <a:lstStyle>
            <a:lvl1pPr marL="0" indent="0">
              <a:buFont typeface="+mj-lt"/>
              <a:buNone/>
              <a:defRPr lang="ko-KR" altLang="en-US" b="1" kern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</a:defRPr>
            </a:lvl1pPr>
            <a:lvl2pPr>
              <a:defRPr lang="ko-KR" altLang="en-US" sz="1200" b="1" kern="1200" smtClean="0">
                <a:latin typeface="Optima" pitchFamily="34" charset="0"/>
                <a:ea typeface="가는각진제목체" pitchFamily="18" charset="-127"/>
                <a:cs typeface="+mn-cs"/>
              </a:defRPr>
            </a:lvl2pPr>
            <a:lvl3pPr>
              <a:defRPr lang="ko-KR" altLang="en-US" sz="1200" b="1" kern="1200" smtClean="0">
                <a:latin typeface="Optima" pitchFamily="34" charset="0"/>
                <a:ea typeface="가는각진제목체" pitchFamily="18" charset="-127"/>
                <a:cs typeface="+mn-cs"/>
              </a:defRPr>
            </a:lvl3pPr>
            <a:lvl4pPr>
              <a:defRPr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4pPr>
            <a:lvl5pPr>
              <a:defRPr lang="ko-KR" altLang="en-US"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5pPr>
          </a:lstStyle>
          <a:p>
            <a:pPr marL="514350" lvl="0" indent="-514350" latinLnBrk="0">
              <a:spcBef>
                <a:spcPts val="60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ko-KR" altLang="en-US" smtClean="0"/>
              <a:t>항목이름을 입력하세요</a:t>
            </a:r>
            <a:r>
              <a:rPr lang="en-US" altLang="ko-KR" smtClean="0"/>
              <a:t>...</a:t>
            </a:r>
            <a:endParaRPr lang="ko-KR" altLang="en-US" smtClean="0"/>
          </a:p>
        </p:txBody>
      </p:sp>
      <p:sp>
        <p:nvSpPr>
          <p:cNvPr id="39" name="텍스트 개체 틀 38"/>
          <p:cNvSpPr>
            <a:spLocks noGrp="1"/>
          </p:cNvSpPr>
          <p:nvPr>
            <p:ph type="body" sz="quarter" idx="11" hasCustomPrompt="1"/>
          </p:nvPr>
        </p:nvSpPr>
        <p:spPr>
          <a:xfrm>
            <a:off x="2932140" y="836613"/>
            <a:ext cx="5113338" cy="503238"/>
          </a:xfrm>
        </p:spPr>
        <p:txBody>
          <a:bodyPr anchor="ctr"/>
          <a:lstStyle>
            <a:lvl1pPr marL="0" indent="0" algn="ctr">
              <a:buNone/>
              <a:defRPr sz="2400" b="1" baseline="0"/>
            </a:lvl1pPr>
          </a:lstStyle>
          <a:p>
            <a:pPr lvl="0"/>
            <a:r>
              <a:rPr lang="en-US" altLang="ko-KR" smtClean="0"/>
              <a:t>ToC </a:t>
            </a:r>
            <a:r>
              <a:rPr lang="ko-KR" altLang="en-US" smtClean="0"/>
              <a:t>이름을 입력하세요</a:t>
            </a:r>
            <a:r>
              <a:rPr lang="en-US" altLang="ko-KR" smtClean="0"/>
              <a:t>...</a:t>
            </a:r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0166791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4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3" Type="http://schemas.openxmlformats.org/officeDocument/2006/relationships/slideLayout" Target="../slideLayouts/slideLayout9.xml"/><Relationship Id="rId7" Type="http://schemas.openxmlformats.org/officeDocument/2006/relationships/tags" Target="../tags/tag24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ags" Target="../tags/tag2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3" Type="http://schemas.openxmlformats.org/officeDocument/2006/relationships/slideLayout" Target="../slideLayouts/slideLayout13.xml"/><Relationship Id="rId7" Type="http://schemas.openxmlformats.org/officeDocument/2006/relationships/tags" Target="../tags/tag36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ags" Target="../tags/tag35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C Banner Title"/>
          <p:cNvSpPr>
            <a:spLocks noGrp="1" noChangeArrowheads="1"/>
          </p:cNvSpPr>
          <p:nvPr>
            <p:ph type="title"/>
          </p:nvPr>
        </p:nvSpPr>
        <p:spPr bwMode="auto">
          <a:xfrm>
            <a:off x="380963" y="142852"/>
            <a:ext cx="10029093" cy="5762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SG" smtClean="0"/>
              <a:t>Click to edit title style</a:t>
            </a: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9954" y="2133600"/>
            <a:ext cx="10029093" cy="411480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text format of master</a:t>
            </a:r>
            <a:endParaRPr lang="en-US" altLang="zh-SG" smtClean="0"/>
          </a:p>
          <a:p>
            <a:pPr lvl="1"/>
            <a:r>
              <a:rPr lang="en-US" altLang="ko-KR" smtClean="0"/>
              <a:t>Second level</a:t>
            </a:r>
            <a:endParaRPr lang="en-US" altLang="zh-SG" smtClean="0"/>
          </a:p>
          <a:p>
            <a:pPr lvl="2"/>
            <a:r>
              <a:rPr lang="en-US" altLang="ko-KR" smtClean="0"/>
              <a:t>Third level</a:t>
            </a:r>
            <a:endParaRPr lang="en-US" altLang="zh-SG" smtClean="0"/>
          </a:p>
        </p:txBody>
      </p:sp>
      <p:sp>
        <p:nvSpPr>
          <p:cNvPr id="7" name="AcnStamp_ID_7" hidden="1"/>
          <p:cNvSpPr/>
          <p:nvPr>
            <p:custDataLst>
              <p:tags r:id="rId8"/>
            </p:custDataLst>
          </p:nvPr>
        </p:nvSpPr>
        <p:spPr bwMode="gray">
          <a:xfrm>
            <a:off x="10539046" y="1517650"/>
            <a:ext cx="0" cy="0"/>
          </a:xfrm>
          <a:prstGeom prst="leftRightArrow">
            <a:avLst>
              <a:gd name="adj1" fmla="val 0"/>
              <a:gd name="adj2" fmla="val 0"/>
            </a:avLst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25400" rIns="0" bIns="25400">
            <a:spAutoFit/>
          </a:bodyPr>
          <a:lstStyle/>
          <a:p>
            <a:pPr algn="r" eaLnBrk="0" latinLnBrk="0" hangingPunct="0">
              <a:buClr>
                <a:schemeClr val="folHlink"/>
              </a:buClr>
              <a:defRPr/>
            </a:pPr>
            <a:r>
              <a:rPr lang="en-US" altLang="ko-KR" sz="1400">
                <a:solidFill>
                  <a:schemeClr val="tx1"/>
                </a:solidFill>
                <a:latin typeface="Optima" pitchFamily="2" charset="2"/>
              </a:rPr>
              <a:t>MASTER STAMP</a:t>
            </a:r>
            <a:endParaRPr lang="ko-KR" altLang="en-US" sz="1400">
              <a:solidFill>
                <a:schemeClr val="tx1"/>
              </a:solidFill>
              <a:latin typeface="Optima" pitchFamily="2" charset="2"/>
            </a:endParaRPr>
          </a:p>
        </p:txBody>
      </p:sp>
      <p:cxnSp>
        <p:nvCxnSpPr>
          <p:cNvPr id="1033" name="AcnStpConnector_ID_9" hidden="1"/>
          <p:cNvCxnSpPr>
            <a:cxnSpLocks noChangeShapeType="1"/>
            <a:stCxn id="7" idx="2"/>
            <a:endCxn id="7" idx="0"/>
          </p:cNvCxnSpPr>
          <p:nvPr>
            <p:custDataLst>
              <p:tags r:id="rId9"/>
            </p:custDataLst>
          </p:nvPr>
        </p:nvCxnSpPr>
        <p:spPr bwMode="gray">
          <a:xfrm rot="5400000" flipH="1" flipV="1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34" name="AcnStpConnector_ID_10" hidden="1"/>
          <p:cNvCxnSpPr>
            <a:cxnSpLocks noChangeShapeType="1"/>
            <a:stCxn id="7" idx="4"/>
            <a:endCxn id="7" idx="6"/>
          </p:cNvCxnSpPr>
          <p:nvPr>
            <p:custDataLst>
              <p:tags r:id="rId10"/>
            </p:custDataLst>
          </p:nvPr>
        </p:nvCxnSpPr>
        <p:spPr bwMode="gray">
          <a:xfrm rot="5400000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5557" r:id="rId1"/>
    <p:sldLayoutId id="2147485553" r:id="rId2"/>
    <p:sldLayoutId id="2147485573" r:id="rId3"/>
    <p:sldLayoutId id="2147485554" r:id="rId4"/>
    <p:sldLayoutId id="2147485555" r:id="rId5"/>
    <p:sldLayoutId id="2147485559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4400" b="1">
          <a:solidFill>
            <a:schemeClr val="tx1"/>
          </a:solidFill>
          <a:latin typeface="+mj-ea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4400" b="1">
          <a:solidFill>
            <a:schemeClr val="tx1"/>
          </a:solidFill>
          <a:latin typeface="Optima" pitchFamily="2" charset="2"/>
          <a:ea typeface="가는각진제목체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4400" b="1">
          <a:solidFill>
            <a:schemeClr val="tx1"/>
          </a:solidFill>
          <a:latin typeface="Optima" pitchFamily="2" charset="2"/>
          <a:ea typeface="가는각진제목체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4400" b="1">
          <a:solidFill>
            <a:schemeClr val="tx1"/>
          </a:solidFill>
          <a:latin typeface="Optima" pitchFamily="2" charset="2"/>
          <a:ea typeface="가는각진제목체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4400" b="1">
          <a:solidFill>
            <a:schemeClr val="tx1"/>
          </a:solidFill>
          <a:latin typeface="Optima" pitchFamily="2" charset="2"/>
          <a:ea typeface="가는각진제목체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1"/>
          </a:solidFill>
          <a:latin typeface="Optima" pitchFamily="2" charset="2"/>
          <a:ea typeface="가는각진제목체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1"/>
          </a:solidFill>
          <a:latin typeface="Optima" pitchFamily="2" charset="2"/>
          <a:ea typeface="가는각진제목체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1"/>
          </a:solidFill>
          <a:latin typeface="Optima" pitchFamily="2" charset="2"/>
          <a:ea typeface="가는각진제목체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1"/>
          </a:solidFill>
          <a:latin typeface="Optima" pitchFamily="2" charset="2"/>
          <a:ea typeface="가는각진제목체" pitchFamily="18" charset="-127"/>
        </a:defRPr>
      </a:lvl9pPr>
    </p:titleStyle>
    <p:bodyStyle>
      <a:lvl1pPr marL="2286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000000"/>
        </a:buClr>
        <a:buSzPct val="100000"/>
        <a:buFont typeface="Optima" pitchFamily="34" charset="0"/>
        <a:buChar char="•"/>
        <a:defRPr kumimoji="1" sz="1600">
          <a:solidFill>
            <a:srgbClr val="000000"/>
          </a:solidFill>
          <a:latin typeface="+mj-ea"/>
          <a:ea typeface="+mj-ea"/>
          <a:cs typeface="+mn-cs"/>
        </a:defRPr>
      </a:lvl1pPr>
      <a:lvl2pPr marL="455613" indent="-225425" algn="l" rtl="0" eaLnBrk="0" fontAlgn="base" latinLnBrk="1" hangingPunct="0">
        <a:spcBef>
          <a:spcPct val="20000"/>
        </a:spcBef>
        <a:spcAft>
          <a:spcPct val="0"/>
        </a:spcAft>
        <a:buClr>
          <a:srgbClr val="000000"/>
        </a:buClr>
        <a:buSzPct val="100000"/>
        <a:buFont typeface="Optima" pitchFamily="34" charset="0"/>
        <a:buChar char="–"/>
        <a:defRPr kumimoji="1" sz="1600">
          <a:solidFill>
            <a:srgbClr val="000000"/>
          </a:solidFill>
          <a:latin typeface="+mj-ea"/>
          <a:ea typeface="+mj-ea"/>
        </a:defRPr>
      </a:lvl2pPr>
      <a:lvl3pPr marL="684213" indent="-227013" algn="l" rtl="0" eaLnBrk="0" fontAlgn="base" latinLnBrk="1" hangingPunct="0">
        <a:spcBef>
          <a:spcPct val="20000"/>
        </a:spcBef>
        <a:spcAft>
          <a:spcPct val="0"/>
        </a:spcAft>
        <a:buClr>
          <a:srgbClr val="000000"/>
        </a:buClr>
        <a:buSzPct val="100000"/>
        <a:buFont typeface="Optima" pitchFamily="34" charset="0"/>
        <a:buChar char="•"/>
        <a:defRPr kumimoji="1" sz="1600">
          <a:solidFill>
            <a:srgbClr val="000000"/>
          </a:solidFill>
          <a:latin typeface="+mj-ea"/>
          <a:ea typeface="+mj-ea"/>
        </a:defRPr>
      </a:lvl3pPr>
      <a:lvl4pPr marL="4270375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4pPr>
      <a:lvl5pPr marL="4500563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5pPr>
      <a:lvl6pPr marL="4957763" indent="-228600" algn="l" rtl="0" fontAlgn="base" latinLnBrk="1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6pPr>
      <a:lvl7pPr marL="5414963" indent="-228600" algn="l" rtl="0" fontAlgn="base" latinLnBrk="1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7pPr>
      <a:lvl8pPr marL="5872163" indent="-228600" algn="l" rtl="0" fontAlgn="base" latinLnBrk="1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8pPr>
      <a:lvl9pPr marL="6329363" indent="-228600" algn="l" rtl="0" fontAlgn="base" latinLnBrk="1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C Banner Title"/>
          <p:cNvSpPr>
            <a:spLocks noGrp="1" noChangeArrowheads="1"/>
          </p:cNvSpPr>
          <p:nvPr>
            <p:ph type="title"/>
          </p:nvPr>
        </p:nvSpPr>
        <p:spPr bwMode="auto">
          <a:xfrm>
            <a:off x="380963" y="142852"/>
            <a:ext cx="10029093" cy="5762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SG" smtClean="0"/>
              <a:t>Click to edit title style</a:t>
            </a: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9954" y="2133600"/>
            <a:ext cx="10029093" cy="411480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 smtClean="0"/>
              <a:t>Click to edit text format of master</a:t>
            </a:r>
            <a:endParaRPr lang="en-US" altLang="zh-SG" dirty="0" smtClean="0"/>
          </a:p>
          <a:p>
            <a:pPr lvl="1"/>
            <a:r>
              <a:rPr lang="en-US" altLang="ko-KR" dirty="0" smtClean="0"/>
              <a:t>Second level</a:t>
            </a:r>
            <a:endParaRPr lang="en-US" altLang="zh-SG" dirty="0" smtClean="0"/>
          </a:p>
          <a:p>
            <a:pPr lvl="2"/>
            <a:r>
              <a:rPr lang="en-US" altLang="ko-KR" dirty="0" smtClean="0"/>
              <a:t>Third level</a:t>
            </a:r>
            <a:endParaRPr lang="en-US" altLang="zh-SG" dirty="0" smtClean="0"/>
          </a:p>
        </p:txBody>
      </p:sp>
      <p:sp>
        <p:nvSpPr>
          <p:cNvPr id="7" name="AcnStamp_ID_7" hidden="1"/>
          <p:cNvSpPr/>
          <p:nvPr>
            <p:custDataLst>
              <p:tags r:id="rId6"/>
            </p:custDataLst>
          </p:nvPr>
        </p:nvSpPr>
        <p:spPr bwMode="gray">
          <a:xfrm>
            <a:off x="10539046" y="1517650"/>
            <a:ext cx="0" cy="0"/>
          </a:xfrm>
          <a:prstGeom prst="leftRightArrow">
            <a:avLst>
              <a:gd name="adj1" fmla="val 0"/>
              <a:gd name="adj2" fmla="val 0"/>
            </a:avLst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25400" rIns="0" bIns="25400">
            <a:spAutoFit/>
          </a:bodyPr>
          <a:lstStyle/>
          <a:p>
            <a:pPr algn="r" eaLnBrk="0" latinLnBrk="0" hangingPunct="0">
              <a:buClr>
                <a:srgbClr val="006699"/>
              </a:buClr>
              <a:defRPr/>
            </a:pPr>
            <a:r>
              <a:rPr lang="en-US" altLang="ko-KR" sz="1400">
                <a:latin typeface="Optima" pitchFamily="2" charset="2"/>
              </a:rPr>
              <a:t>MASTER STAMP</a:t>
            </a:r>
            <a:endParaRPr lang="ko-KR" altLang="en-US" sz="1400">
              <a:latin typeface="Optima" pitchFamily="2" charset="2"/>
            </a:endParaRPr>
          </a:p>
        </p:txBody>
      </p:sp>
      <p:cxnSp>
        <p:nvCxnSpPr>
          <p:cNvPr id="1033" name="AcnStpConnector_ID_9" hidden="1"/>
          <p:cNvCxnSpPr>
            <a:cxnSpLocks noChangeShapeType="1"/>
            <a:stCxn id="7" idx="2"/>
            <a:endCxn id="7" idx="0"/>
          </p:cNvCxnSpPr>
          <p:nvPr>
            <p:custDataLst>
              <p:tags r:id="rId7"/>
            </p:custDataLst>
          </p:nvPr>
        </p:nvCxnSpPr>
        <p:spPr bwMode="gray">
          <a:xfrm rot="5400000" flipH="1" flipV="1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34" name="AcnStpConnector_ID_10" hidden="1"/>
          <p:cNvCxnSpPr>
            <a:cxnSpLocks noChangeShapeType="1"/>
            <a:stCxn id="7" idx="4"/>
            <a:endCxn id="7" idx="6"/>
          </p:cNvCxnSpPr>
          <p:nvPr>
            <p:custDataLst>
              <p:tags r:id="rId8"/>
            </p:custDataLst>
          </p:nvPr>
        </p:nvCxnSpPr>
        <p:spPr bwMode="gray">
          <a:xfrm rot="5400000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8" name="직사각형 7"/>
          <p:cNvSpPr/>
          <p:nvPr userDrawn="1"/>
        </p:nvSpPr>
        <p:spPr>
          <a:xfrm>
            <a:off x="0" y="6594475"/>
            <a:ext cx="11034835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140" y="6575658"/>
            <a:ext cx="864120" cy="261402"/>
          </a:xfrm>
          <a:prstGeom prst="rect">
            <a:avLst/>
          </a:prstGeom>
        </p:spPr>
      </p:pic>
      <p:cxnSp>
        <p:nvCxnSpPr>
          <p:cNvPr id="10" name="직선 연결선 9"/>
          <p:cNvCxnSpPr/>
          <p:nvPr userDrawn="1"/>
        </p:nvCxnSpPr>
        <p:spPr bwMode="auto">
          <a:xfrm>
            <a:off x="0" y="6597650"/>
            <a:ext cx="11047413" cy="0"/>
          </a:xfrm>
          <a:prstGeom prst="line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sysDot"/>
            <a:round/>
            <a:headEnd/>
            <a:tailEnd type="none" w="med" len="med"/>
          </a:ln>
          <a:effectLst/>
        </p:spPr>
      </p:cxnSp>
      <p:sp>
        <p:nvSpPr>
          <p:cNvPr id="11" name="직사각형 10"/>
          <p:cNvSpPr/>
          <p:nvPr userDrawn="1"/>
        </p:nvSpPr>
        <p:spPr bwMode="auto">
          <a:xfrm>
            <a:off x="0" y="6624355"/>
            <a:ext cx="2014110" cy="23364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0000"/>
              </a:buClr>
            </a:pPr>
            <a:r>
              <a:rPr lang="ko-KR" altLang="en-US" sz="1000" b="0" dirty="0" smtClean="0">
                <a:solidFill>
                  <a:srgbClr val="666633"/>
                </a:solidFill>
                <a:latin typeface="양재소슬체S" panose="02020603020101020101" pitchFamily="18" charset="-127"/>
                <a:ea typeface="양재소슬체S" panose="02020603020101020101" pitchFamily="18" charset="-127"/>
              </a:rPr>
              <a:t>올바른 성장과 따뜻한 나눔 </a:t>
            </a:r>
            <a:r>
              <a:rPr lang="en-US" altLang="ko-KR" sz="1000" b="0" dirty="0" smtClean="0">
                <a:solidFill>
                  <a:srgbClr val="666633"/>
                </a:solidFill>
                <a:latin typeface="양재소슬체S" panose="02020603020101020101" pitchFamily="18" charset="-127"/>
                <a:ea typeface="양재소슬체S" panose="02020603020101020101" pitchFamily="18" charset="-127"/>
              </a:rPr>
              <a:t>~</a:t>
            </a:r>
            <a:endParaRPr lang="ko-KR" altLang="en-US" sz="1000" b="0" dirty="0" smtClean="0">
              <a:solidFill>
                <a:srgbClr val="666633"/>
              </a:solidFill>
              <a:latin typeface="양재소슬체S" panose="02020603020101020101" pitchFamily="18" charset="-127"/>
              <a:ea typeface="양재소슬체S" panose="02020603020101020101" pitchFamily="18" charset="-127"/>
            </a:endParaRPr>
          </a:p>
        </p:txBody>
      </p:sp>
      <p:sp>
        <p:nvSpPr>
          <p:cNvPr id="12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4624400" y="6624354"/>
            <a:ext cx="1800200" cy="233646"/>
          </a:xfrm>
          <a:prstGeom prst="rect">
            <a:avLst/>
          </a:prstGeom>
        </p:spPr>
        <p:txBody>
          <a:bodyPr/>
          <a:lstStyle>
            <a:lvl1pPr algn="ctr">
              <a:defRPr sz="1000" b="0" i="1">
                <a:solidFill>
                  <a:srgbClr val="666633"/>
                </a:solidFill>
              </a:defRPr>
            </a:lvl1pPr>
          </a:lstStyle>
          <a:p>
            <a:fld id="{27628A28-BEDA-4CB7-9042-AAC5A8791716}" type="slidenum">
              <a:rPr lang="ko-KR" altLang="en-US" smtClean="0"/>
              <a:pPr/>
              <a:t>‹#›</a:t>
            </a:fld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496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61" r:id="rId1"/>
    <p:sldLayoutId id="2147485562" r:id="rId2"/>
    <p:sldLayoutId id="2147485563" r:id="rId3"/>
    <p:sldLayoutId id="2147485564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4400" b="1">
          <a:solidFill>
            <a:schemeClr val="tx1"/>
          </a:solidFill>
          <a:latin typeface="+mj-ea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4400" b="1">
          <a:solidFill>
            <a:schemeClr val="tx1"/>
          </a:solidFill>
          <a:latin typeface="Optima" pitchFamily="2" charset="2"/>
          <a:ea typeface="가는각진제목체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4400" b="1">
          <a:solidFill>
            <a:schemeClr val="tx1"/>
          </a:solidFill>
          <a:latin typeface="Optima" pitchFamily="2" charset="2"/>
          <a:ea typeface="가는각진제목체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4400" b="1">
          <a:solidFill>
            <a:schemeClr val="tx1"/>
          </a:solidFill>
          <a:latin typeface="Optima" pitchFamily="2" charset="2"/>
          <a:ea typeface="가는각진제목체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4400" b="1">
          <a:solidFill>
            <a:schemeClr val="tx1"/>
          </a:solidFill>
          <a:latin typeface="Optima" pitchFamily="2" charset="2"/>
          <a:ea typeface="가는각진제목체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1"/>
          </a:solidFill>
          <a:latin typeface="Optima" pitchFamily="2" charset="2"/>
          <a:ea typeface="가는각진제목체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1"/>
          </a:solidFill>
          <a:latin typeface="Optima" pitchFamily="2" charset="2"/>
          <a:ea typeface="가는각진제목체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1"/>
          </a:solidFill>
          <a:latin typeface="Optima" pitchFamily="2" charset="2"/>
          <a:ea typeface="가는각진제목체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1"/>
          </a:solidFill>
          <a:latin typeface="Optima" pitchFamily="2" charset="2"/>
          <a:ea typeface="가는각진제목체" pitchFamily="18" charset="-127"/>
        </a:defRPr>
      </a:lvl9pPr>
    </p:titleStyle>
    <p:bodyStyle>
      <a:lvl1pPr marL="2286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000000"/>
        </a:buClr>
        <a:buSzPct val="100000"/>
        <a:buFont typeface="Optima" pitchFamily="34" charset="0"/>
        <a:buChar char="•"/>
        <a:defRPr kumimoji="1" sz="1600">
          <a:solidFill>
            <a:srgbClr val="000000"/>
          </a:solidFill>
          <a:latin typeface="+mj-ea"/>
          <a:ea typeface="+mj-ea"/>
          <a:cs typeface="+mn-cs"/>
        </a:defRPr>
      </a:lvl1pPr>
      <a:lvl2pPr marL="455613" indent="-225425" algn="l" rtl="0" eaLnBrk="0" fontAlgn="base" latinLnBrk="1" hangingPunct="0">
        <a:spcBef>
          <a:spcPct val="20000"/>
        </a:spcBef>
        <a:spcAft>
          <a:spcPct val="0"/>
        </a:spcAft>
        <a:buClr>
          <a:srgbClr val="000000"/>
        </a:buClr>
        <a:buSzPct val="100000"/>
        <a:buFont typeface="Optima" pitchFamily="34" charset="0"/>
        <a:buChar char="–"/>
        <a:defRPr kumimoji="1" sz="1600">
          <a:solidFill>
            <a:srgbClr val="000000"/>
          </a:solidFill>
          <a:latin typeface="+mj-ea"/>
          <a:ea typeface="+mj-ea"/>
        </a:defRPr>
      </a:lvl2pPr>
      <a:lvl3pPr marL="684213" indent="-227013" algn="l" rtl="0" eaLnBrk="0" fontAlgn="base" latinLnBrk="1" hangingPunct="0">
        <a:spcBef>
          <a:spcPct val="20000"/>
        </a:spcBef>
        <a:spcAft>
          <a:spcPct val="0"/>
        </a:spcAft>
        <a:buClr>
          <a:srgbClr val="000000"/>
        </a:buClr>
        <a:buSzPct val="100000"/>
        <a:buFont typeface="Optima" pitchFamily="34" charset="0"/>
        <a:buChar char="•"/>
        <a:defRPr kumimoji="1" sz="1600">
          <a:solidFill>
            <a:srgbClr val="000000"/>
          </a:solidFill>
          <a:latin typeface="+mj-ea"/>
          <a:ea typeface="+mj-ea"/>
        </a:defRPr>
      </a:lvl3pPr>
      <a:lvl4pPr marL="4270375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4pPr>
      <a:lvl5pPr marL="4500563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5pPr>
      <a:lvl6pPr marL="4957763" indent="-228600" algn="l" rtl="0" fontAlgn="base" latinLnBrk="1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6pPr>
      <a:lvl7pPr marL="5414963" indent="-228600" algn="l" rtl="0" fontAlgn="base" latinLnBrk="1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7pPr>
      <a:lvl8pPr marL="5872163" indent="-228600" algn="l" rtl="0" fontAlgn="base" latinLnBrk="1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8pPr>
      <a:lvl9pPr marL="6329363" indent="-228600" algn="l" rtl="0" fontAlgn="base" latinLnBrk="1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C Banner Title"/>
          <p:cNvSpPr>
            <a:spLocks noGrp="1" noChangeArrowheads="1"/>
          </p:cNvSpPr>
          <p:nvPr>
            <p:ph type="title"/>
          </p:nvPr>
        </p:nvSpPr>
        <p:spPr bwMode="auto">
          <a:xfrm>
            <a:off x="380963" y="142852"/>
            <a:ext cx="10029093" cy="5762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SG" smtClean="0"/>
              <a:t>Click to edit title style</a:t>
            </a: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9954" y="2133600"/>
            <a:ext cx="10029093" cy="411480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text format of master</a:t>
            </a:r>
            <a:endParaRPr lang="en-US" altLang="zh-SG" smtClean="0"/>
          </a:p>
          <a:p>
            <a:pPr lvl="1"/>
            <a:r>
              <a:rPr lang="en-US" altLang="ko-KR" smtClean="0"/>
              <a:t>Second level</a:t>
            </a:r>
            <a:endParaRPr lang="en-US" altLang="zh-SG" smtClean="0"/>
          </a:p>
          <a:p>
            <a:pPr lvl="2"/>
            <a:r>
              <a:rPr lang="en-US" altLang="ko-KR" smtClean="0"/>
              <a:t>Third level</a:t>
            </a:r>
            <a:endParaRPr lang="en-US" altLang="zh-SG" smtClean="0"/>
          </a:p>
        </p:txBody>
      </p:sp>
      <p:sp>
        <p:nvSpPr>
          <p:cNvPr id="7" name="AcnStamp_ID_7" hidden="1"/>
          <p:cNvSpPr/>
          <p:nvPr>
            <p:custDataLst>
              <p:tags r:id="rId6"/>
            </p:custDataLst>
          </p:nvPr>
        </p:nvSpPr>
        <p:spPr bwMode="gray">
          <a:xfrm>
            <a:off x="10539046" y="1517650"/>
            <a:ext cx="0" cy="0"/>
          </a:xfrm>
          <a:prstGeom prst="leftRightArrow">
            <a:avLst>
              <a:gd name="adj1" fmla="val 0"/>
              <a:gd name="adj2" fmla="val 0"/>
            </a:avLst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25400" rIns="0" bIns="25400">
            <a:spAutoFit/>
          </a:bodyPr>
          <a:lstStyle/>
          <a:p>
            <a:pPr algn="r" eaLnBrk="0" latinLnBrk="0" hangingPunct="0">
              <a:buClr>
                <a:srgbClr val="006699"/>
              </a:buClr>
              <a:defRPr/>
            </a:pPr>
            <a:r>
              <a:rPr lang="en-US" altLang="ko-KR" sz="1400">
                <a:latin typeface="Optima" pitchFamily="2" charset="2"/>
              </a:rPr>
              <a:t>MASTER STAMP</a:t>
            </a:r>
            <a:endParaRPr lang="ko-KR" altLang="en-US" sz="1400">
              <a:latin typeface="Optima" pitchFamily="2" charset="2"/>
            </a:endParaRPr>
          </a:p>
        </p:txBody>
      </p:sp>
      <p:cxnSp>
        <p:nvCxnSpPr>
          <p:cNvPr id="1033" name="AcnStpConnector_ID_9" hidden="1"/>
          <p:cNvCxnSpPr>
            <a:cxnSpLocks noChangeShapeType="1"/>
            <a:stCxn id="7" idx="2"/>
            <a:endCxn id="7" idx="0"/>
          </p:cNvCxnSpPr>
          <p:nvPr>
            <p:custDataLst>
              <p:tags r:id="rId7"/>
            </p:custDataLst>
          </p:nvPr>
        </p:nvCxnSpPr>
        <p:spPr bwMode="gray">
          <a:xfrm rot="5400000" flipH="1" flipV="1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34" name="AcnStpConnector_ID_10" hidden="1"/>
          <p:cNvCxnSpPr>
            <a:cxnSpLocks noChangeShapeType="1"/>
            <a:stCxn id="7" idx="4"/>
            <a:endCxn id="7" idx="6"/>
          </p:cNvCxnSpPr>
          <p:nvPr>
            <p:custDataLst>
              <p:tags r:id="rId8"/>
            </p:custDataLst>
          </p:nvPr>
        </p:nvCxnSpPr>
        <p:spPr bwMode="gray">
          <a:xfrm rot="5400000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924200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66" r:id="rId1"/>
    <p:sldLayoutId id="2147485567" r:id="rId2"/>
    <p:sldLayoutId id="2147485568" r:id="rId3"/>
    <p:sldLayoutId id="2147485569" r:id="rId4"/>
  </p:sldLayoutIdLst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4400" b="1">
          <a:solidFill>
            <a:schemeClr val="tx1"/>
          </a:solidFill>
          <a:latin typeface="+mj-ea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4400" b="1">
          <a:solidFill>
            <a:schemeClr val="tx1"/>
          </a:solidFill>
          <a:latin typeface="Optima" pitchFamily="2" charset="2"/>
          <a:ea typeface="가는각진제목체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4400" b="1">
          <a:solidFill>
            <a:schemeClr val="tx1"/>
          </a:solidFill>
          <a:latin typeface="Optima" pitchFamily="2" charset="2"/>
          <a:ea typeface="가는각진제목체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4400" b="1">
          <a:solidFill>
            <a:schemeClr val="tx1"/>
          </a:solidFill>
          <a:latin typeface="Optima" pitchFamily="2" charset="2"/>
          <a:ea typeface="가는각진제목체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4400" b="1">
          <a:solidFill>
            <a:schemeClr val="tx1"/>
          </a:solidFill>
          <a:latin typeface="Optima" pitchFamily="2" charset="2"/>
          <a:ea typeface="가는각진제목체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1"/>
          </a:solidFill>
          <a:latin typeface="Optima" pitchFamily="2" charset="2"/>
          <a:ea typeface="가는각진제목체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1"/>
          </a:solidFill>
          <a:latin typeface="Optima" pitchFamily="2" charset="2"/>
          <a:ea typeface="가는각진제목체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1"/>
          </a:solidFill>
          <a:latin typeface="Optima" pitchFamily="2" charset="2"/>
          <a:ea typeface="가는각진제목체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1"/>
          </a:solidFill>
          <a:latin typeface="Optima" pitchFamily="2" charset="2"/>
          <a:ea typeface="가는각진제목체" pitchFamily="18" charset="-127"/>
        </a:defRPr>
      </a:lvl9pPr>
    </p:titleStyle>
    <p:bodyStyle>
      <a:lvl1pPr marL="2286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000000"/>
        </a:buClr>
        <a:buSzPct val="100000"/>
        <a:buFont typeface="Optima" pitchFamily="34" charset="0"/>
        <a:buChar char="•"/>
        <a:defRPr kumimoji="1" sz="1600">
          <a:solidFill>
            <a:srgbClr val="000000"/>
          </a:solidFill>
          <a:latin typeface="+mj-ea"/>
          <a:ea typeface="+mj-ea"/>
          <a:cs typeface="+mn-cs"/>
        </a:defRPr>
      </a:lvl1pPr>
      <a:lvl2pPr marL="455613" indent="-225425" algn="l" rtl="0" eaLnBrk="0" fontAlgn="base" latinLnBrk="1" hangingPunct="0">
        <a:spcBef>
          <a:spcPct val="20000"/>
        </a:spcBef>
        <a:spcAft>
          <a:spcPct val="0"/>
        </a:spcAft>
        <a:buClr>
          <a:srgbClr val="000000"/>
        </a:buClr>
        <a:buSzPct val="100000"/>
        <a:buFont typeface="Optima" pitchFamily="34" charset="0"/>
        <a:buChar char="–"/>
        <a:defRPr kumimoji="1" sz="1600">
          <a:solidFill>
            <a:srgbClr val="000000"/>
          </a:solidFill>
          <a:latin typeface="+mj-ea"/>
          <a:ea typeface="+mj-ea"/>
        </a:defRPr>
      </a:lvl2pPr>
      <a:lvl3pPr marL="684213" indent="-227013" algn="l" rtl="0" eaLnBrk="0" fontAlgn="base" latinLnBrk="1" hangingPunct="0">
        <a:spcBef>
          <a:spcPct val="20000"/>
        </a:spcBef>
        <a:spcAft>
          <a:spcPct val="0"/>
        </a:spcAft>
        <a:buClr>
          <a:srgbClr val="000000"/>
        </a:buClr>
        <a:buSzPct val="100000"/>
        <a:buFont typeface="Optima" pitchFamily="34" charset="0"/>
        <a:buChar char="•"/>
        <a:defRPr kumimoji="1" sz="1600">
          <a:solidFill>
            <a:srgbClr val="000000"/>
          </a:solidFill>
          <a:latin typeface="+mj-ea"/>
          <a:ea typeface="+mj-ea"/>
        </a:defRPr>
      </a:lvl3pPr>
      <a:lvl4pPr marL="4270375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4pPr>
      <a:lvl5pPr marL="4500563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5pPr>
      <a:lvl6pPr marL="4957763" indent="-228600" algn="l" rtl="0" fontAlgn="base" latinLnBrk="1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6pPr>
      <a:lvl7pPr marL="5414963" indent="-228600" algn="l" rtl="0" fontAlgn="base" latinLnBrk="1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7pPr>
      <a:lvl8pPr marL="5872163" indent="-228600" algn="l" rtl="0" fontAlgn="base" latinLnBrk="1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8pPr>
      <a:lvl9pPr marL="6329363" indent="-228600" algn="l" rtl="0" fontAlgn="base" latinLnBrk="1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://download.eclipse.org/eclipse/downloads/" TargetMode="Externa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jpeg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hyperlink" Target="mailto:syhan@nextree.co.k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yhan@nextree.co.k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eg"/><Relationship Id="rId4" Type="http://schemas.openxmlformats.org/officeDocument/2006/relationships/hyperlink" Target="http://nextree.co.kr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hyperlink" Target="http://www.eclipse.org/swt/widgets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zetcode.com/gui/javaswt/painting/" TargetMode="External"/><Relationship Id="rId2" Type="http://schemas.openxmlformats.org/officeDocument/2006/relationships/hyperlink" Target="https://www.eclipse.org/articles/Article-SWT-graphics/SWT_graphics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jpeg"/><Relationship Id="rId4" Type="http://schemas.openxmlformats.org/officeDocument/2006/relationships/image" Target="../media/image67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5" y="2923624"/>
            <a:ext cx="2140835" cy="393437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030" y="2924930"/>
            <a:ext cx="6768940" cy="393307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970" y="2924930"/>
            <a:ext cx="2140030" cy="3932149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 bwMode="auto">
          <a:xfrm>
            <a:off x="1707970" y="2924930"/>
            <a:ext cx="7633060" cy="10081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3200" dirty="0"/>
              <a:t>SWT / </a:t>
            </a:r>
            <a:r>
              <a:rPr lang="en-US" altLang="ko-KR" sz="3200" dirty="0" err="1" smtClean="0"/>
              <a:t>JFace</a:t>
            </a:r>
            <a:endParaRPr lang="ko-KR" altLang="en-US" sz="3400" dirty="0" smtClean="0">
              <a:solidFill>
                <a:srgbClr val="000000">
                  <a:lumMod val="85000"/>
                  <a:lumOff val="15000"/>
                </a:srgbClr>
              </a:solidFill>
              <a:latin typeface="Optima" pitchFamily="2" charset="2"/>
            </a:endParaRPr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4516360" y="6525430"/>
            <a:ext cx="2016280" cy="21603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b="0" dirty="0" smtClean="0">
                <a:solidFill>
                  <a:srgbClr val="D6EBF6">
                    <a:lumMod val="25000"/>
                  </a:srgbClr>
                </a:solidFill>
                <a:latin typeface="Optima" pitchFamily="2" charset="2"/>
              </a:rPr>
              <a:t>2014.12.8-12</a:t>
            </a: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4228320" y="6309400"/>
            <a:ext cx="2592360" cy="21603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b="0" dirty="0" smtClean="0">
                <a:solidFill>
                  <a:srgbClr val="D6EBF6">
                    <a:lumMod val="25000"/>
                  </a:srgbClr>
                </a:solidFill>
                <a:latin typeface="Optima" pitchFamily="2" charset="2"/>
              </a:rPr>
              <a:t>최수정 </a:t>
            </a:r>
            <a:r>
              <a:rPr lang="en-US" altLang="ko-KR" b="0" dirty="0" smtClean="0">
                <a:solidFill>
                  <a:srgbClr val="D6EBF6">
                    <a:lumMod val="25000"/>
                  </a:srgbClr>
                </a:solidFill>
                <a:latin typeface="Optima" pitchFamily="2" charset="2"/>
              </a:rPr>
              <a:t>(sjchoi@nextree.co.kr)</a:t>
            </a:r>
            <a:endParaRPr lang="ko-KR" altLang="en-US" b="0" dirty="0" smtClean="0">
              <a:solidFill>
                <a:srgbClr val="D6EBF6">
                  <a:lumMod val="25000"/>
                </a:srgbClr>
              </a:solidFill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6746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SWT(Standard Widget Toolkit)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1796252"/>
          </a:xfrm>
        </p:spPr>
        <p:txBody>
          <a:bodyPr/>
          <a:lstStyle/>
          <a:p>
            <a:r>
              <a:rPr lang="en-US" altLang="ko-KR" smtClean="0"/>
              <a:t>SWT</a:t>
            </a:r>
            <a:r>
              <a:rPr lang="ko-KR" altLang="en-US" smtClean="0"/>
              <a:t>는 </a:t>
            </a:r>
            <a:r>
              <a:rPr lang="en-US" altLang="ko-KR" smtClean="0"/>
              <a:t>Swing</a:t>
            </a:r>
            <a:r>
              <a:rPr lang="ko-KR" altLang="en-US" smtClean="0"/>
              <a:t>의 단점을 극복하고자 나온 개념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Java</a:t>
            </a:r>
            <a:r>
              <a:rPr lang="ko-KR" altLang="en-US" smtClean="0"/>
              <a:t>에서 직접 그래픽을 처리하지 않고 운영체제에 넘김으로써 성능이 대폭 개선됨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각 운영체제에 친숙한 네이티브 그래픽이 가능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운영체제와의 통신은 </a:t>
            </a:r>
            <a:r>
              <a:rPr lang="en-US" altLang="ko-KR" smtClean="0"/>
              <a:t>JNI(Java Native Interface)</a:t>
            </a:r>
            <a:r>
              <a:rPr lang="ko-KR" altLang="en-US" smtClean="0"/>
              <a:t>를 사용하여 수행함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자동 가비지 컬랙션에 의존하지 않아 성능 향상에 기여하며 그 대신 </a:t>
            </a:r>
            <a:r>
              <a:rPr lang="en-US" altLang="ko-KR" smtClean="0"/>
              <a:t>dispose() </a:t>
            </a:r>
            <a:r>
              <a:rPr lang="ko-KR" altLang="en-US" smtClean="0"/>
              <a:t>를 제공함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SWT</a:t>
            </a:r>
            <a:r>
              <a:rPr lang="ko-KR" altLang="en-US" smtClean="0"/>
              <a:t>는 단독으로 동작하지 않으며 반드시 해당 운영체제의 네이티브 요소가 같이 제공되어야 함</a:t>
            </a:r>
            <a:r>
              <a:rPr lang="en-US" altLang="ko-KR" smtClean="0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89591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GC Drawing </a:t>
            </a:r>
            <a:r>
              <a:rPr lang="ko-KR" altLang="en-US" smtClean="0"/>
              <a:t>예제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614390"/>
          </a:xfrm>
        </p:spPr>
        <p:txBody>
          <a:bodyPr/>
          <a:lstStyle/>
          <a:p>
            <a:r>
              <a:rPr lang="en-US" altLang="ko-KR" smtClean="0"/>
              <a:t>Canvas</a:t>
            </a:r>
            <a:r>
              <a:rPr lang="ko-KR" altLang="en-US" smtClean="0"/>
              <a:t>의 </a:t>
            </a:r>
            <a:r>
              <a:rPr lang="en-US" altLang="ko-KR" smtClean="0"/>
              <a:t>Display</a:t>
            </a:r>
            <a:r>
              <a:rPr lang="ko-KR" altLang="en-US"/>
              <a:t> </a:t>
            </a:r>
            <a:r>
              <a:rPr lang="ko-KR" altLang="en-US" smtClean="0"/>
              <a:t>가 먼저 초기화 되어야 </a:t>
            </a:r>
            <a:r>
              <a:rPr lang="en-US" altLang="ko-KR" smtClean="0"/>
              <a:t>GC </a:t>
            </a:r>
            <a:r>
              <a:rPr lang="ko-KR" altLang="en-US" smtClean="0"/>
              <a:t>를 사용할 수 있으므로 </a:t>
            </a:r>
            <a:r>
              <a:rPr lang="en-US" altLang="ko-KR" smtClean="0"/>
              <a:t>shell </a:t>
            </a:r>
            <a:r>
              <a:rPr lang="ko-KR" altLang="en-US" smtClean="0"/>
              <a:t>을 </a:t>
            </a:r>
            <a:r>
              <a:rPr lang="en-US" altLang="ko-KR" smtClean="0"/>
              <a:t>open </a:t>
            </a:r>
            <a:r>
              <a:rPr lang="ko-KR" altLang="en-US" smtClean="0"/>
              <a:t>한 이후 </a:t>
            </a:r>
            <a:r>
              <a:rPr lang="en-US" altLang="ko-KR" smtClean="0"/>
              <a:t>GC </a:t>
            </a:r>
            <a:r>
              <a:rPr lang="ko-KR" altLang="en-US" smtClean="0"/>
              <a:t>객체를 생성함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GC</a:t>
            </a:r>
            <a:r>
              <a:rPr lang="ko-KR" altLang="en-US" smtClean="0"/>
              <a:t>를 사용 후 즉시 자원해제를 한다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 bwMode="auto">
          <a:xfrm>
            <a:off x="4756235" y="1253953"/>
            <a:ext cx="5808965" cy="527147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DrawExample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main(String[] args)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Display display =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Display();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Shell shell =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Shell(display);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shell.setText(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"Drawing Example"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Canvas canvas =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Canvas(shell, SWT.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canvas.setSize(150, 150);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canvas.setLocation(20, 20);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shell.open();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shell.setSize(200, 220);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GC gc =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GC(canvas);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gc.drawRectangle(10, 10, 40, 45);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gc.drawOval(65, 10, 30, 35);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gc.drawLine(130, 10, 90, 80);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gc.drawPolygon(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[] {20, 70, 45, 90, 70, 70});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gc.drawPolyline(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[] {10,120,70,100,100,130,130,75});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gc.dispose();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(!shell.isDisposed())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(!display.readAndDispatch())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        display.sleep();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display.dispose();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pic>
        <p:nvPicPr>
          <p:cNvPr id="2050" name="Picture 2" descr="C:\Users\syhan\Desktop\dra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40" y="4285910"/>
            <a:ext cx="19050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83028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GC Drawing API (1/2)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318924"/>
          </a:xfrm>
        </p:spPr>
        <p:txBody>
          <a:bodyPr/>
          <a:lstStyle/>
          <a:p>
            <a:r>
              <a:rPr lang="en-US" altLang="ko-KR" smtClean="0"/>
              <a:t>Drawing API</a:t>
            </a:r>
            <a:r>
              <a:rPr lang="ko-KR" altLang="en-US" smtClean="0"/>
              <a:t>를 사용하면 선이나 도형을 화면에 그릴 수 있음</a:t>
            </a:r>
            <a:r>
              <a:rPr lang="en-US" altLang="ko-KR" smtClean="0"/>
              <a:t>.</a:t>
            </a:r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139755"/>
              </p:ext>
            </p:extLst>
          </p:nvPr>
        </p:nvGraphicFramePr>
        <p:xfrm>
          <a:off x="1059880" y="1772770"/>
          <a:ext cx="8857230" cy="3729772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3888540"/>
                <a:gridCol w="4968690"/>
              </a:tblGrid>
              <a:tr h="288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smtClean="0">
                          <a:latin typeface="+mj-ea"/>
                          <a:ea typeface="+mj-ea"/>
                        </a:rPr>
                        <a:t>GC Drawing Method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j-ea"/>
                          <a:ea typeface="+mj-ea"/>
                        </a:rPr>
                        <a:t>설                             명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smtClean="0">
                          <a:latin typeface="+mj-ea"/>
                          <a:ea typeface="+mj-ea"/>
                        </a:rPr>
                        <a:t>drawArc(int x, int y, int width, int height, int startAngle, int arcAngle)</a:t>
                      </a:r>
                      <a:endParaRPr lang="ko-KR" altLang="en-US" sz="12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smtClean="0">
                          <a:latin typeface="+mj-ea"/>
                          <a:ea typeface="+mj-ea"/>
                        </a:rPr>
                        <a:t>곡선을 그린다</a:t>
                      </a:r>
                      <a:r>
                        <a:rPr lang="en-US" altLang="ko-KR" sz="1200" b="0" smtClean="0">
                          <a:latin typeface="+mj-ea"/>
                          <a:ea typeface="+mj-ea"/>
                        </a:rPr>
                        <a:t>.</a:t>
                      </a:r>
                      <a:endParaRPr lang="ko-KR" altLang="en-US" sz="12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fillArc(int x, int y, int width, int height, int startAngle, int arcAngle)</a:t>
                      </a:r>
                      <a:endParaRPr lang="ko-KR" altLang="en-US" sz="1200" b="0" kern="1200" smtClean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smtClean="0">
                          <a:latin typeface="+mj-ea"/>
                          <a:ea typeface="+mj-ea"/>
                        </a:rPr>
                        <a:t>Background Color</a:t>
                      </a:r>
                      <a:r>
                        <a:rPr lang="ko-KR" altLang="en-US" sz="1200" b="0" smtClean="0">
                          <a:latin typeface="+mj-ea"/>
                          <a:ea typeface="+mj-ea"/>
                        </a:rPr>
                        <a:t>로 곡선면을 채운다</a:t>
                      </a:r>
                      <a:r>
                        <a:rPr lang="en-US" altLang="ko-KR" sz="1200" b="0" smtClean="0">
                          <a:latin typeface="+mj-ea"/>
                          <a:ea typeface="+mj-ea"/>
                        </a:rPr>
                        <a:t>.</a:t>
                      </a:r>
                      <a:endParaRPr lang="ko-KR" altLang="en-US" sz="12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smtClean="0">
                          <a:latin typeface="+mj-ea"/>
                          <a:ea typeface="+mj-ea"/>
                        </a:rPr>
                        <a:t>drawFocus(int x, int y, int width, int height)</a:t>
                      </a:r>
                      <a:endParaRPr lang="en-US" altLang="ko-KR" sz="1200" b="0" dirty="0" smtClean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smtClean="0">
                          <a:latin typeface="+mj-ea"/>
                          <a:ea typeface="+mj-ea"/>
                        </a:rPr>
                        <a:t>포커스 사각형을 그린다</a:t>
                      </a:r>
                      <a:r>
                        <a:rPr lang="en-US" altLang="ko-KR" sz="1200" b="0" smtClean="0">
                          <a:latin typeface="+mj-ea"/>
                          <a:ea typeface="+mj-ea"/>
                        </a:rPr>
                        <a:t>.</a:t>
                      </a:r>
                      <a:endParaRPr lang="ko-KR" altLang="en-US" sz="12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smtClean="0">
                          <a:latin typeface="+mj-ea"/>
                          <a:ea typeface="+mj-ea"/>
                        </a:rPr>
                        <a:t>drawLine(int x1, int y1,</a:t>
                      </a:r>
                      <a:r>
                        <a:rPr lang="en-US" altLang="ko-KR" sz="1200" b="0" baseline="0" smtClean="0">
                          <a:latin typeface="+mj-ea"/>
                          <a:ea typeface="+mj-ea"/>
                        </a:rPr>
                        <a:t> int x2, int y2)</a:t>
                      </a:r>
                      <a:endParaRPr lang="en-US" altLang="ko-KR" sz="1200" b="0" dirty="0" smtClean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smtClean="0">
                          <a:latin typeface="+mj-ea"/>
                          <a:ea typeface="+mj-ea"/>
                        </a:rPr>
                        <a:t>선을 그린다</a:t>
                      </a:r>
                      <a:r>
                        <a:rPr lang="en-US" altLang="ko-KR" sz="1200" b="0" smtClean="0">
                          <a:latin typeface="+mj-ea"/>
                          <a:ea typeface="+mj-ea"/>
                        </a:rPr>
                        <a:t>.</a:t>
                      </a:r>
                      <a:endParaRPr lang="ko-KR" altLang="en-US" sz="12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smtClean="0">
                          <a:latin typeface="+mj-ea"/>
                          <a:ea typeface="+mj-ea"/>
                        </a:rPr>
                        <a:t>drawOval(int x, int y,</a:t>
                      </a:r>
                      <a:r>
                        <a:rPr lang="en-US" altLang="ko-KR" sz="1200" b="0" baseline="0" smtClean="0">
                          <a:latin typeface="+mj-ea"/>
                          <a:ea typeface="+mj-ea"/>
                        </a:rPr>
                        <a:t> int width, int height)</a:t>
                      </a:r>
                      <a:endParaRPr lang="en-US" altLang="ko-KR" sz="1200" b="0" dirty="0" smtClean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smtClean="0">
                          <a:latin typeface="+mj-ea"/>
                          <a:ea typeface="+mj-ea"/>
                        </a:rPr>
                        <a:t>타원형을 그린다</a:t>
                      </a:r>
                      <a:r>
                        <a:rPr lang="en-US" altLang="ko-KR" sz="1200" b="0" smtClean="0">
                          <a:latin typeface="+mj-ea"/>
                          <a:ea typeface="+mj-ea"/>
                        </a:rPr>
                        <a:t>.</a:t>
                      </a:r>
                      <a:endParaRPr lang="ko-KR" altLang="en-US" sz="12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smtClean="0">
                          <a:latin typeface="+mj-ea"/>
                          <a:ea typeface="+mj-ea"/>
                        </a:rPr>
                        <a:t>fillOval(int x, int y, int width, int height)</a:t>
                      </a:r>
                      <a:endParaRPr lang="en-US" altLang="ko-KR" sz="1200" b="0" dirty="0" smtClean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smtClean="0">
                          <a:latin typeface="+mj-ea"/>
                          <a:ea typeface="+mj-ea"/>
                        </a:rPr>
                        <a:t>타원형을 채운다</a:t>
                      </a:r>
                      <a:r>
                        <a:rPr lang="en-US" altLang="ko-KR" sz="1200" b="0" smtClean="0">
                          <a:latin typeface="+mj-ea"/>
                          <a:ea typeface="+mj-ea"/>
                        </a:rPr>
                        <a:t>.</a:t>
                      </a:r>
                      <a:endParaRPr lang="ko-KR" altLang="en-US" sz="12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smtClean="0">
                          <a:latin typeface="+mj-ea"/>
                          <a:ea typeface="+mj-ea"/>
                        </a:rPr>
                        <a:t>drawPolygon(int[] pointArray)</a:t>
                      </a:r>
                      <a:endParaRPr lang="en-US" altLang="ko-KR" sz="1200" b="0" dirty="0" smtClean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smtClean="0">
                          <a:latin typeface="+mj-ea"/>
                          <a:ea typeface="+mj-ea"/>
                        </a:rPr>
                        <a:t>다각형을 그린다</a:t>
                      </a:r>
                      <a:r>
                        <a:rPr lang="en-US" altLang="ko-KR" sz="1200" b="0" smtClean="0">
                          <a:latin typeface="+mj-ea"/>
                          <a:ea typeface="+mj-ea"/>
                        </a:rPr>
                        <a:t>.</a:t>
                      </a:r>
                      <a:endParaRPr lang="ko-KR" altLang="en-US" sz="12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smtClean="0">
                          <a:latin typeface="+mj-ea"/>
                          <a:ea typeface="+mj-ea"/>
                        </a:rPr>
                        <a:t>fillPolygon(int[]</a:t>
                      </a:r>
                      <a:r>
                        <a:rPr lang="en-US" altLang="ko-KR" sz="1200" b="0" baseline="0" smtClean="0">
                          <a:latin typeface="+mj-ea"/>
                          <a:ea typeface="+mj-ea"/>
                        </a:rPr>
                        <a:t> pointArray)</a:t>
                      </a:r>
                      <a:endParaRPr lang="en-US" altLang="ko-KR" sz="1200" b="0" dirty="0" smtClean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smtClean="0">
                          <a:latin typeface="+mj-ea"/>
                          <a:ea typeface="+mj-ea"/>
                        </a:rPr>
                        <a:t>다각형을 채운다</a:t>
                      </a:r>
                      <a:r>
                        <a:rPr lang="en-US" altLang="ko-KR" sz="1200" b="0" smtClean="0">
                          <a:latin typeface="+mj-ea"/>
                          <a:ea typeface="+mj-ea"/>
                        </a:rPr>
                        <a:t>.</a:t>
                      </a:r>
                      <a:endParaRPr lang="ko-KR" altLang="en-US" sz="12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34519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GC Drawing </a:t>
            </a:r>
            <a:r>
              <a:rPr lang="en-US" altLang="ko-KR" smtClean="0"/>
              <a:t>API (2/2)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318924"/>
          </a:xfrm>
        </p:spPr>
        <p:txBody>
          <a:bodyPr/>
          <a:lstStyle/>
          <a:p>
            <a:r>
              <a:rPr lang="ko-KR" altLang="en-US" smtClean="0"/>
              <a:t>계속</a:t>
            </a:r>
            <a:r>
              <a:rPr lang="en-US" altLang="ko-KR" smtClean="0"/>
              <a:t>...</a:t>
            </a:r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059336"/>
              </p:ext>
            </p:extLst>
          </p:nvPr>
        </p:nvGraphicFramePr>
        <p:xfrm>
          <a:off x="1059880" y="1559374"/>
          <a:ext cx="8857230" cy="2733746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3672510"/>
                <a:gridCol w="5184720"/>
              </a:tblGrid>
              <a:tr h="288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smtClean="0">
                          <a:latin typeface="+mj-ea"/>
                          <a:ea typeface="+mj-ea"/>
                        </a:rPr>
                        <a:t>GC Drawing Method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j-ea"/>
                          <a:ea typeface="+mj-ea"/>
                        </a:rPr>
                        <a:t>설                             명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smtClean="0">
                          <a:latin typeface="+mj-ea"/>
                          <a:ea typeface="+mj-ea"/>
                        </a:rPr>
                        <a:t>drawPolyline(int[] pointArray)</a:t>
                      </a:r>
                      <a:endParaRPr lang="ko-KR" altLang="en-US" sz="12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smtClean="0">
                          <a:latin typeface="+mj-ea"/>
                          <a:ea typeface="+mj-ea"/>
                        </a:rPr>
                        <a:t>꺽여진 선을 그린다</a:t>
                      </a:r>
                      <a:r>
                        <a:rPr lang="en-US" altLang="ko-KR" sz="1200" b="0" smtClean="0">
                          <a:latin typeface="+mj-ea"/>
                          <a:ea typeface="+mj-ea"/>
                        </a:rPr>
                        <a:t>.</a:t>
                      </a:r>
                      <a:endParaRPr lang="ko-KR" altLang="en-US" sz="12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drawRectangle(int</a:t>
                      </a:r>
                      <a:r>
                        <a:rPr lang="en-US" altLang="ko-KR" sz="1200" b="0" kern="1200" baseline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x, int y, int width, int height)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drawRectangle(Rectangle rect)</a:t>
                      </a: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smtClean="0">
                          <a:latin typeface="+mj-ea"/>
                          <a:ea typeface="+mj-ea"/>
                        </a:rPr>
                        <a:t>사각형을 그린다</a:t>
                      </a:r>
                      <a:r>
                        <a:rPr lang="en-US" altLang="ko-KR" sz="1200" b="0" smtClean="0">
                          <a:latin typeface="+mj-ea"/>
                          <a:ea typeface="+mj-ea"/>
                        </a:rPr>
                        <a:t>.</a:t>
                      </a:r>
                      <a:endParaRPr lang="ko-KR" altLang="en-US" sz="12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smtClean="0">
                          <a:latin typeface="+mj-ea"/>
                          <a:ea typeface="+mj-ea"/>
                        </a:rPr>
                        <a:t>fillRectangle(int x, int y, int width, int height)</a:t>
                      </a:r>
                    </a:p>
                    <a:p>
                      <a:pPr latinLnBrk="1"/>
                      <a:r>
                        <a:rPr lang="en-US" altLang="ko-KR" sz="1200" b="0" smtClean="0">
                          <a:latin typeface="+mj-ea"/>
                          <a:ea typeface="+mj-ea"/>
                        </a:rPr>
                        <a:t>fillRectangle(Rectangle rect)</a:t>
                      </a:r>
                      <a:endParaRPr lang="en-US" altLang="ko-KR" sz="1200" b="0" dirty="0" smtClean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smtClean="0">
                          <a:latin typeface="+mj-ea"/>
                          <a:ea typeface="+mj-ea"/>
                        </a:rPr>
                        <a:t>사각형을 채운다</a:t>
                      </a:r>
                      <a:r>
                        <a:rPr lang="en-US" altLang="ko-KR" sz="1200" b="0" smtClean="0">
                          <a:latin typeface="+mj-ea"/>
                          <a:ea typeface="+mj-ea"/>
                        </a:rPr>
                        <a:t>.</a:t>
                      </a:r>
                      <a:endParaRPr lang="ko-KR" altLang="en-US" sz="12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smtClean="0">
                          <a:latin typeface="+mj-ea"/>
                          <a:ea typeface="+mj-ea"/>
                        </a:rPr>
                        <a:t>drawRoundRectangle(int</a:t>
                      </a:r>
                      <a:r>
                        <a:rPr lang="en-US" altLang="ko-KR" sz="1200" b="0" baseline="0" smtClean="0">
                          <a:latin typeface="+mj-ea"/>
                          <a:ea typeface="+mj-ea"/>
                        </a:rPr>
                        <a:t> x, int y, int width, int height, int arcWidth, int arcHeight)</a:t>
                      </a:r>
                      <a:endParaRPr lang="en-US" altLang="ko-KR" sz="1200" b="0" dirty="0" smtClean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smtClean="0">
                          <a:latin typeface="+mj-ea"/>
                          <a:ea typeface="+mj-ea"/>
                        </a:rPr>
                        <a:t>라운드 처리된 사각형을 그린다</a:t>
                      </a:r>
                      <a:r>
                        <a:rPr lang="en-US" altLang="ko-KR" sz="1200" b="0" smtClean="0">
                          <a:latin typeface="+mj-ea"/>
                          <a:ea typeface="+mj-ea"/>
                        </a:rPr>
                        <a:t>.</a:t>
                      </a:r>
                      <a:endParaRPr lang="ko-KR" altLang="en-US" sz="12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smtClean="0">
                          <a:latin typeface="+mj-ea"/>
                          <a:ea typeface="+mj-ea"/>
                        </a:rPr>
                        <a:t>fillGradientRectangle(int x, int</a:t>
                      </a:r>
                      <a:r>
                        <a:rPr lang="en-US" altLang="ko-KR" sz="1200" b="0" baseline="0" smtClean="0">
                          <a:latin typeface="+mj-ea"/>
                          <a:ea typeface="+mj-ea"/>
                        </a:rPr>
                        <a:t> y, int width, int height, boolean vertical)</a:t>
                      </a:r>
                      <a:endParaRPr lang="en-US" altLang="ko-KR" sz="1200" b="0" dirty="0" smtClean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smtClean="0">
                          <a:latin typeface="+mj-ea"/>
                          <a:ea typeface="+mj-ea"/>
                        </a:rPr>
                        <a:t>Foreground </a:t>
                      </a:r>
                      <a:r>
                        <a:rPr lang="ko-KR" altLang="en-US" sz="1200" b="0" smtClean="0">
                          <a:latin typeface="+mj-ea"/>
                          <a:ea typeface="+mj-ea"/>
                        </a:rPr>
                        <a:t>컬러와 </a:t>
                      </a:r>
                      <a:r>
                        <a:rPr lang="en-US" altLang="ko-KR" sz="1200" b="0" smtClean="0">
                          <a:latin typeface="+mj-ea"/>
                          <a:ea typeface="+mj-ea"/>
                        </a:rPr>
                        <a:t>Background </a:t>
                      </a:r>
                      <a:r>
                        <a:rPr lang="ko-KR" altLang="en-US" sz="1200" b="0" smtClean="0">
                          <a:latin typeface="+mj-ea"/>
                          <a:ea typeface="+mj-ea"/>
                        </a:rPr>
                        <a:t>컬러의 그라디언트 효과를 주며 사각형을 채운다</a:t>
                      </a:r>
                      <a:r>
                        <a:rPr lang="en-US" altLang="ko-KR" sz="1200" b="0" smtClean="0">
                          <a:latin typeface="+mj-ea"/>
                          <a:ea typeface="+mj-ea"/>
                        </a:rPr>
                        <a:t>.</a:t>
                      </a:r>
                      <a:endParaRPr lang="ko-KR" altLang="en-US" sz="12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269518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Paint Event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1500786"/>
          </a:xfrm>
        </p:spPr>
        <p:txBody>
          <a:bodyPr/>
          <a:lstStyle/>
          <a:p>
            <a:r>
              <a:rPr lang="ko-KR" altLang="en-US" smtClean="0"/>
              <a:t>이전 예제에서 </a:t>
            </a:r>
            <a:r>
              <a:rPr lang="en-US" altLang="ko-KR" smtClean="0"/>
              <a:t>GC </a:t>
            </a:r>
            <a:r>
              <a:rPr lang="ko-KR" altLang="en-US" smtClean="0"/>
              <a:t>객체로 도형은 한번만 그려짐</a:t>
            </a:r>
            <a:r>
              <a:rPr lang="en-US" altLang="ko-KR" smtClean="0"/>
              <a:t>. </a:t>
            </a:r>
            <a:r>
              <a:rPr lang="ko-KR" altLang="en-US" smtClean="0"/>
              <a:t>따라서 윈도우 크기를 조정하거나 최소화시키면 도형이 사라지는 문제가 있음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각 컨트롤은 메인 윈도우가 변경이 되면 </a:t>
            </a:r>
            <a:r>
              <a:rPr lang="en-US" altLang="ko-KR" smtClean="0"/>
              <a:t>PaintEvent</a:t>
            </a:r>
            <a:r>
              <a:rPr lang="ko-KR" altLang="en-US" smtClean="0"/>
              <a:t>가 발생됨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PaintListener </a:t>
            </a:r>
            <a:r>
              <a:rPr lang="ko-KR" altLang="en-US" smtClean="0"/>
              <a:t>는 이러한 </a:t>
            </a:r>
            <a:r>
              <a:rPr lang="en-US" altLang="ko-KR" smtClean="0"/>
              <a:t>PaintEvent</a:t>
            </a:r>
            <a:r>
              <a:rPr lang="ko-KR" altLang="en-US" smtClean="0"/>
              <a:t>를 처리할 수 있으며 </a:t>
            </a:r>
            <a:r>
              <a:rPr lang="en-US" altLang="ko-KR" smtClean="0"/>
              <a:t>PaintListener</a:t>
            </a:r>
            <a:r>
              <a:rPr lang="ko-KR" altLang="en-US" smtClean="0"/>
              <a:t>를 구현하면 </a:t>
            </a:r>
            <a:r>
              <a:rPr lang="en-US" altLang="ko-KR" smtClean="0"/>
              <a:t>PaintEvent</a:t>
            </a:r>
            <a:r>
              <a:rPr lang="ko-KR" altLang="en-US" smtClean="0"/>
              <a:t>를 수신할 수 있음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PaintEvent </a:t>
            </a:r>
            <a:r>
              <a:rPr lang="ko-KR" altLang="en-US" smtClean="0"/>
              <a:t>가 발생하면 </a:t>
            </a:r>
            <a:r>
              <a:rPr lang="en-US" altLang="ko-KR" smtClean="0"/>
              <a:t>GC </a:t>
            </a:r>
            <a:r>
              <a:rPr lang="ko-KR" altLang="en-US" smtClean="0"/>
              <a:t>인스턴스가 생성되고 이를 </a:t>
            </a:r>
            <a:r>
              <a:rPr lang="en-US" altLang="ko-KR" smtClean="0"/>
              <a:t>PaintListener</a:t>
            </a:r>
            <a:r>
              <a:rPr lang="ko-KR" altLang="en-US" smtClean="0"/>
              <a:t>에게 넘김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GC </a:t>
            </a:r>
            <a:r>
              <a:rPr lang="ko-KR" altLang="en-US" smtClean="0"/>
              <a:t>구현은 가급적 컨트롤의 </a:t>
            </a:r>
            <a:r>
              <a:rPr lang="en-US" altLang="ko-KR" smtClean="0"/>
              <a:t>PaintEvent</a:t>
            </a:r>
            <a:r>
              <a:rPr lang="ko-KR" altLang="en-US" smtClean="0"/>
              <a:t>를 이용하기를 권장함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 bwMode="auto">
          <a:xfrm>
            <a:off x="5380480" y="2060810"/>
            <a:ext cx="5421038" cy="440970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PaintEventExample {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main(String[] args) {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Display display =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Display();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Shell shell =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Shell(display);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shell.setText(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"Drawing Example"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shell.setSize(200, 220);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Canvas canvas =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Canvas(shell, SWT.</a:t>
            </a:r>
            <a:r>
              <a:rPr lang="en-US" altLang="ko-KR" sz="10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en-US" altLang="ko-KR" sz="10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canvas.setSize(150, 150);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canvas.setLocation(20, 20);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canvas.addPaintListener(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PaintListener() {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00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paintControl(PaintEvent e) {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        System.</a:t>
            </a:r>
            <a:r>
              <a:rPr lang="en-US" altLang="ko-KR" sz="10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altLang="ko-KR" sz="1000" i="1">
                <a:latin typeface="Consolas" panose="020B0609020204030204" pitchFamily="49" charset="0"/>
                <a:cs typeface="Consolas" panose="020B0609020204030204" pitchFamily="49" charset="0"/>
              </a:rPr>
              <a:t>.println(</a:t>
            </a:r>
            <a:r>
              <a:rPr lang="en-US" altLang="ko-KR" sz="1000" i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"paint..."</a:t>
            </a:r>
            <a:r>
              <a:rPr lang="en-US" altLang="ko-KR" sz="10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        GC gc = e.</a:t>
            </a:r>
            <a:r>
              <a:rPr lang="en-US" altLang="ko-KR" sz="10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        gc.drawPolyline(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[] {10,120,70,100,100,130,130,75});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shell.open();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(!shell.isDisposed()) {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(!display.readAndDispatch()) {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        display.sleep();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display.dispose();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799339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Paint Listener </a:t>
            </a:r>
            <a:r>
              <a:rPr lang="ko-KR" altLang="en-US" smtClean="0"/>
              <a:t>구현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318924"/>
          </a:xfrm>
        </p:spPr>
        <p:txBody>
          <a:bodyPr/>
          <a:lstStyle/>
          <a:p>
            <a:r>
              <a:rPr lang="en-US" altLang="ko-KR" smtClean="0"/>
              <a:t>Shell </a:t>
            </a:r>
            <a:r>
              <a:rPr lang="ko-KR" altLang="en-US" smtClean="0"/>
              <a:t>에 </a:t>
            </a:r>
            <a:r>
              <a:rPr lang="en-US" altLang="ko-KR" smtClean="0"/>
              <a:t>PaintListener </a:t>
            </a:r>
            <a:r>
              <a:rPr lang="ko-KR" altLang="en-US" smtClean="0"/>
              <a:t>를 등록하여 그래픽 구현 가능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 bwMode="auto">
          <a:xfrm>
            <a:off x="516310" y="1366022"/>
            <a:ext cx="4504120" cy="487136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PaintListenerExample {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Shell </a:t>
            </a:r>
            <a:r>
              <a:rPr lang="en-US" altLang="ko-KR" sz="10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shell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PaintListenerExample(Display display) {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shell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Shell(display);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open() {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0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shell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.setText(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"PaintListener Example"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0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shell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.setSize(590, 120);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0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shell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.setLocation(300, 300);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0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shell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.addPaintListener(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PaintListener() {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00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paintControl(PaintEvent e) {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        Color blue =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Color(e.</a:t>
            </a:r>
            <a:r>
              <a:rPr lang="en-US" altLang="ko-KR" sz="10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display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, 0, 0, 255);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        e.</a:t>
            </a:r>
            <a:r>
              <a:rPr lang="en-US" altLang="ko-KR" sz="10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.setBackground(blue);</a:t>
            </a:r>
          </a:p>
          <a:p>
            <a:r>
              <a:rPr lang="nn-NO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nn-NO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nn-NO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nn-NO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nn-NO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i = 1; i &lt; 11; i++) {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            e.</a:t>
            </a:r>
            <a:r>
              <a:rPr lang="en-US" altLang="ko-KR" sz="10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.setAlpha(i * 25);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            e.</a:t>
            </a:r>
            <a:r>
              <a:rPr lang="en-US" altLang="ko-KR" sz="10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.fillRectangle(50 * i, 20, 40, 40);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        blue.dispose();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        e.</a:t>
            </a:r>
            <a:r>
              <a:rPr lang="en-US" altLang="ko-KR" sz="10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.dispose();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0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shell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.open();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Shell getShell() {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shell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ko-KR" sz="1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5214694" y="4443788"/>
            <a:ext cx="5350506" cy="179360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main(String[] args) {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Display display =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Display();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PaintListenerExample example =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PaintListenerExample(display);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example.open();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(!example.getShell().isDisposed()) {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(!display.readAndDispatch()) display.sleep();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example.getShell().dispose();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pic>
        <p:nvPicPr>
          <p:cNvPr id="3074" name="Picture 2" descr="C:\Users\syhan\Desktop\pai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907" y="1403018"/>
            <a:ext cx="4296293" cy="87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43297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Image </a:t>
            </a:r>
            <a:r>
              <a:rPr lang="ko-KR" altLang="en-US" smtClean="0"/>
              <a:t>클래스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909855"/>
          </a:xfrm>
        </p:spPr>
        <p:txBody>
          <a:bodyPr/>
          <a:lstStyle/>
          <a:p>
            <a:r>
              <a:rPr lang="ko-KR" altLang="en-US" smtClean="0"/>
              <a:t>대부분의 애플리케이션에서 이미지를 불러와 화면에 표현하는 기능이 있음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SWT </a:t>
            </a:r>
            <a:r>
              <a:rPr lang="ko-KR" altLang="en-US" smtClean="0"/>
              <a:t>애플리케이션은 </a:t>
            </a:r>
            <a:r>
              <a:rPr lang="en-US" altLang="ko-KR" smtClean="0"/>
              <a:t>GUI </a:t>
            </a:r>
            <a:r>
              <a:rPr lang="ko-KR" altLang="en-US" smtClean="0"/>
              <a:t>에 이미지를 표현하기 위하여 </a:t>
            </a:r>
            <a:r>
              <a:rPr lang="en-US" altLang="ko-KR" smtClean="0"/>
              <a:t>Image </a:t>
            </a:r>
            <a:r>
              <a:rPr lang="ko-KR" altLang="en-US" smtClean="0"/>
              <a:t>클래스를 사용함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생성된 </a:t>
            </a:r>
            <a:r>
              <a:rPr lang="en-US" altLang="ko-KR" smtClean="0"/>
              <a:t>Image </a:t>
            </a:r>
            <a:r>
              <a:rPr lang="ko-KR" altLang="en-US" smtClean="0"/>
              <a:t>객체의 자원해제를 위하여 사용 후 반드시 </a:t>
            </a:r>
            <a:r>
              <a:rPr lang="en-US" altLang="ko-KR" smtClean="0"/>
              <a:t>dispose() </a:t>
            </a:r>
            <a:r>
              <a:rPr lang="ko-KR" altLang="en-US" smtClean="0"/>
              <a:t>를 호출할 것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 bwMode="auto">
          <a:xfrm>
            <a:off x="1419930" y="2060810"/>
            <a:ext cx="8137131" cy="1080150"/>
          </a:xfrm>
          <a:prstGeom prst="roundRect">
            <a:avLst>
              <a:gd name="adj" fmla="val 5117"/>
            </a:avLst>
          </a:prstGeom>
          <a:solidFill>
            <a:schemeClr val="bg1"/>
          </a:solidFill>
          <a:ln w="1270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  InputStream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is = ImageExample.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.getResourceAsStream(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"sample.png"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Image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image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Image(display, is);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en-US" altLang="ko-KR" sz="1400" i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altLang="ko-KR" sz="1400" i="1" smtClean="0">
                <a:latin typeface="Consolas" panose="020B0609020204030204" pitchFamily="49" charset="0"/>
                <a:cs typeface="Consolas" panose="020B0609020204030204" pitchFamily="49" charset="0"/>
              </a:rPr>
              <a:t>.println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i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"size:"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+ image.getBounds());</a:t>
            </a:r>
          </a:p>
          <a:p>
            <a:r>
              <a:rPr lang="ko-KR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da-DK" altLang="ko-KR" sz="14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모서리가 둥근 직사각형 4"/>
          <p:cNvSpPr/>
          <p:nvPr/>
        </p:nvSpPr>
        <p:spPr bwMode="auto">
          <a:xfrm>
            <a:off x="7684800" y="2852920"/>
            <a:ext cx="1872261" cy="28804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lIns="91426" tIns="45714" rIns="91426" bIns="45714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chemeClr val="bg1"/>
                </a:solidFill>
                <a:latin typeface="Optima" pitchFamily="2" charset="2"/>
              </a:rPr>
              <a:t>Image </a:t>
            </a:r>
            <a:r>
              <a:rPr lang="ko-KR" altLang="en-US" smtClean="0">
                <a:solidFill>
                  <a:schemeClr val="bg1"/>
                </a:solidFill>
                <a:latin typeface="Optima" pitchFamily="2" charset="2"/>
              </a:rPr>
              <a:t>생성 방법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35818"/>
              </p:ext>
            </p:extLst>
          </p:nvPr>
        </p:nvGraphicFramePr>
        <p:xfrm>
          <a:off x="1059880" y="3503644"/>
          <a:ext cx="8857230" cy="2428964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3672510"/>
                <a:gridCol w="5184720"/>
              </a:tblGrid>
              <a:tr h="288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smtClean="0">
                          <a:latin typeface="+mj-ea"/>
                          <a:ea typeface="+mj-ea"/>
                        </a:rPr>
                        <a:t>Image Constructor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j-ea"/>
                          <a:ea typeface="+mj-ea"/>
                        </a:rPr>
                        <a:t>설                             명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smtClean="0">
                          <a:latin typeface="+mj-ea"/>
                          <a:ea typeface="+mj-ea"/>
                        </a:rPr>
                        <a:t>Image(Device, String)</a:t>
                      </a:r>
                      <a:endParaRPr lang="ko-KR" altLang="en-US" sz="12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smtClean="0">
                          <a:latin typeface="+mj-ea"/>
                          <a:ea typeface="+mj-ea"/>
                        </a:rPr>
                        <a:t>존재하는 파일로 이미지 객체 생성</a:t>
                      </a:r>
                      <a:endParaRPr lang="ko-KR" altLang="en-US" sz="12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Image(Device, InputStream)</a:t>
                      </a: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smtClean="0">
                          <a:latin typeface="+mj-ea"/>
                          <a:ea typeface="+mj-ea"/>
                        </a:rPr>
                        <a:t>InputStream</a:t>
                      </a:r>
                      <a:r>
                        <a:rPr lang="ko-KR" altLang="en-US" sz="1200" b="0" smtClean="0">
                          <a:latin typeface="+mj-ea"/>
                          <a:ea typeface="+mj-ea"/>
                        </a:rPr>
                        <a:t>으로 이미지 객체 생성</a:t>
                      </a:r>
                      <a:endParaRPr lang="ko-KR" altLang="en-US" sz="12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smtClean="0">
                          <a:latin typeface="+mj-ea"/>
                          <a:ea typeface="+mj-ea"/>
                        </a:rPr>
                        <a:t>Image(Device, int, int)</a:t>
                      </a:r>
                    </a:p>
                    <a:p>
                      <a:pPr latinLnBrk="1"/>
                      <a:r>
                        <a:rPr lang="en-US" altLang="ko-KR" sz="1200" b="0" smtClean="0">
                          <a:latin typeface="+mj-ea"/>
                          <a:ea typeface="+mj-ea"/>
                        </a:rPr>
                        <a:t>Image(Device, Rectangle)</a:t>
                      </a:r>
                      <a:endParaRPr lang="en-US" altLang="ko-KR" sz="1200" b="0" dirty="0" smtClean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smtClean="0">
                          <a:latin typeface="+mj-ea"/>
                          <a:ea typeface="+mj-ea"/>
                        </a:rPr>
                        <a:t>주어진 범위의 빈 이미지 객체 생성</a:t>
                      </a:r>
                      <a:endParaRPr lang="ko-KR" altLang="en-US" sz="12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smtClean="0">
                          <a:latin typeface="+mj-ea"/>
                          <a:ea typeface="+mj-ea"/>
                        </a:rPr>
                        <a:t>Image(Device, Image, int)</a:t>
                      </a:r>
                      <a:endParaRPr lang="en-US" altLang="ko-KR" sz="1200" b="0" dirty="0" smtClean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smtClean="0">
                          <a:latin typeface="+mj-ea"/>
                          <a:ea typeface="+mj-ea"/>
                        </a:rPr>
                        <a:t>이미지 객체로 또 다른 이미지 객체 생성</a:t>
                      </a:r>
                      <a:endParaRPr lang="ko-KR" altLang="en-US" sz="12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smtClean="0">
                          <a:latin typeface="+mj-ea"/>
                          <a:ea typeface="+mj-ea"/>
                        </a:rPr>
                        <a:t>Image(Device, ImageData)</a:t>
                      </a:r>
                      <a:endParaRPr lang="en-US" altLang="ko-KR" sz="1200" b="0" dirty="0" smtClean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smtClean="0">
                          <a:latin typeface="+mj-ea"/>
                          <a:ea typeface="+mj-ea"/>
                        </a:rPr>
                        <a:t>ImageData </a:t>
                      </a:r>
                      <a:r>
                        <a:rPr lang="ko-KR" altLang="en-US" sz="1200" b="0" smtClean="0">
                          <a:latin typeface="+mj-ea"/>
                          <a:ea typeface="+mj-ea"/>
                        </a:rPr>
                        <a:t>정보로 이미지 객체 생성</a:t>
                      </a:r>
                      <a:endParaRPr lang="ko-KR" altLang="en-US" sz="12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200316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Image </a:t>
            </a:r>
            <a:r>
              <a:rPr lang="ko-KR" altLang="en-US" smtClean="0"/>
              <a:t>객체 사용 </a:t>
            </a:r>
            <a:r>
              <a:rPr lang="en-US" altLang="ko-KR" smtClean="0"/>
              <a:t>(1/3)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909855"/>
          </a:xfrm>
        </p:spPr>
        <p:txBody>
          <a:bodyPr/>
          <a:lstStyle/>
          <a:p>
            <a:r>
              <a:rPr lang="ko-KR" altLang="en-US" smtClean="0"/>
              <a:t>이미지를 </a:t>
            </a:r>
            <a:r>
              <a:rPr lang="en-US" altLang="ko-KR" smtClean="0"/>
              <a:t>GUI</a:t>
            </a:r>
            <a:r>
              <a:rPr lang="ko-KR" altLang="en-US" smtClean="0"/>
              <a:t>에 표현하는 방법은 일반적으로 </a:t>
            </a:r>
            <a:r>
              <a:rPr lang="en-US" altLang="ko-KR" smtClean="0"/>
              <a:t>Lable </a:t>
            </a:r>
            <a:r>
              <a:rPr lang="ko-KR" altLang="en-US" smtClean="0"/>
              <a:t>위젯을 사용함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그러나 같은 이미지를 보다 다양한 방법으로 표현하기 위해서는 </a:t>
            </a:r>
            <a:r>
              <a:rPr lang="en-US" altLang="ko-KR" smtClean="0"/>
              <a:t>Label </a:t>
            </a:r>
            <a:r>
              <a:rPr lang="ko-KR" altLang="en-US" smtClean="0"/>
              <a:t>보다는 </a:t>
            </a:r>
            <a:r>
              <a:rPr lang="en-US" altLang="ko-KR" smtClean="0"/>
              <a:t>GC </a:t>
            </a:r>
            <a:r>
              <a:rPr lang="ko-KR" altLang="en-US" smtClean="0"/>
              <a:t>를 이용하여 이미지를 표현함</a:t>
            </a:r>
            <a:endParaRPr lang="en-US" altLang="ko-KR" smtClean="0"/>
          </a:p>
          <a:p>
            <a:r>
              <a:rPr lang="en-US" altLang="ko-KR" smtClean="0"/>
              <a:t>GC </a:t>
            </a:r>
            <a:r>
              <a:rPr lang="ko-KR" altLang="en-US" smtClean="0"/>
              <a:t>객체는 이미지를 그리기 위하여 </a:t>
            </a:r>
            <a:r>
              <a:rPr lang="en-US" altLang="ko-KR" smtClean="0"/>
              <a:t>drawImage() </a:t>
            </a:r>
            <a:r>
              <a:rPr lang="ko-KR" altLang="en-US" smtClean="0"/>
              <a:t>를 사용함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 bwMode="auto">
          <a:xfrm>
            <a:off x="4343906" y="2060810"/>
            <a:ext cx="6148801" cy="305548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ImageComposite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Composite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ImageComposite(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Composite parent)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(parent, SWT.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InputStream is = getClass().getResourceAsStream(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"sample.png"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ImageData data =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ImageData(is);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.addPaintListener(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PaintListener()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paintControl(PaintEvent e)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        GC gc = e.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        Image image =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Image(e.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display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, data);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        gc.drawImage(image, 5, 5);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image.dispose();</a:t>
            </a:r>
          </a:p>
          <a:p>
            <a:r>
              <a:rPr lang="ko-KR" altLang="en-US" smtClean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ko-KR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099" name="Picture 3" descr="D:\[업무]\CardBook_21세기북스_20110513\img\small_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33" y="2636890"/>
            <a:ext cx="3206757" cy="247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syhan\Desktop\image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69" y="2276840"/>
            <a:ext cx="2500811" cy="155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55956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Image </a:t>
            </a:r>
            <a:r>
              <a:rPr lang="ko-KR" altLang="en-US" smtClean="0"/>
              <a:t>객체 사용 </a:t>
            </a:r>
            <a:r>
              <a:rPr lang="en-US" altLang="ko-KR" smtClean="0"/>
              <a:t>(2/3)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318924"/>
          </a:xfrm>
        </p:spPr>
        <p:txBody>
          <a:bodyPr/>
          <a:lstStyle/>
          <a:p>
            <a:r>
              <a:rPr lang="ko-KR" altLang="en-US" smtClean="0"/>
              <a:t>이미지 사이즈를 줄이거나 일부만 표현 가능</a:t>
            </a:r>
            <a:r>
              <a:rPr lang="en-US" altLang="ko-KR" smtClean="0"/>
              <a:t>.</a:t>
            </a:r>
            <a:endParaRPr lang="ko-KR" altLang="en-US"/>
          </a:p>
        </p:txBody>
      </p:sp>
      <p:pic>
        <p:nvPicPr>
          <p:cNvPr id="5122" name="Picture 2" descr="C:\Users\syhan\Desktop\image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96" y="1533621"/>
            <a:ext cx="2736381" cy="170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 bwMode="auto">
          <a:xfrm>
            <a:off x="4156310" y="1501067"/>
            <a:ext cx="6233761" cy="28549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ImageData small = data.scaledTo(data.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/ 3, data.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/ 3</a:t>
            </a:r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altLang="ko-KR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4156309" y="3284980"/>
            <a:ext cx="4959373" cy="28549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gc.drawImage(image, 200, 150, 180, 100, 5, 5, 180, 100</a:t>
            </a:r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altLang="ko-KR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Picture 3" descr="D:\[업무]\CardBook_21세기북스_20110513\img\small_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380" y="3789050"/>
            <a:ext cx="3206757" cy="247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syhan\Desktop\image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97" y="4174146"/>
            <a:ext cx="2736380" cy="170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 bwMode="auto">
          <a:xfrm>
            <a:off x="5740530" y="4581160"/>
            <a:ext cx="1152160" cy="648090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9" name="직선 화살표 연결선 8"/>
          <p:cNvCxnSpPr>
            <a:stCxn id="4" idx="1"/>
          </p:cNvCxnSpPr>
          <p:nvPr/>
        </p:nvCxnSpPr>
        <p:spPr bwMode="auto">
          <a:xfrm flipH="1">
            <a:off x="1957986" y="4905205"/>
            <a:ext cx="3782544" cy="0"/>
          </a:xfrm>
          <a:prstGeom prst="straightConnector1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79548603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Image </a:t>
            </a:r>
            <a:r>
              <a:rPr lang="ko-KR" altLang="en-US" smtClean="0"/>
              <a:t>객체 사용 </a:t>
            </a:r>
            <a:r>
              <a:rPr lang="en-US" altLang="ko-KR" smtClean="0"/>
              <a:t>(3/3)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318924"/>
          </a:xfrm>
        </p:spPr>
        <p:txBody>
          <a:bodyPr/>
          <a:lstStyle/>
          <a:p>
            <a:r>
              <a:rPr lang="ko-KR" altLang="en-US" smtClean="0"/>
              <a:t>이미지를 화면 크기에 맞추어 표현 가능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auto">
          <a:xfrm>
            <a:off x="5579546" y="1166048"/>
            <a:ext cx="4375880" cy="117804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Rectangle imageRec = image.getBounds();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Point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parentSize = parent.getSize();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gc.drawImage(image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 0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, 0, imageRec.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, imageRec.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 0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, 0, parentSize.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, parentSize.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altLang="ko-KR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사다리꼴 5"/>
          <p:cNvSpPr/>
          <p:nvPr/>
        </p:nvSpPr>
        <p:spPr bwMode="auto">
          <a:xfrm rot="16200000">
            <a:off x="3636918" y="3269659"/>
            <a:ext cx="2478982" cy="1440200"/>
          </a:xfrm>
          <a:prstGeom prst="trapezoid">
            <a:avLst>
              <a:gd name="adj" fmla="val 27988"/>
            </a:avLst>
          </a:prstGeom>
          <a:solidFill>
            <a:schemeClr val="bg1"/>
          </a:solidFill>
          <a:ln w="9525">
            <a:solidFill>
              <a:srgbClr val="FF0000"/>
            </a:solidFill>
            <a:prstDash val="dash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pic>
        <p:nvPicPr>
          <p:cNvPr id="6146" name="Picture 2" descr="C:\Users\syhan\Desktop\image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940" y="3135366"/>
            <a:ext cx="2736379" cy="170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D:\[업무]\CardBook_21세기북스_20110513\img\small_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509" y="2750268"/>
            <a:ext cx="3206757" cy="247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57761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+mn-lt"/>
              </a:rPr>
              <a:t>8. </a:t>
            </a:r>
            <a:r>
              <a:rPr lang="ko-KR" altLang="en-US" smtClean="0">
                <a:latin typeface="+mn-lt"/>
              </a:rPr>
              <a:t>트리와 테이블</a:t>
            </a:r>
            <a:endParaRPr lang="ko-KR" altLang="en-US"/>
          </a:p>
        </p:txBody>
      </p:sp>
      <p:sp>
        <p:nvSpPr>
          <p:cNvPr id="8" name="텍스트 개체 틀 1"/>
          <p:cNvSpPr txBox="1">
            <a:spLocks/>
          </p:cNvSpPr>
          <p:nvPr/>
        </p:nvSpPr>
        <p:spPr bwMode="auto">
          <a:xfrm>
            <a:off x="5596012" y="3594308"/>
            <a:ext cx="5329238" cy="3003132"/>
          </a:xfrm>
          <a:prstGeom prst="rect">
            <a:avLst/>
          </a:prstGeom>
          <a:solidFill>
            <a:srgbClr val="FFFFFF">
              <a:alpha val="58000"/>
            </a:srgbClr>
          </a:solidFill>
          <a:ln w="12700" algn="ctr">
            <a:noFill/>
            <a:miter lim="800000"/>
            <a:headEnd/>
            <a:tailEnd/>
          </a:ln>
        </p:spPr>
        <p:txBody>
          <a:bodyPr vert="horz" wrap="square" lIns="98505" tIns="48388" rIns="98505" bIns="48388" numCol="1" anchor="t" anchorCtr="0" compatLnSpc="1">
            <a:prstTxWarp prst="textNoShape">
              <a:avLst/>
            </a:prstTxWarp>
            <a:spAutoFit/>
          </a:bodyPr>
          <a:lstStyle>
            <a:lvl1pPr marL="180975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Optima" panose="00000400000000000000" pitchFamily="2" charset="2"/>
              <a:buChar char=""/>
              <a:defRPr kumimoji="1" lang="ko-KR" altLang="en-US" sz="1600" b="1" kern="1200" baseline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5613" indent="-22542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Optima" pitchFamily="34" charset="0"/>
              <a:buChar char="–"/>
              <a:defRPr kumimoji="1"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2pPr>
            <a:lvl3pPr marL="684213" indent="-227013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Optima" pitchFamily="34" charset="0"/>
              <a:buChar char="•"/>
              <a:defRPr kumimoji="1"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3pPr>
            <a:lvl4pPr marL="4270375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4pPr>
            <a:lvl5pPr marL="4500563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lang="ko-KR" altLang="en-US"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5pPr>
            <a:lvl6pPr marL="49577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54149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58721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63293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dirty="0"/>
              <a:t>데이터와 표현</a:t>
            </a:r>
          </a:p>
          <a:p>
            <a:r>
              <a:rPr lang="en-US" altLang="ko-KR" dirty="0"/>
              <a:t>Viewer Framework</a:t>
            </a:r>
            <a:endParaRPr lang="ko-KR" altLang="en-US" dirty="0"/>
          </a:p>
          <a:p>
            <a:r>
              <a:rPr lang="en-US" altLang="ko-KR" dirty="0"/>
              <a:t>Viewer </a:t>
            </a:r>
            <a:r>
              <a:rPr lang="ko-KR" altLang="en-US" dirty="0"/>
              <a:t>데이터 전달</a:t>
            </a:r>
          </a:p>
          <a:p>
            <a:r>
              <a:rPr lang="en-US" altLang="ko-KR" dirty="0"/>
              <a:t>Label Provider</a:t>
            </a:r>
            <a:endParaRPr lang="ko-KR" altLang="en-US" dirty="0"/>
          </a:p>
          <a:p>
            <a:r>
              <a:rPr lang="en-US" altLang="ko-KR" dirty="0"/>
              <a:t>Label Provider API</a:t>
            </a:r>
            <a:endParaRPr lang="ko-KR" altLang="en-US" dirty="0"/>
          </a:p>
          <a:p>
            <a:r>
              <a:rPr lang="en-US" altLang="ko-KR" dirty="0"/>
              <a:t>Content Provider</a:t>
            </a:r>
            <a:endParaRPr lang="ko-KR" altLang="en-US" dirty="0"/>
          </a:p>
          <a:p>
            <a:r>
              <a:rPr lang="en-US" altLang="ko-KR" dirty="0"/>
              <a:t>Content Provider API</a:t>
            </a:r>
            <a:endParaRPr lang="ko-KR" altLang="en-US" dirty="0"/>
          </a:p>
          <a:p>
            <a:r>
              <a:rPr lang="en-US" altLang="ko-KR" dirty="0"/>
              <a:t>Filter</a:t>
            </a:r>
            <a:endParaRPr lang="ko-KR" altLang="en-US" dirty="0"/>
          </a:p>
          <a:p>
            <a:r>
              <a:rPr lang="en-US" altLang="ko-KR" dirty="0"/>
              <a:t>Sorter</a:t>
            </a:r>
            <a:endParaRPr lang="ko-KR" altLang="en-US" dirty="0"/>
          </a:p>
          <a:p>
            <a:r>
              <a:rPr lang="en-US" altLang="ko-KR" dirty="0"/>
              <a:t>Filter </a:t>
            </a:r>
            <a:r>
              <a:rPr lang="ko-KR" altLang="en-US" dirty="0"/>
              <a:t>및 </a:t>
            </a:r>
            <a:r>
              <a:rPr lang="en-US" altLang="ko-KR" dirty="0"/>
              <a:t>Sorter </a:t>
            </a:r>
            <a:r>
              <a:rPr lang="en-US" altLang="ko-KR" dirty="0" smtClean="0"/>
              <a:t>API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627820" y="3589128"/>
            <a:ext cx="4608640" cy="934873"/>
          </a:xfrm>
        </p:spPr>
        <p:txBody>
          <a:bodyPr/>
          <a:lstStyle/>
          <a:p>
            <a:pPr marL="0" indent="0">
              <a:buNone/>
            </a:pPr>
            <a:r>
              <a:rPr lang="en-US" altLang="ko-KR" smtClean="0"/>
              <a:t>8.1 JFace Viewer</a:t>
            </a:r>
          </a:p>
          <a:p>
            <a:pPr marL="0" indent="0">
              <a:buNone/>
            </a:pPr>
            <a:r>
              <a:rPr lang="en-US" altLang="ko-KR" smtClean="0"/>
              <a:t>8.2 Tree</a:t>
            </a:r>
            <a:r>
              <a:rPr lang="ko-KR" altLang="en-US" smtClean="0"/>
              <a:t>와 </a:t>
            </a:r>
            <a:r>
              <a:rPr lang="en-US" altLang="ko-KR" smtClean="0"/>
              <a:t>TreeViewer</a:t>
            </a:r>
          </a:p>
          <a:p>
            <a:pPr marL="0" indent="0">
              <a:buNone/>
            </a:pPr>
            <a:r>
              <a:rPr lang="en-US" altLang="ko-KR" smtClean="0"/>
              <a:t>8.3 Table</a:t>
            </a:r>
            <a:r>
              <a:rPr lang="ko-KR" altLang="en-US" smtClean="0"/>
              <a:t>과 </a:t>
            </a:r>
            <a:r>
              <a:rPr lang="en-US" altLang="ko-KR" smtClean="0"/>
              <a:t>TableViewer</a:t>
            </a: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651060" y="3573020"/>
            <a:ext cx="4680650" cy="360050"/>
          </a:xfrm>
          <a:prstGeom prst="roundRect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71324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SWT </a:t>
            </a:r>
            <a:r>
              <a:rPr lang="ko-KR" altLang="en-US" smtClean="0"/>
              <a:t>개발환경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614390"/>
          </a:xfrm>
        </p:spPr>
        <p:txBody>
          <a:bodyPr/>
          <a:lstStyle/>
          <a:p>
            <a:r>
              <a:rPr lang="ko-KR" altLang="en-US" smtClean="0"/>
              <a:t>기본 버전의 </a:t>
            </a:r>
            <a:r>
              <a:rPr lang="en-US" altLang="ko-KR" smtClean="0"/>
              <a:t>eclipse</a:t>
            </a:r>
            <a:r>
              <a:rPr lang="ko-KR" altLang="en-US" smtClean="0"/>
              <a:t>를 사용해도 되나 </a:t>
            </a:r>
            <a:r>
              <a:rPr lang="en-US" altLang="ko-KR" smtClean="0"/>
              <a:t>SDK </a:t>
            </a:r>
            <a:r>
              <a:rPr lang="ko-KR" altLang="en-US" smtClean="0"/>
              <a:t>버전을 사용하며 </a:t>
            </a:r>
            <a:r>
              <a:rPr lang="en-US" altLang="ko-KR" smtClean="0"/>
              <a:t>SWT </a:t>
            </a:r>
            <a:r>
              <a:rPr lang="ko-KR" altLang="en-US" smtClean="0"/>
              <a:t>소스까지 다운로드 받을 수 있음</a:t>
            </a:r>
            <a:r>
              <a:rPr lang="en-US" altLang="ko-KR" smtClean="0"/>
              <a:t>.</a:t>
            </a:r>
          </a:p>
          <a:p>
            <a:r>
              <a:rPr lang="en-US" altLang="ko-KR">
                <a:hlinkClick r:id="rId2"/>
              </a:rPr>
              <a:t>http://download.eclipse.org/eclipse/downloads</a:t>
            </a:r>
            <a:r>
              <a:rPr lang="en-US" altLang="ko-KR" smtClean="0">
                <a:hlinkClick r:id="rId2"/>
              </a:rPr>
              <a:t>/</a:t>
            </a:r>
            <a:r>
              <a:rPr lang="en-US" altLang="ko-KR" smtClean="0"/>
              <a:t> </a:t>
            </a:r>
            <a:endParaRPr lang="ko-KR" altLang="en-US"/>
          </a:p>
        </p:txBody>
      </p:sp>
      <p:pic>
        <p:nvPicPr>
          <p:cNvPr id="8194" name="Picture 2" descr="C:\Users\syhan\Desktop\eclipsesd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010" y="1988800"/>
            <a:ext cx="6876975" cy="401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 bwMode="auto">
          <a:xfrm>
            <a:off x="2068020" y="3501010"/>
            <a:ext cx="6624920" cy="2304320"/>
          </a:xfrm>
          <a:prstGeom prst="rect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5191560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 bwMode="auto">
          <a:xfrm>
            <a:off x="2284050" y="2636890"/>
            <a:ext cx="5976830" cy="3384470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t" anchorCtr="0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latin typeface="Optima" pitchFamily="2" charset="2"/>
              </a:rPr>
              <a:t>JFace Viewer Framework</a:t>
            </a:r>
            <a:endParaRPr lang="ko-KR" altLang="en-US" smtClean="0">
              <a:latin typeface="Optima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데이터와 표현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1500786"/>
          </a:xfrm>
        </p:spPr>
        <p:txBody>
          <a:bodyPr/>
          <a:lstStyle/>
          <a:p>
            <a:r>
              <a:rPr lang="ko-KR" altLang="en-US" smtClean="0"/>
              <a:t>애플리케이션의 표현계층에서의 당면한 가장 큰 이슈는 데이터를 어떻게 적절한 방법으로 보여주는가 임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또한 표현계층의 각각의 단위 </a:t>
            </a:r>
            <a:r>
              <a:rPr lang="en-US" altLang="ko-KR" smtClean="0"/>
              <a:t>UI </a:t>
            </a:r>
            <a:r>
              <a:rPr lang="ko-KR" altLang="en-US" smtClean="0"/>
              <a:t>는 사용자 행위에 반응하는 동작 요소도 존재함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SWT</a:t>
            </a:r>
            <a:r>
              <a:rPr lang="ko-KR" altLang="en-US" smtClean="0"/>
              <a:t>는 단일 위젯기반으로 이러한 표현</a:t>
            </a:r>
            <a:r>
              <a:rPr lang="en-US" altLang="ko-KR" smtClean="0"/>
              <a:t>, </a:t>
            </a:r>
            <a:r>
              <a:rPr lang="ko-KR" altLang="en-US" smtClean="0"/>
              <a:t>동작</a:t>
            </a:r>
            <a:r>
              <a:rPr lang="en-US" altLang="ko-KR" smtClean="0"/>
              <a:t>, </a:t>
            </a:r>
            <a:r>
              <a:rPr lang="ko-KR" altLang="en-US" smtClean="0"/>
              <a:t>데이터 모델 통합하는 기반요소가 없음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JFaces</a:t>
            </a:r>
            <a:r>
              <a:rPr lang="ko-KR" altLang="en-US" smtClean="0"/>
              <a:t>는 이러한 표현계층에서 당면한 문제를 해결하기 위하여 </a:t>
            </a:r>
            <a:r>
              <a:rPr lang="en-US" altLang="ko-KR" smtClean="0"/>
              <a:t>Viewer </a:t>
            </a:r>
            <a:r>
              <a:rPr lang="ko-KR" altLang="en-US" smtClean="0"/>
              <a:t>개념을 도입함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JFace Viewer Framework </a:t>
            </a:r>
            <a:r>
              <a:rPr lang="ko-KR" altLang="en-US" smtClean="0"/>
              <a:t>는 표현</a:t>
            </a:r>
            <a:r>
              <a:rPr lang="en-US" altLang="ko-KR" smtClean="0"/>
              <a:t>, </a:t>
            </a:r>
            <a:r>
              <a:rPr lang="ko-KR" altLang="en-US" smtClean="0"/>
              <a:t>동작</a:t>
            </a:r>
            <a:r>
              <a:rPr lang="en-US" altLang="ko-KR" smtClean="0"/>
              <a:t>, </a:t>
            </a:r>
            <a:r>
              <a:rPr lang="ko-KR" altLang="en-US" smtClean="0"/>
              <a:t>모델을 분리하기 위하여 </a:t>
            </a:r>
            <a:r>
              <a:rPr lang="en-US" altLang="ko-KR" smtClean="0"/>
              <a:t>MVC </a:t>
            </a:r>
            <a:r>
              <a:rPr lang="ko-KR" altLang="en-US" smtClean="0"/>
              <a:t>패턴을 사용함</a:t>
            </a:r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 bwMode="auto">
          <a:xfrm>
            <a:off x="4516360" y="3140960"/>
            <a:ext cx="1512210" cy="576080"/>
          </a:xfrm>
          <a:prstGeom prst="roundRect">
            <a:avLst/>
          </a:prstGeom>
          <a:solidFill>
            <a:srgbClr val="666633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Model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5" name="모서리가 둥근 직사각형 4"/>
          <p:cNvSpPr/>
          <p:nvPr/>
        </p:nvSpPr>
        <p:spPr bwMode="auto">
          <a:xfrm>
            <a:off x="2932140" y="4941210"/>
            <a:ext cx="1512210" cy="576080"/>
          </a:xfrm>
          <a:prstGeom prst="roundRect">
            <a:avLst/>
          </a:prstGeom>
          <a:solidFill>
            <a:srgbClr val="808000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View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6172590" y="4941210"/>
            <a:ext cx="1512210" cy="57608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Control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cxnSp>
        <p:nvCxnSpPr>
          <p:cNvPr id="7" name="꺾인 연결선 6"/>
          <p:cNvCxnSpPr>
            <a:stCxn id="5" idx="0"/>
            <a:endCxn id="4" idx="1"/>
          </p:cNvCxnSpPr>
          <p:nvPr/>
        </p:nvCxnSpPr>
        <p:spPr bwMode="auto">
          <a:xfrm rot="5400000" flipH="1" flipV="1">
            <a:off x="3346197" y="3771048"/>
            <a:ext cx="1512210" cy="828115"/>
          </a:xfrm>
          <a:prstGeom prst="bentConnector2">
            <a:avLst/>
          </a:prstGeom>
          <a:noFill/>
          <a:ln w="9525">
            <a:solidFill>
              <a:srgbClr val="666666"/>
            </a:solidFill>
            <a:prstDash val="dash"/>
            <a:round/>
            <a:headEnd type="arrow"/>
            <a:tailEnd type="arrow"/>
          </a:ln>
          <a:effectLst/>
        </p:spPr>
      </p:cxnSp>
      <p:cxnSp>
        <p:nvCxnSpPr>
          <p:cNvPr id="8" name="꺾인 연결선 7"/>
          <p:cNvCxnSpPr>
            <a:stCxn id="6" idx="1"/>
            <a:endCxn id="5" idx="3"/>
          </p:cNvCxnSpPr>
          <p:nvPr/>
        </p:nvCxnSpPr>
        <p:spPr bwMode="auto">
          <a:xfrm rot="10800000">
            <a:off x="4444350" y="5229250"/>
            <a:ext cx="1728240" cy="127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666666"/>
            </a:solidFill>
            <a:prstDash val="dash"/>
            <a:round/>
            <a:headEnd type="arrow"/>
            <a:tailEnd type="arrow"/>
          </a:ln>
          <a:effectLst/>
        </p:spPr>
      </p:cxnSp>
      <p:cxnSp>
        <p:nvCxnSpPr>
          <p:cNvPr id="9" name="꺾인 연결선 8"/>
          <p:cNvCxnSpPr>
            <a:stCxn id="4" idx="3"/>
            <a:endCxn id="6" idx="0"/>
          </p:cNvCxnSpPr>
          <p:nvPr/>
        </p:nvCxnSpPr>
        <p:spPr bwMode="auto">
          <a:xfrm>
            <a:off x="6028570" y="3429000"/>
            <a:ext cx="900125" cy="1512210"/>
          </a:xfrm>
          <a:prstGeom prst="bentConnector2">
            <a:avLst/>
          </a:prstGeom>
          <a:noFill/>
          <a:ln w="9525">
            <a:solidFill>
              <a:srgbClr val="666666"/>
            </a:solidFill>
            <a:prstDash val="dash"/>
            <a:round/>
            <a:headEnd type="arrow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26870654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Viewer Framework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1500786"/>
          </a:xfrm>
        </p:spPr>
        <p:txBody>
          <a:bodyPr/>
          <a:lstStyle/>
          <a:p>
            <a:r>
              <a:rPr lang="ko-KR" altLang="en-US" smtClean="0"/>
              <a:t>데이터를 화면에 표현할 때 일반적인 문제점은 표현방법</a:t>
            </a:r>
            <a:r>
              <a:rPr lang="en-US" altLang="ko-KR" smtClean="0"/>
              <a:t>, </a:t>
            </a:r>
            <a:r>
              <a:rPr lang="ko-KR" altLang="en-US" smtClean="0"/>
              <a:t>데이터</a:t>
            </a:r>
            <a:r>
              <a:rPr lang="en-US" altLang="ko-KR" smtClean="0"/>
              <a:t>, UI </a:t>
            </a:r>
            <a:r>
              <a:rPr lang="ko-KR" altLang="en-US" smtClean="0"/>
              <a:t>동작 등이 상황에 따라 다양하다는 점임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JFace Viewer Framework</a:t>
            </a:r>
            <a:r>
              <a:rPr lang="ko-KR" altLang="en-US" smtClean="0"/>
              <a:t>는 이러한 다양한 상황을 해결하기 위해 적절하게 추상화 하고 구조화 함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Viewer </a:t>
            </a:r>
            <a:r>
              <a:rPr lang="ko-KR" altLang="en-US" smtClean="0"/>
              <a:t>는 표현을 담당하며 다양한 표현을 위하여 </a:t>
            </a:r>
            <a:r>
              <a:rPr lang="en-US" altLang="ko-KR" smtClean="0"/>
              <a:t>ListViewer, TreeViewer, TableViewer </a:t>
            </a:r>
            <a:r>
              <a:rPr lang="ko-KR" altLang="en-US" smtClean="0"/>
              <a:t>등을 제공함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다양한 데이터 모델을 수용하기 위하여 </a:t>
            </a:r>
            <a:r>
              <a:rPr lang="en-US" altLang="ko-KR" smtClean="0"/>
              <a:t>ContentProvider, LabelProvider</a:t>
            </a:r>
            <a:r>
              <a:rPr lang="ko-KR" altLang="en-US" smtClean="0"/>
              <a:t>를 추상화 함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동작을 위하여 </a:t>
            </a:r>
            <a:r>
              <a:rPr lang="en-US" altLang="ko-KR" smtClean="0"/>
              <a:t>InputProvider, SelectionProvider</a:t>
            </a:r>
            <a:r>
              <a:rPr lang="ko-KR" altLang="en-US" smtClean="0"/>
              <a:t>를 구현함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 bwMode="auto">
          <a:xfrm>
            <a:off x="5308470" y="2927834"/>
            <a:ext cx="1800250" cy="432060"/>
          </a:xfrm>
          <a:prstGeom prst="roundRect">
            <a:avLst/>
          </a:prstGeom>
          <a:solidFill>
            <a:srgbClr val="666633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ContentProvider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5" name="모서리가 둥근 직사각형 4"/>
          <p:cNvSpPr/>
          <p:nvPr/>
        </p:nvSpPr>
        <p:spPr bwMode="auto">
          <a:xfrm>
            <a:off x="2150261" y="2924930"/>
            <a:ext cx="1800250" cy="432060"/>
          </a:xfrm>
          <a:prstGeom prst="roundRect">
            <a:avLst/>
          </a:prstGeom>
          <a:solidFill>
            <a:srgbClr val="808000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Viewer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987870" y="4869200"/>
            <a:ext cx="1800250" cy="432060"/>
          </a:xfrm>
          <a:prstGeom prst="roundRect">
            <a:avLst/>
          </a:prstGeom>
          <a:solidFill>
            <a:srgbClr val="808000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TreeViewer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3220180" y="4869200"/>
            <a:ext cx="1800250" cy="432060"/>
          </a:xfrm>
          <a:prstGeom prst="roundRect">
            <a:avLst/>
          </a:prstGeom>
          <a:solidFill>
            <a:srgbClr val="808000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TableViewer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5308470" y="3575924"/>
            <a:ext cx="1800250" cy="432060"/>
          </a:xfrm>
          <a:prstGeom prst="roundRect">
            <a:avLst/>
          </a:prstGeom>
          <a:solidFill>
            <a:srgbClr val="666633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LabelProvider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9" name="모서리가 둥근 직사각형 8"/>
          <p:cNvSpPr/>
          <p:nvPr/>
        </p:nvSpPr>
        <p:spPr bwMode="auto">
          <a:xfrm>
            <a:off x="987870" y="5661310"/>
            <a:ext cx="1800250" cy="432060"/>
          </a:xfrm>
          <a:prstGeom prst="roundRect">
            <a:avLst/>
          </a:prstGeom>
          <a:solidFill>
            <a:srgbClr val="808000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Tree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3220180" y="5661310"/>
            <a:ext cx="1800250" cy="432060"/>
          </a:xfrm>
          <a:prstGeom prst="roundRect">
            <a:avLst/>
          </a:prstGeom>
          <a:solidFill>
            <a:srgbClr val="808000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Table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11" name="모서리가 둥근 직사각형 10"/>
          <p:cNvSpPr/>
          <p:nvPr/>
        </p:nvSpPr>
        <p:spPr bwMode="auto">
          <a:xfrm>
            <a:off x="5308470" y="4224014"/>
            <a:ext cx="1800250" cy="43206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SelectionProvider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8188870" y="3068950"/>
            <a:ext cx="1800250" cy="43496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Optima" pitchFamily="2" charset="2"/>
              </a:rPr>
              <a:t>Student Model</a:t>
            </a:r>
            <a:endParaRPr lang="ko-KR" altLang="en-US" sz="1400" smtClean="0">
              <a:solidFill>
                <a:schemeClr val="tx1">
                  <a:lumMod val="50000"/>
                  <a:lumOff val="50000"/>
                </a:schemeClr>
              </a:solidFill>
              <a:latin typeface="Optima" pitchFamily="2" charset="2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8116860" y="2999844"/>
            <a:ext cx="1800250" cy="43496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Optima" pitchFamily="2" charset="2"/>
              </a:rPr>
              <a:t>Student Model</a:t>
            </a:r>
            <a:endParaRPr lang="ko-KR" altLang="en-US" sz="1400" smtClean="0">
              <a:solidFill>
                <a:schemeClr val="tx1">
                  <a:lumMod val="50000"/>
                  <a:lumOff val="50000"/>
                </a:schemeClr>
              </a:solidFill>
              <a:latin typeface="Optima" pitchFamily="2" charset="2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8044850" y="2924930"/>
            <a:ext cx="1800250" cy="43496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Optima" pitchFamily="2" charset="2"/>
              </a:rPr>
              <a:t>[Student] Model</a:t>
            </a:r>
            <a:endParaRPr lang="ko-KR" altLang="en-US" sz="1400" smtClean="0">
              <a:solidFill>
                <a:schemeClr val="tx1">
                  <a:lumMod val="50000"/>
                  <a:lumOff val="50000"/>
                </a:schemeClr>
              </a:solidFill>
              <a:latin typeface="Optima" pitchFamily="2" charset="2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8188870" y="4368034"/>
            <a:ext cx="1800250" cy="43496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Optima" pitchFamily="2" charset="2"/>
              </a:rPr>
              <a:t>Student Model</a:t>
            </a:r>
            <a:endParaRPr lang="ko-KR" altLang="en-US" sz="1400" smtClean="0">
              <a:solidFill>
                <a:schemeClr val="tx1">
                  <a:lumMod val="50000"/>
                  <a:lumOff val="50000"/>
                </a:schemeClr>
              </a:solidFill>
              <a:latin typeface="Optima" pitchFamily="2" charset="2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8116860" y="4298928"/>
            <a:ext cx="1800250" cy="43496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Optima" pitchFamily="2" charset="2"/>
              </a:rPr>
              <a:t>Student Model</a:t>
            </a:r>
            <a:endParaRPr lang="ko-KR" altLang="en-US" sz="1400" smtClean="0">
              <a:solidFill>
                <a:schemeClr val="tx1">
                  <a:lumMod val="50000"/>
                  <a:lumOff val="50000"/>
                </a:schemeClr>
              </a:solidFill>
              <a:latin typeface="Optima" pitchFamily="2" charset="2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8044850" y="4224014"/>
            <a:ext cx="1800250" cy="43496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Optima" pitchFamily="2" charset="2"/>
              </a:rPr>
              <a:t>Selection Listener</a:t>
            </a:r>
            <a:endParaRPr lang="ko-KR" altLang="en-US" sz="1400" smtClean="0">
              <a:solidFill>
                <a:schemeClr val="tx1">
                  <a:lumMod val="50000"/>
                  <a:lumOff val="50000"/>
                </a:schemeClr>
              </a:solidFill>
              <a:latin typeface="Optima" pitchFamily="2" charset="2"/>
            </a:endParaRPr>
          </a:p>
        </p:txBody>
      </p:sp>
      <p:cxnSp>
        <p:nvCxnSpPr>
          <p:cNvPr id="19" name="직선 화살표 연결선 18"/>
          <p:cNvCxnSpPr>
            <a:stCxn id="4" idx="3"/>
            <a:endCxn id="14" idx="1"/>
          </p:cNvCxnSpPr>
          <p:nvPr/>
        </p:nvCxnSpPr>
        <p:spPr bwMode="auto">
          <a:xfrm flipV="1">
            <a:off x="7108720" y="3142412"/>
            <a:ext cx="936130" cy="1452"/>
          </a:xfrm>
          <a:prstGeom prst="straightConnector1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/>
            <a:tailEnd type="arrow"/>
          </a:ln>
          <a:effectLst/>
        </p:spPr>
      </p:cxnSp>
      <p:cxnSp>
        <p:nvCxnSpPr>
          <p:cNvPr id="20" name="직선 화살표 연결선 19"/>
          <p:cNvCxnSpPr>
            <a:stCxn id="11" idx="3"/>
            <a:endCxn id="17" idx="1"/>
          </p:cNvCxnSpPr>
          <p:nvPr/>
        </p:nvCxnSpPr>
        <p:spPr bwMode="auto">
          <a:xfrm>
            <a:off x="7108720" y="4440044"/>
            <a:ext cx="936130" cy="1452"/>
          </a:xfrm>
          <a:prstGeom prst="straightConnector1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/>
            <a:tailEnd type="arrow"/>
          </a:ln>
          <a:effectLst/>
        </p:spPr>
      </p:cxnSp>
      <p:cxnSp>
        <p:nvCxnSpPr>
          <p:cNvPr id="24" name="꺾인 연결선 23"/>
          <p:cNvCxnSpPr>
            <a:stCxn id="8" idx="3"/>
            <a:endCxn id="14" idx="1"/>
          </p:cNvCxnSpPr>
          <p:nvPr/>
        </p:nvCxnSpPr>
        <p:spPr bwMode="auto">
          <a:xfrm flipV="1">
            <a:off x="7108720" y="3142412"/>
            <a:ext cx="936130" cy="649542"/>
          </a:xfrm>
          <a:prstGeom prst="bentConnector3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/>
            <a:tailEnd type="arrow"/>
          </a:ln>
          <a:effectLst/>
        </p:spPr>
      </p:cxnSp>
      <p:cxnSp>
        <p:nvCxnSpPr>
          <p:cNvPr id="25" name="직선 화살표 연결선 24"/>
          <p:cNvCxnSpPr>
            <a:stCxn id="5" idx="3"/>
            <a:endCxn id="4" idx="1"/>
          </p:cNvCxnSpPr>
          <p:nvPr/>
        </p:nvCxnSpPr>
        <p:spPr bwMode="auto">
          <a:xfrm>
            <a:off x="3950511" y="3140960"/>
            <a:ext cx="1357959" cy="2904"/>
          </a:xfrm>
          <a:prstGeom prst="straightConnector1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/>
            <a:tailEnd type="arrow"/>
          </a:ln>
          <a:effectLst/>
        </p:spPr>
      </p:cxnSp>
      <p:cxnSp>
        <p:nvCxnSpPr>
          <p:cNvPr id="28" name="꺾인 연결선 27"/>
          <p:cNvCxnSpPr>
            <a:stCxn id="5" idx="3"/>
            <a:endCxn id="8" idx="1"/>
          </p:cNvCxnSpPr>
          <p:nvPr/>
        </p:nvCxnSpPr>
        <p:spPr bwMode="auto">
          <a:xfrm>
            <a:off x="3950511" y="3140960"/>
            <a:ext cx="1357959" cy="650994"/>
          </a:xfrm>
          <a:prstGeom prst="bentConnector3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/>
            <a:tailEnd type="arrow"/>
          </a:ln>
          <a:effectLst/>
        </p:spPr>
      </p:cxnSp>
      <p:cxnSp>
        <p:nvCxnSpPr>
          <p:cNvPr id="31" name="꺾인 연결선 30"/>
          <p:cNvCxnSpPr>
            <a:stCxn id="5" idx="3"/>
            <a:endCxn id="11" idx="1"/>
          </p:cNvCxnSpPr>
          <p:nvPr/>
        </p:nvCxnSpPr>
        <p:spPr bwMode="auto">
          <a:xfrm>
            <a:off x="3950511" y="3140960"/>
            <a:ext cx="1357959" cy="1299084"/>
          </a:xfrm>
          <a:prstGeom prst="bentConnector3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/>
            <a:tailEnd type="arrow"/>
          </a:ln>
          <a:effectLst/>
        </p:spPr>
      </p:cxnSp>
      <p:cxnSp>
        <p:nvCxnSpPr>
          <p:cNvPr id="34" name="꺾인 연결선 33"/>
          <p:cNvCxnSpPr>
            <a:stCxn id="6" idx="0"/>
            <a:endCxn id="5" idx="2"/>
          </p:cNvCxnSpPr>
          <p:nvPr/>
        </p:nvCxnSpPr>
        <p:spPr bwMode="auto">
          <a:xfrm rot="5400000" flipH="1" flipV="1">
            <a:off x="1713085" y="3531900"/>
            <a:ext cx="1512210" cy="1162391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 type="triangle"/>
          </a:ln>
          <a:effectLst/>
        </p:spPr>
      </p:cxnSp>
      <p:cxnSp>
        <p:nvCxnSpPr>
          <p:cNvPr id="37" name="꺾인 연결선 36"/>
          <p:cNvCxnSpPr>
            <a:stCxn id="7" idx="0"/>
            <a:endCxn id="5" idx="2"/>
          </p:cNvCxnSpPr>
          <p:nvPr/>
        </p:nvCxnSpPr>
        <p:spPr bwMode="auto">
          <a:xfrm rot="16200000" flipV="1">
            <a:off x="2829241" y="3578135"/>
            <a:ext cx="1512210" cy="1069919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 type="triangle"/>
          </a:ln>
          <a:effectLst/>
        </p:spPr>
      </p:cxnSp>
      <p:cxnSp>
        <p:nvCxnSpPr>
          <p:cNvPr id="44" name="직선 화살표 연결선 43"/>
          <p:cNvCxnSpPr>
            <a:stCxn id="7" idx="2"/>
            <a:endCxn id="10" idx="0"/>
          </p:cNvCxnSpPr>
          <p:nvPr/>
        </p:nvCxnSpPr>
        <p:spPr bwMode="auto">
          <a:xfrm>
            <a:off x="4120305" y="5301260"/>
            <a:ext cx="0" cy="360050"/>
          </a:xfrm>
          <a:prstGeom prst="straightConnector1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 type="arrow"/>
          </a:ln>
          <a:effectLst/>
        </p:spPr>
      </p:cxnSp>
      <p:cxnSp>
        <p:nvCxnSpPr>
          <p:cNvPr id="47" name="직선 화살표 연결선 46"/>
          <p:cNvCxnSpPr>
            <a:stCxn id="6" idx="2"/>
            <a:endCxn id="9" idx="0"/>
          </p:cNvCxnSpPr>
          <p:nvPr/>
        </p:nvCxnSpPr>
        <p:spPr bwMode="auto">
          <a:xfrm>
            <a:off x="1887995" y="5301260"/>
            <a:ext cx="0" cy="360050"/>
          </a:xfrm>
          <a:prstGeom prst="straightConnector1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03319408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Viewer </a:t>
            </a:r>
            <a:r>
              <a:rPr lang="ko-KR" altLang="en-US" smtClean="0"/>
              <a:t>데이터 전달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1205321"/>
          </a:xfrm>
        </p:spPr>
        <p:txBody>
          <a:bodyPr/>
          <a:lstStyle/>
          <a:p>
            <a:r>
              <a:rPr lang="en-US" altLang="ko-KR" smtClean="0"/>
              <a:t>Viewer</a:t>
            </a:r>
            <a:r>
              <a:rPr lang="ko-KR" altLang="en-US" smtClean="0"/>
              <a:t>는 다양한 형태의 모델을 표현하기 위하여 몇가지 어뎁터 형태의 </a:t>
            </a:r>
            <a:r>
              <a:rPr lang="en-US" altLang="ko-KR" smtClean="0"/>
              <a:t>Provider</a:t>
            </a:r>
            <a:r>
              <a:rPr lang="ko-KR" altLang="en-US" smtClean="0"/>
              <a:t>를 제공</a:t>
            </a:r>
            <a:endParaRPr lang="en-US" altLang="ko-KR" smtClean="0"/>
          </a:p>
          <a:p>
            <a:r>
              <a:rPr lang="en-US" altLang="ko-KR" smtClean="0"/>
              <a:t>Viewer</a:t>
            </a:r>
            <a:r>
              <a:rPr lang="ko-KR" altLang="en-US" smtClean="0"/>
              <a:t>에 입력되는 임의의 객체 모델은 </a:t>
            </a:r>
            <a:r>
              <a:rPr lang="en-US" altLang="ko-KR" smtClean="0"/>
              <a:t>Viewer</a:t>
            </a:r>
            <a:r>
              <a:rPr lang="ko-KR" altLang="en-US" smtClean="0"/>
              <a:t>가 모르므로 이를 가공할 </a:t>
            </a:r>
            <a:r>
              <a:rPr lang="en-US" altLang="ko-KR" smtClean="0"/>
              <a:t>Provider</a:t>
            </a:r>
            <a:r>
              <a:rPr lang="ko-KR" altLang="en-US" smtClean="0"/>
              <a:t>를 구현해야 함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ContentProvider</a:t>
            </a:r>
            <a:r>
              <a:rPr lang="ko-KR" altLang="en-US" smtClean="0"/>
              <a:t>는 임의의 객체를 객체배열로 변환하여 다음 단계에 제공한다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LableProvider</a:t>
            </a:r>
            <a:r>
              <a:rPr lang="ko-KR" altLang="en-US" smtClean="0"/>
              <a:t>는 전달된 객체를 어떻게 </a:t>
            </a:r>
            <a:r>
              <a:rPr lang="en-US" altLang="ko-KR" smtClean="0"/>
              <a:t>Viewer</a:t>
            </a:r>
            <a:r>
              <a:rPr lang="ko-KR" altLang="en-US" smtClean="0"/>
              <a:t>의 </a:t>
            </a:r>
            <a:r>
              <a:rPr lang="en-US" altLang="ko-KR" smtClean="0"/>
              <a:t>Lable </a:t>
            </a:r>
            <a:r>
              <a:rPr lang="ko-KR" altLang="en-US" smtClean="0"/>
              <a:t>형태로 표현할 지 결정한다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 bwMode="auto">
          <a:xfrm>
            <a:off x="4578139" y="3143864"/>
            <a:ext cx="1800250" cy="432060"/>
          </a:xfrm>
          <a:prstGeom prst="roundRect">
            <a:avLst/>
          </a:prstGeom>
          <a:solidFill>
            <a:srgbClr val="666633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ContentProvider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5" name="모서리가 둥근 직사각형 4"/>
          <p:cNvSpPr/>
          <p:nvPr/>
        </p:nvSpPr>
        <p:spPr bwMode="auto">
          <a:xfrm>
            <a:off x="1635960" y="3140960"/>
            <a:ext cx="1800250" cy="432060"/>
          </a:xfrm>
          <a:prstGeom prst="roundRect">
            <a:avLst/>
          </a:prstGeom>
          <a:solidFill>
            <a:srgbClr val="808000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Viewer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4578140" y="5949350"/>
            <a:ext cx="1787192" cy="432060"/>
          </a:xfrm>
          <a:prstGeom prst="roundRect">
            <a:avLst/>
          </a:prstGeom>
          <a:solidFill>
            <a:srgbClr val="666633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LabelProvider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7684800" y="3284980"/>
            <a:ext cx="1800250" cy="43496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Optima" pitchFamily="2" charset="2"/>
              </a:rPr>
              <a:t>Student Model</a:t>
            </a:r>
            <a:endParaRPr lang="ko-KR" altLang="en-US" sz="1400" smtClean="0">
              <a:solidFill>
                <a:schemeClr val="tx1">
                  <a:lumMod val="50000"/>
                  <a:lumOff val="50000"/>
                </a:schemeClr>
              </a:solidFill>
              <a:latin typeface="Optima" pitchFamily="2" charset="2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7612790" y="3215874"/>
            <a:ext cx="1800250" cy="43496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Optima" pitchFamily="2" charset="2"/>
              </a:rPr>
              <a:t>Student Model</a:t>
            </a:r>
            <a:endParaRPr lang="ko-KR" altLang="en-US" sz="1400" smtClean="0">
              <a:solidFill>
                <a:schemeClr val="tx1">
                  <a:lumMod val="50000"/>
                  <a:lumOff val="50000"/>
                </a:schemeClr>
              </a:solidFill>
              <a:latin typeface="Optima" pitchFamily="2" charset="2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7540780" y="3140960"/>
            <a:ext cx="1800250" cy="43496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Optima" pitchFamily="2" charset="2"/>
              </a:rPr>
              <a:t>Object Array</a:t>
            </a:r>
            <a:endParaRPr lang="ko-KR" altLang="en-US" sz="1400" smtClean="0">
              <a:solidFill>
                <a:schemeClr val="tx1">
                  <a:lumMod val="50000"/>
                  <a:lumOff val="50000"/>
                </a:schemeClr>
              </a:solidFill>
              <a:latin typeface="Optima" pitchFamily="2" charset="2"/>
            </a:endParaRPr>
          </a:p>
        </p:txBody>
      </p:sp>
      <p:cxnSp>
        <p:nvCxnSpPr>
          <p:cNvPr id="10" name="직선 화살표 연결선 9"/>
          <p:cNvCxnSpPr>
            <a:stCxn id="4" idx="3"/>
            <a:endCxn id="9" idx="1"/>
          </p:cNvCxnSpPr>
          <p:nvPr/>
        </p:nvCxnSpPr>
        <p:spPr bwMode="auto">
          <a:xfrm flipV="1">
            <a:off x="6378389" y="3358442"/>
            <a:ext cx="1162391" cy="1452"/>
          </a:xfrm>
          <a:prstGeom prst="straightConnector1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 type="arrow"/>
          </a:ln>
          <a:effectLst/>
        </p:spPr>
      </p:cxnSp>
      <p:cxnSp>
        <p:nvCxnSpPr>
          <p:cNvPr id="12" name="직선 화살표 연결선 11"/>
          <p:cNvCxnSpPr>
            <a:stCxn id="5" idx="3"/>
            <a:endCxn id="4" idx="1"/>
          </p:cNvCxnSpPr>
          <p:nvPr/>
        </p:nvCxnSpPr>
        <p:spPr bwMode="auto">
          <a:xfrm>
            <a:off x="3436210" y="3356990"/>
            <a:ext cx="1141929" cy="2904"/>
          </a:xfrm>
          <a:prstGeom prst="straightConnector1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/>
            <a:tailEnd type="arrow"/>
          </a:ln>
          <a:effectLst/>
        </p:spPr>
      </p:cxnSp>
      <p:cxnSp>
        <p:nvCxnSpPr>
          <p:cNvPr id="13" name="꺾인 연결선 12"/>
          <p:cNvCxnSpPr>
            <a:stCxn id="5" idx="3"/>
            <a:endCxn id="6" idx="1"/>
          </p:cNvCxnSpPr>
          <p:nvPr/>
        </p:nvCxnSpPr>
        <p:spPr bwMode="auto">
          <a:xfrm>
            <a:off x="3436210" y="3356990"/>
            <a:ext cx="1141930" cy="280839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/>
            <a:tailEnd type="arrow"/>
          </a:ln>
          <a:effectLst/>
        </p:spPr>
      </p:cxnSp>
      <p:sp>
        <p:nvSpPr>
          <p:cNvPr id="16" name="직사각형 15"/>
          <p:cNvSpPr/>
          <p:nvPr/>
        </p:nvSpPr>
        <p:spPr bwMode="auto">
          <a:xfrm>
            <a:off x="1635960" y="2204830"/>
            <a:ext cx="1800249" cy="43496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Optima" pitchFamily="2" charset="2"/>
              </a:rPr>
              <a:t>Model Object</a:t>
            </a:r>
            <a:endParaRPr lang="ko-KR" altLang="en-US" sz="1400" smtClean="0">
              <a:solidFill>
                <a:schemeClr val="tx1">
                  <a:lumMod val="50000"/>
                  <a:lumOff val="50000"/>
                </a:schemeClr>
              </a:solidFill>
              <a:latin typeface="Optima" pitchFamily="2" charset="2"/>
            </a:endParaRPr>
          </a:p>
        </p:txBody>
      </p:sp>
      <p:sp>
        <p:nvSpPr>
          <p:cNvPr id="19" name="모서리가 둥근 직사각형 18"/>
          <p:cNvSpPr/>
          <p:nvPr/>
        </p:nvSpPr>
        <p:spPr bwMode="auto">
          <a:xfrm>
            <a:off x="4565082" y="4077090"/>
            <a:ext cx="1800250" cy="432060"/>
          </a:xfrm>
          <a:prstGeom prst="roundRect">
            <a:avLst/>
          </a:prstGeom>
          <a:solidFill>
            <a:srgbClr val="666633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ViewerFilter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20" name="모서리가 둥근 직사각형 19"/>
          <p:cNvSpPr/>
          <p:nvPr/>
        </p:nvSpPr>
        <p:spPr bwMode="auto">
          <a:xfrm>
            <a:off x="4578138" y="5013220"/>
            <a:ext cx="1787193" cy="432060"/>
          </a:xfrm>
          <a:prstGeom prst="roundRect">
            <a:avLst/>
          </a:prstGeom>
          <a:solidFill>
            <a:srgbClr val="666633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ViewerSorter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cxnSp>
        <p:nvCxnSpPr>
          <p:cNvPr id="28" name="직선 화살표 연결선 27"/>
          <p:cNvCxnSpPr>
            <a:stCxn id="16" idx="2"/>
            <a:endCxn id="5" idx="0"/>
          </p:cNvCxnSpPr>
          <p:nvPr/>
        </p:nvCxnSpPr>
        <p:spPr bwMode="auto">
          <a:xfrm>
            <a:off x="2536085" y="2639794"/>
            <a:ext cx="0" cy="501166"/>
          </a:xfrm>
          <a:prstGeom prst="straightConnector1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/>
          </a:ln>
          <a:effectLst/>
        </p:spPr>
      </p:cxnSp>
      <p:cxnSp>
        <p:nvCxnSpPr>
          <p:cNvPr id="31" name="꺾인 연결선 30"/>
          <p:cNvCxnSpPr>
            <a:stCxn id="5" idx="3"/>
            <a:endCxn id="19" idx="1"/>
          </p:cNvCxnSpPr>
          <p:nvPr/>
        </p:nvCxnSpPr>
        <p:spPr bwMode="auto">
          <a:xfrm>
            <a:off x="3436210" y="3356990"/>
            <a:ext cx="1128872" cy="93613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/>
            <a:tailEnd type="arrow"/>
          </a:ln>
          <a:effectLst/>
        </p:spPr>
      </p:cxnSp>
      <p:cxnSp>
        <p:nvCxnSpPr>
          <p:cNvPr id="34" name="꺾인 연결선 33"/>
          <p:cNvCxnSpPr>
            <a:stCxn id="5" idx="3"/>
            <a:endCxn id="20" idx="1"/>
          </p:cNvCxnSpPr>
          <p:nvPr/>
        </p:nvCxnSpPr>
        <p:spPr bwMode="auto">
          <a:xfrm>
            <a:off x="3436210" y="3356990"/>
            <a:ext cx="1141928" cy="187226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/>
            <a:tailEnd type="arrow"/>
          </a:ln>
          <a:effectLst/>
        </p:spPr>
      </p:cxnSp>
      <p:cxnSp>
        <p:nvCxnSpPr>
          <p:cNvPr id="38" name="꺾인 연결선 37"/>
          <p:cNvCxnSpPr>
            <a:stCxn id="7" idx="2"/>
            <a:endCxn id="19" idx="0"/>
          </p:cNvCxnSpPr>
          <p:nvPr/>
        </p:nvCxnSpPr>
        <p:spPr bwMode="auto">
          <a:xfrm rot="5400000">
            <a:off x="6846493" y="2338658"/>
            <a:ext cx="357146" cy="3119718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 type="arrow"/>
          </a:ln>
          <a:effectLst/>
        </p:spPr>
      </p:cxnSp>
      <p:sp>
        <p:nvSpPr>
          <p:cNvPr id="44" name="직사각형 43"/>
          <p:cNvSpPr/>
          <p:nvPr/>
        </p:nvSpPr>
        <p:spPr bwMode="auto">
          <a:xfrm>
            <a:off x="7612790" y="4152004"/>
            <a:ext cx="1800250" cy="43496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Optima" pitchFamily="2" charset="2"/>
              </a:rPr>
              <a:t>Student Model</a:t>
            </a:r>
            <a:endParaRPr lang="ko-KR" altLang="en-US" sz="1400" smtClean="0">
              <a:solidFill>
                <a:schemeClr val="tx1">
                  <a:lumMod val="50000"/>
                  <a:lumOff val="50000"/>
                </a:schemeClr>
              </a:solidFill>
              <a:latin typeface="Optima" pitchFamily="2" charset="2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7540780" y="4077090"/>
            <a:ext cx="1800250" cy="43496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Optima" pitchFamily="2" charset="2"/>
              </a:rPr>
              <a:t>Object Array</a:t>
            </a:r>
            <a:endParaRPr lang="ko-KR" altLang="en-US" sz="1400" smtClean="0">
              <a:solidFill>
                <a:schemeClr val="tx1">
                  <a:lumMod val="50000"/>
                  <a:lumOff val="50000"/>
                </a:schemeClr>
              </a:solidFill>
              <a:latin typeface="Optima" pitchFamily="2" charset="2"/>
            </a:endParaRPr>
          </a:p>
        </p:txBody>
      </p:sp>
      <p:cxnSp>
        <p:nvCxnSpPr>
          <p:cNvPr id="46" name="직선 화살표 연결선 45"/>
          <p:cNvCxnSpPr>
            <a:stCxn id="19" idx="3"/>
            <a:endCxn id="45" idx="1"/>
          </p:cNvCxnSpPr>
          <p:nvPr/>
        </p:nvCxnSpPr>
        <p:spPr bwMode="auto">
          <a:xfrm>
            <a:off x="6365332" y="4293120"/>
            <a:ext cx="1175448" cy="1452"/>
          </a:xfrm>
          <a:prstGeom prst="straightConnector1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 type="arrow"/>
          </a:ln>
          <a:effectLst/>
        </p:spPr>
      </p:cxnSp>
      <p:cxnSp>
        <p:nvCxnSpPr>
          <p:cNvPr id="49" name="꺾인 연결선 48"/>
          <p:cNvCxnSpPr>
            <a:stCxn id="44" idx="2"/>
            <a:endCxn id="20" idx="0"/>
          </p:cNvCxnSpPr>
          <p:nvPr/>
        </p:nvCxnSpPr>
        <p:spPr bwMode="auto">
          <a:xfrm rot="5400000">
            <a:off x="6779199" y="3279504"/>
            <a:ext cx="426252" cy="304118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 type="arrow"/>
          </a:ln>
          <a:effectLst/>
        </p:spPr>
      </p:cxnSp>
      <p:sp>
        <p:nvSpPr>
          <p:cNvPr id="52" name="직사각형 51"/>
          <p:cNvSpPr/>
          <p:nvPr/>
        </p:nvSpPr>
        <p:spPr bwMode="auto">
          <a:xfrm>
            <a:off x="7612790" y="5088134"/>
            <a:ext cx="1800250" cy="43496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Optima" pitchFamily="2" charset="2"/>
              </a:rPr>
              <a:t>Student Model</a:t>
            </a:r>
            <a:endParaRPr lang="ko-KR" altLang="en-US" sz="1400" smtClean="0">
              <a:solidFill>
                <a:schemeClr val="tx1">
                  <a:lumMod val="50000"/>
                  <a:lumOff val="50000"/>
                </a:schemeClr>
              </a:solidFill>
              <a:latin typeface="Optima" pitchFamily="2" charset="2"/>
            </a:endParaRPr>
          </a:p>
        </p:txBody>
      </p:sp>
      <p:sp>
        <p:nvSpPr>
          <p:cNvPr id="53" name="직사각형 52"/>
          <p:cNvSpPr/>
          <p:nvPr/>
        </p:nvSpPr>
        <p:spPr bwMode="auto">
          <a:xfrm>
            <a:off x="7540780" y="5013220"/>
            <a:ext cx="1800250" cy="43496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Optima" pitchFamily="2" charset="2"/>
              </a:rPr>
              <a:t>Object Array</a:t>
            </a:r>
            <a:endParaRPr lang="ko-KR" altLang="en-US" sz="1400" smtClean="0">
              <a:solidFill>
                <a:schemeClr val="tx1">
                  <a:lumMod val="50000"/>
                  <a:lumOff val="50000"/>
                </a:schemeClr>
              </a:solidFill>
              <a:latin typeface="Optima" pitchFamily="2" charset="2"/>
            </a:endParaRPr>
          </a:p>
        </p:txBody>
      </p:sp>
      <p:cxnSp>
        <p:nvCxnSpPr>
          <p:cNvPr id="54" name="직선 화살표 연결선 53"/>
          <p:cNvCxnSpPr>
            <a:stCxn id="20" idx="3"/>
            <a:endCxn id="53" idx="1"/>
          </p:cNvCxnSpPr>
          <p:nvPr/>
        </p:nvCxnSpPr>
        <p:spPr bwMode="auto">
          <a:xfrm>
            <a:off x="6365331" y="5229250"/>
            <a:ext cx="1175449" cy="1452"/>
          </a:xfrm>
          <a:prstGeom prst="straightConnector1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 type="arrow"/>
          </a:ln>
          <a:effectLst/>
        </p:spPr>
      </p:cxnSp>
      <p:cxnSp>
        <p:nvCxnSpPr>
          <p:cNvPr id="57" name="꺾인 연결선 56"/>
          <p:cNvCxnSpPr>
            <a:stCxn id="53" idx="2"/>
            <a:endCxn id="63" idx="0"/>
          </p:cNvCxnSpPr>
          <p:nvPr/>
        </p:nvCxnSpPr>
        <p:spPr bwMode="auto">
          <a:xfrm rot="5400000">
            <a:off x="6574909" y="4083354"/>
            <a:ext cx="501166" cy="3230827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 type="arrow"/>
          </a:ln>
          <a:effectLst/>
        </p:spPr>
      </p:cxnSp>
      <p:cxnSp>
        <p:nvCxnSpPr>
          <p:cNvPr id="60" name="꺾인 연결선 59"/>
          <p:cNvCxnSpPr>
            <a:stCxn id="52" idx="2"/>
            <a:endCxn id="64" idx="2"/>
          </p:cNvCxnSpPr>
          <p:nvPr/>
        </p:nvCxnSpPr>
        <p:spPr bwMode="auto">
          <a:xfrm rot="5400000">
            <a:off x="6918409" y="4354842"/>
            <a:ext cx="426250" cy="2762762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 type="arrow"/>
          </a:ln>
          <a:effectLst/>
        </p:spPr>
      </p:cxnSp>
      <p:sp>
        <p:nvSpPr>
          <p:cNvPr id="63" name="직사각형 62"/>
          <p:cNvSpPr/>
          <p:nvPr/>
        </p:nvSpPr>
        <p:spPr bwMode="auto">
          <a:xfrm>
            <a:off x="4948420" y="5949350"/>
            <a:ext cx="523316" cy="45719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64" name="직사각형 63"/>
          <p:cNvSpPr/>
          <p:nvPr/>
        </p:nvSpPr>
        <p:spPr bwMode="auto">
          <a:xfrm flipV="1">
            <a:off x="5471736" y="5949348"/>
            <a:ext cx="556834" cy="45719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0640181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Label Provider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1500786"/>
          </a:xfrm>
        </p:spPr>
        <p:txBody>
          <a:bodyPr/>
          <a:lstStyle/>
          <a:p>
            <a:r>
              <a:rPr lang="en-US" altLang="ko-KR" smtClean="0"/>
              <a:t>Label Provider</a:t>
            </a:r>
            <a:r>
              <a:rPr lang="ko-KR" altLang="en-US" smtClean="0"/>
              <a:t>는 주로 모델 객체의 속성을 표현하기 위하여 </a:t>
            </a:r>
            <a:r>
              <a:rPr lang="en-US" altLang="ko-KR" smtClean="0"/>
              <a:t>Viewer </a:t>
            </a:r>
            <a:r>
              <a:rPr lang="ko-KR" altLang="en-US" smtClean="0"/>
              <a:t>에 전달하는 역할을 수행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Label Provider</a:t>
            </a:r>
            <a:r>
              <a:rPr lang="ko-KR" altLang="en-US" smtClean="0"/>
              <a:t>의 종류는 </a:t>
            </a:r>
            <a:r>
              <a:rPr lang="en-US" altLang="ko-KR" smtClean="0"/>
              <a:t>ILabelProvider, ITableLabelProvider</a:t>
            </a:r>
            <a:r>
              <a:rPr lang="ko-KR" altLang="en-US" smtClean="0"/>
              <a:t>가 있음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ILabelProvider</a:t>
            </a:r>
            <a:r>
              <a:rPr lang="ko-KR" altLang="en-US" smtClean="0"/>
              <a:t>는 단일 컬럼의 </a:t>
            </a:r>
            <a:r>
              <a:rPr lang="en-US" altLang="ko-KR" smtClean="0"/>
              <a:t>View</a:t>
            </a:r>
            <a:r>
              <a:rPr lang="ko-KR" altLang="en-US" smtClean="0"/>
              <a:t>를 표현하므로 단일 이미지나 텍스트를 구현함</a:t>
            </a:r>
            <a:endParaRPr lang="en-US" altLang="ko-KR" smtClean="0"/>
          </a:p>
          <a:p>
            <a:r>
              <a:rPr lang="en-US" altLang="ko-KR" smtClean="0"/>
              <a:t>ITableLabelProvider</a:t>
            </a:r>
            <a:r>
              <a:rPr lang="ko-KR" altLang="en-US" smtClean="0"/>
              <a:t>는 멀티 컬럼의 </a:t>
            </a:r>
            <a:r>
              <a:rPr lang="en-US" altLang="ko-KR" smtClean="0"/>
              <a:t>View</a:t>
            </a:r>
            <a:r>
              <a:rPr lang="ko-KR" altLang="en-US" smtClean="0"/>
              <a:t>를 표현</a:t>
            </a:r>
            <a:r>
              <a:rPr lang="en-US" altLang="ko-KR" smtClean="0"/>
              <a:t>. </a:t>
            </a:r>
            <a:r>
              <a:rPr lang="ko-KR" altLang="en-US" smtClean="0"/>
              <a:t>주로 </a:t>
            </a:r>
            <a:r>
              <a:rPr lang="en-US" altLang="ko-KR" smtClean="0"/>
              <a:t>TableViewer </a:t>
            </a:r>
            <a:r>
              <a:rPr lang="ko-KR" altLang="en-US" smtClean="0"/>
              <a:t>에 사용됨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LabelProvider </a:t>
            </a:r>
            <a:r>
              <a:rPr lang="ko-KR" altLang="en-US" smtClean="0"/>
              <a:t>클래스는 </a:t>
            </a:r>
            <a:r>
              <a:rPr lang="en-US" altLang="ko-KR" smtClean="0"/>
              <a:t>null</a:t>
            </a:r>
            <a:r>
              <a:rPr lang="ko-KR" altLang="en-US" smtClean="0"/>
              <a:t>를 리턴하는 기본 구현을 실현함</a:t>
            </a:r>
            <a:r>
              <a:rPr lang="en-US" altLang="ko-KR" smtClean="0"/>
              <a:t>.</a:t>
            </a:r>
          </a:p>
        </p:txBody>
      </p:sp>
      <p:sp>
        <p:nvSpPr>
          <p:cNvPr id="4" name="직사각형 3"/>
          <p:cNvSpPr/>
          <p:nvPr/>
        </p:nvSpPr>
        <p:spPr bwMode="auto">
          <a:xfrm>
            <a:off x="4464221" y="3284980"/>
            <a:ext cx="1872260" cy="432060"/>
          </a:xfrm>
          <a:prstGeom prst="rect">
            <a:avLst/>
          </a:prstGeom>
          <a:solidFill>
            <a:srgbClr val="666633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IBaseLabelProvider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3168041" y="4293120"/>
            <a:ext cx="1872260" cy="432060"/>
          </a:xfrm>
          <a:prstGeom prst="rect">
            <a:avLst/>
          </a:prstGeom>
          <a:solidFill>
            <a:srgbClr val="666633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ILabelProvider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5760401" y="4293120"/>
            <a:ext cx="1872260" cy="432060"/>
          </a:xfrm>
          <a:prstGeom prst="rect">
            <a:avLst/>
          </a:prstGeom>
          <a:solidFill>
            <a:srgbClr val="666633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ITableLabelProvider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3168041" y="5301260"/>
            <a:ext cx="1872260" cy="432060"/>
          </a:xfrm>
          <a:prstGeom prst="rect">
            <a:avLst/>
          </a:prstGeom>
          <a:solidFill>
            <a:srgbClr val="666633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LabelProvider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cxnSp>
        <p:nvCxnSpPr>
          <p:cNvPr id="8" name="꺾인 연결선 7"/>
          <p:cNvCxnSpPr>
            <a:stCxn id="5" idx="0"/>
            <a:endCxn id="4" idx="2"/>
          </p:cNvCxnSpPr>
          <p:nvPr/>
        </p:nvCxnSpPr>
        <p:spPr bwMode="auto">
          <a:xfrm rot="5400000" flipH="1" flipV="1">
            <a:off x="4464221" y="3356990"/>
            <a:ext cx="576080" cy="129618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 type="triangle"/>
          </a:ln>
          <a:effectLst/>
        </p:spPr>
      </p:cxnSp>
      <p:cxnSp>
        <p:nvCxnSpPr>
          <p:cNvPr id="11" name="꺾인 연결선 10"/>
          <p:cNvCxnSpPr>
            <a:stCxn id="6" idx="0"/>
            <a:endCxn id="4" idx="2"/>
          </p:cNvCxnSpPr>
          <p:nvPr/>
        </p:nvCxnSpPr>
        <p:spPr bwMode="auto">
          <a:xfrm rot="16200000" flipV="1">
            <a:off x="5760401" y="3356990"/>
            <a:ext cx="576080" cy="129618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 type="triangle"/>
          </a:ln>
          <a:effectLst/>
        </p:spPr>
      </p:cxnSp>
      <p:cxnSp>
        <p:nvCxnSpPr>
          <p:cNvPr id="14" name="직선 화살표 연결선 13"/>
          <p:cNvCxnSpPr>
            <a:stCxn id="7" idx="0"/>
            <a:endCxn id="5" idx="2"/>
          </p:cNvCxnSpPr>
          <p:nvPr/>
        </p:nvCxnSpPr>
        <p:spPr bwMode="auto">
          <a:xfrm flipV="1">
            <a:off x="4104171" y="4725180"/>
            <a:ext cx="0" cy="576080"/>
          </a:xfrm>
          <a:prstGeom prst="straightConnector1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/>
            <a:tailEnd type="triangle"/>
          </a:ln>
          <a:effectLst/>
        </p:spPr>
      </p:cxn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4991" y="2812180"/>
            <a:ext cx="1913000" cy="191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4850" y="3284980"/>
            <a:ext cx="2356459" cy="1450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1840047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Label Provider API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614390"/>
          </a:xfrm>
        </p:spPr>
        <p:txBody>
          <a:bodyPr/>
          <a:lstStyle/>
          <a:p>
            <a:r>
              <a:rPr lang="en-US" altLang="ko-KR" smtClean="0"/>
              <a:t>ILabelProvider</a:t>
            </a:r>
            <a:r>
              <a:rPr lang="ko-KR" altLang="en-US" smtClean="0"/>
              <a:t>는 단일 이미지와 텍스트를 </a:t>
            </a:r>
            <a:r>
              <a:rPr lang="en-US" altLang="ko-KR" smtClean="0"/>
              <a:t>Label</a:t>
            </a:r>
            <a:r>
              <a:rPr lang="ko-KR" altLang="en-US" smtClean="0"/>
              <a:t>에 대응시킴</a:t>
            </a:r>
            <a:endParaRPr lang="en-US" altLang="ko-KR" smtClean="0"/>
          </a:p>
          <a:p>
            <a:r>
              <a:rPr lang="en-US" altLang="ko-KR" smtClean="0"/>
              <a:t>ITableLabelProvider</a:t>
            </a:r>
            <a:r>
              <a:rPr lang="ko-KR" altLang="en-US" smtClean="0"/>
              <a:t>는 여러개의 텍스트 및 이미지를 각 컬럼의 </a:t>
            </a:r>
            <a:r>
              <a:rPr lang="en-US" altLang="ko-KR" smtClean="0"/>
              <a:t>Label</a:t>
            </a:r>
            <a:r>
              <a:rPr lang="ko-KR" altLang="en-US" smtClean="0"/>
              <a:t>에 대응시킴</a:t>
            </a:r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566905"/>
              </p:ext>
            </p:extLst>
          </p:nvPr>
        </p:nvGraphicFramePr>
        <p:xfrm>
          <a:off x="850836" y="2440257"/>
          <a:ext cx="9602919" cy="1052292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3322683"/>
                <a:gridCol w="6280236"/>
              </a:tblGrid>
              <a:tr h="249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주요 </a:t>
                      </a:r>
                      <a:r>
                        <a:rPr lang="en-US" altLang="ko-KR" sz="1400" dirty="0" smtClean="0"/>
                        <a:t>API</a:t>
                      </a:r>
                      <a:endParaRPr lang="ko-KR" altLang="en-US" sz="1400" b="1" i="0" dirty="0">
                        <a:solidFill>
                          <a:schemeClr val="bg1"/>
                        </a:solidFill>
                        <a:latin typeface="+mn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설명</a:t>
                      </a:r>
                      <a:endParaRPr lang="ko-KR" altLang="en-US" sz="1400" b="1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374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  </a:t>
                      </a:r>
                      <a:r>
                        <a:rPr lang="en-US" sz="1400" dirty="0" err="1" smtClean="0"/>
                        <a:t>getImage</a:t>
                      </a:r>
                      <a:r>
                        <a:rPr lang="en-US" sz="1400" dirty="0" smtClean="0"/>
                        <a:t>(Object)</a:t>
                      </a:r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  </a:t>
                      </a:r>
                      <a:r>
                        <a:rPr lang="ko-KR" altLang="en-US" sz="1400" dirty="0" smtClean="0"/>
                        <a:t>주어진 요소에 대한 레이블로 사용할 이미지를 반환</a:t>
                      </a:r>
                      <a:endParaRPr lang="ko-KR" altLang="en-US" sz="1400" dirty="0"/>
                    </a:p>
                  </a:txBody>
                  <a:tcPr marL="0" marR="0" marT="0" marB="0" anchor="ctr"/>
                </a:tc>
              </a:tr>
              <a:tr h="37374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  </a:t>
                      </a:r>
                      <a:r>
                        <a:rPr lang="en-US" sz="1400" dirty="0" err="1" smtClean="0"/>
                        <a:t>getText</a:t>
                      </a:r>
                      <a:r>
                        <a:rPr lang="en-US" sz="1400" dirty="0" smtClean="0"/>
                        <a:t>(Object)</a:t>
                      </a:r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  </a:t>
                      </a:r>
                      <a:r>
                        <a:rPr lang="ko-KR" altLang="en-US" sz="1400" dirty="0" smtClean="0"/>
                        <a:t>주어진 요소에 대한 레이블로 사용할 텍스트를 반환</a:t>
                      </a:r>
                      <a:endParaRPr lang="ko-KR" altLang="en-US" sz="1400" dirty="0"/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360264"/>
              </p:ext>
            </p:extLst>
          </p:nvPr>
        </p:nvGraphicFramePr>
        <p:xfrm>
          <a:off x="814323" y="4464998"/>
          <a:ext cx="9602919" cy="1052292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3322683"/>
                <a:gridCol w="6280236"/>
              </a:tblGrid>
              <a:tr h="249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주요 </a:t>
                      </a:r>
                      <a:r>
                        <a:rPr lang="en-US" altLang="ko-KR" sz="1400" dirty="0" smtClean="0"/>
                        <a:t>API</a:t>
                      </a:r>
                      <a:endParaRPr lang="ko-KR" altLang="en-US" sz="1400" b="1" i="0" dirty="0">
                        <a:solidFill>
                          <a:schemeClr val="bg1"/>
                        </a:solidFill>
                        <a:latin typeface="+mn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설명</a:t>
                      </a:r>
                      <a:endParaRPr lang="ko-KR" altLang="en-US" sz="1400" b="1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374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  </a:t>
                      </a:r>
                      <a:r>
                        <a:rPr lang="en-US" sz="1400" dirty="0" err="1" smtClean="0"/>
                        <a:t>getColumnImage</a:t>
                      </a:r>
                      <a:r>
                        <a:rPr lang="en-US" sz="1400" dirty="0" smtClean="0"/>
                        <a:t>(Object, </a:t>
                      </a:r>
                      <a:r>
                        <a:rPr lang="en-US" sz="1400" dirty="0" err="1" smtClean="0"/>
                        <a:t>int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 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주어진 요소와 주어진 열에 대한 레이블 이미지를 반환</a:t>
                      </a:r>
                      <a:endParaRPr lang="ko-KR" altLang="en-US" sz="1400" dirty="0"/>
                    </a:p>
                  </a:txBody>
                  <a:tcPr marL="0" marR="0" marT="0" marB="0" anchor="ctr"/>
                </a:tc>
              </a:tr>
              <a:tr h="37374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  </a:t>
                      </a:r>
                      <a:r>
                        <a:rPr lang="en-US" sz="1400" dirty="0" err="1" smtClean="0"/>
                        <a:t>getColumnText</a:t>
                      </a:r>
                      <a:r>
                        <a:rPr lang="en-US" sz="1400" dirty="0" smtClean="0"/>
                        <a:t>(Object, </a:t>
                      </a:r>
                      <a:r>
                        <a:rPr lang="en-US" sz="1400" dirty="0" err="1" smtClean="0"/>
                        <a:t>int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  </a:t>
                      </a:r>
                      <a:r>
                        <a:rPr lang="ko-KR" altLang="en-US" sz="1400" dirty="0" smtClean="0"/>
                        <a:t>주어진 요소의 주어진 열에 대한 레이블 텍스트를 반환</a:t>
                      </a:r>
                      <a:endParaRPr lang="ko-KR" altLang="en-US" sz="1400" dirty="0"/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 bwMode="auto">
          <a:xfrm>
            <a:off x="843850" y="2050941"/>
            <a:ext cx="1186791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36000" rIns="36000" rtlCol="0">
            <a:spAutoFit/>
          </a:bodyPr>
          <a:lstStyle/>
          <a:p>
            <a:pPr algn="l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sz="1400" smtClean="0">
                <a:latin typeface="+mj-lt"/>
                <a:ea typeface="+mj-ea"/>
              </a:rPr>
              <a:t>ILabelProvider</a:t>
            </a:r>
            <a:endParaRPr lang="ko-KR" altLang="en-US" sz="1400" smtClean="0">
              <a:latin typeface="+mj-lt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843850" y="4149100"/>
            <a:ext cx="1614792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36000" rIns="36000" rtlCol="0">
            <a:spAutoFit/>
          </a:bodyPr>
          <a:lstStyle/>
          <a:p>
            <a:pPr algn="l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sz="1400" smtClean="0">
                <a:latin typeface="+mj-lt"/>
                <a:ea typeface="+mj-ea"/>
              </a:rPr>
              <a:t>ITableLabelProvider</a:t>
            </a:r>
            <a:endParaRPr lang="ko-KR" altLang="en-US" sz="1400" smtClean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8566899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Content Provider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909855"/>
          </a:xfrm>
        </p:spPr>
        <p:txBody>
          <a:bodyPr/>
          <a:lstStyle/>
          <a:p>
            <a:r>
              <a:rPr lang="en-US" altLang="ko-KR" smtClean="0"/>
              <a:t>Content Provider</a:t>
            </a:r>
            <a:r>
              <a:rPr lang="ko-KR" altLang="en-US" smtClean="0"/>
              <a:t>는 입력되는 임의의 모델 객체를 받아 </a:t>
            </a:r>
            <a:r>
              <a:rPr lang="en-US" altLang="ko-KR" smtClean="0"/>
              <a:t>Viewer</a:t>
            </a:r>
            <a:r>
              <a:rPr lang="ko-KR" altLang="en-US" smtClean="0"/>
              <a:t>가 인식할 수 있는 형태로 변환하는 역할을 수행</a:t>
            </a:r>
            <a:endParaRPr lang="en-US" altLang="ko-KR" smtClean="0"/>
          </a:p>
          <a:p>
            <a:r>
              <a:rPr lang="en-US" altLang="ko-KR" smtClean="0"/>
              <a:t>IStructuredContentProvider</a:t>
            </a:r>
            <a:r>
              <a:rPr lang="ko-KR" altLang="en-US" smtClean="0"/>
              <a:t>는 </a:t>
            </a:r>
            <a:r>
              <a:rPr lang="en-US" altLang="ko-KR" smtClean="0"/>
              <a:t>Object </a:t>
            </a:r>
            <a:r>
              <a:rPr lang="ko-KR" altLang="en-US" smtClean="0"/>
              <a:t>배열로 변환하여 전달함</a:t>
            </a:r>
            <a:r>
              <a:rPr lang="en-US" altLang="ko-KR" smtClean="0"/>
              <a:t>. </a:t>
            </a:r>
            <a:r>
              <a:rPr lang="ko-KR" altLang="en-US" smtClean="0"/>
              <a:t>주로 </a:t>
            </a:r>
            <a:r>
              <a:rPr lang="en-US" altLang="ko-KR" smtClean="0"/>
              <a:t>TableViewer</a:t>
            </a:r>
            <a:r>
              <a:rPr lang="ko-KR" altLang="en-US" smtClean="0"/>
              <a:t>에서 사용됨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ITreeContentProvider</a:t>
            </a:r>
            <a:r>
              <a:rPr lang="ko-KR" altLang="en-US" smtClean="0"/>
              <a:t>는 모델 객체의 트리 형태를 인지할 수 있게 하며 모델의 부모와 자식 정보를 객체로 전달함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 bwMode="auto">
          <a:xfrm>
            <a:off x="4300330" y="2636890"/>
            <a:ext cx="2304320" cy="432060"/>
          </a:xfrm>
          <a:prstGeom prst="rect">
            <a:avLst/>
          </a:prstGeom>
          <a:solidFill>
            <a:srgbClr val="666633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IContentProvider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4300330" y="3645030"/>
            <a:ext cx="2304320" cy="432060"/>
          </a:xfrm>
          <a:prstGeom prst="rect">
            <a:avLst/>
          </a:prstGeom>
          <a:solidFill>
            <a:srgbClr val="666633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IStructuredContentProvider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4300330" y="4653170"/>
            <a:ext cx="2304320" cy="432060"/>
          </a:xfrm>
          <a:prstGeom prst="rect">
            <a:avLst/>
          </a:prstGeom>
          <a:solidFill>
            <a:srgbClr val="666633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ITreeContentProvider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cxnSp>
        <p:nvCxnSpPr>
          <p:cNvPr id="7" name="직선 화살표 연결선 6"/>
          <p:cNvCxnSpPr>
            <a:stCxn id="5" idx="0"/>
            <a:endCxn id="4" idx="2"/>
          </p:cNvCxnSpPr>
          <p:nvPr/>
        </p:nvCxnSpPr>
        <p:spPr bwMode="auto">
          <a:xfrm flipV="1">
            <a:off x="5452490" y="3068950"/>
            <a:ext cx="0" cy="576080"/>
          </a:xfrm>
          <a:prstGeom prst="straightConnector1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/>
            <a:tailEnd type="triangle"/>
          </a:ln>
          <a:effectLst/>
        </p:spPr>
      </p:cxnSp>
      <p:cxnSp>
        <p:nvCxnSpPr>
          <p:cNvPr id="10" name="직선 화살표 연결선 9"/>
          <p:cNvCxnSpPr>
            <a:stCxn id="6" idx="0"/>
            <a:endCxn id="5" idx="2"/>
          </p:cNvCxnSpPr>
          <p:nvPr/>
        </p:nvCxnSpPr>
        <p:spPr bwMode="auto">
          <a:xfrm flipV="1">
            <a:off x="5452490" y="4077090"/>
            <a:ext cx="0" cy="576080"/>
          </a:xfrm>
          <a:prstGeom prst="straightConnector1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/>
            <a:tailEnd type="triangle"/>
          </a:ln>
          <a:effectLst/>
        </p:spPr>
      </p:cxnSp>
      <p:sp>
        <p:nvSpPr>
          <p:cNvPr id="15" name="직사각형 14"/>
          <p:cNvSpPr/>
          <p:nvPr/>
        </p:nvSpPr>
        <p:spPr bwMode="auto">
          <a:xfrm>
            <a:off x="1131890" y="2780910"/>
            <a:ext cx="2232310" cy="21603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z="1400" smtClean="0">
              <a:solidFill>
                <a:schemeClr val="tx1"/>
              </a:solidFill>
              <a:latin typeface="Optima" pitchFamily="2" charset="2"/>
            </a:endParaRPr>
          </a:p>
        </p:txBody>
      </p:sp>
      <p:sp>
        <p:nvSpPr>
          <p:cNvPr id="16" name="모서리가 둥근 직사각형 15"/>
          <p:cNvSpPr/>
          <p:nvPr/>
        </p:nvSpPr>
        <p:spPr bwMode="auto">
          <a:xfrm>
            <a:off x="1347920" y="3645030"/>
            <a:ext cx="1800250" cy="43206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Model Object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17" name="모서리가 둥근 직사각형 16"/>
          <p:cNvSpPr/>
          <p:nvPr/>
        </p:nvSpPr>
        <p:spPr bwMode="auto">
          <a:xfrm>
            <a:off x="1347920" y="2996940"/>
            <a:ext cx="1800250" cy="43206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Model Object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18" name="모서리가 둥근 직사각형 17"/>
          <p:cNvSpPr/>
          <p:nvPr/>
        </p:nvSpPr>
        <p:spPr bwMode="auto">
          <a:xfrm>
            <a:off x="1347920" y="4293120"/>
            <a:ext cx="1800250" cy="43206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Model Object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7540780" y="2780910"/>
            <a:ext cx="2232310" cy="21603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z="1400" smtClean="0">
              <a:solidFill>
                <a:schemeClr val="tx1"/>
              </a:solidFill>
              <a:latin typeface="Optima" pitchFamily="2" charset="2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7684800" y="2996940"/>
            <a:ext cx="1368190" cy="36005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Model Object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23" name="모서리가 둥근 직사각형 22"/>
          <p:cNvSpPr/>
          <p:nvPr/>
        </p:nvSpPr>
        <p:spPr bwMode="auto">
          <a:xfrm>
            <a:off x="8260880" y="3645030"/>
            <a:ext cx="1368190" cy="36005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Model Object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24" name="모서리가 둥근 직사각형 23"/>
          <p:cNvSpPr/>
          <p:nvPr/>
        </p:nvSpPr>
        <p:spPr bwMode="auto">
          <a:xfrm>
            <a:off x="8260880" y="4293120"/>
            <a:ext cx="1368190" cy="36005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Model Object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7828820" y="3311271"/>
            <a:ext cx="288040" cy="45719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27" name="꺾인 연결선 26"/>
          <p:cNvCxnSpPr>
            <a:stCxn id="25" idx="2"/>
            <a:endCxn id="23" idx="1"/>
          </p:cNvCxnSpPr>
          <p:nvPr/>
        </p:nvCxnSpPr>
        <p:spPr bwMode="auto">
          <a:xfrm rot="16200000" flipH="1">
            <a:off x="7882828" y="3447002"/>
            <a:ext cx="468065" cy="288040"/>
          </a:xfrm>
          <a:prstGeom prst="bentConnector2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none"/>
          </a:ln>
          <a:effectLst/>
        </p:spPr>
      </p:cxnSp>
      <p:cxnSp>
        <p:nvCxnSpPr>
          <p:cNvPr id="28" name="꺾인 연결선 27"/>
          <p:cNvCxnSpPr>
            <a:stCxn id="25" idx="2"/>
            <a:endCxn id="24" idx="1"/>
          </p:cNvCxnSpPr>
          <p:nvPr/>
        </p:nvCxnSpPr>
        <p:spPr bwMode="auto">
          <a:xfrm rot="16200000" flipH="1">
            <a:off x="7558783" y="3771047"/>
            <a:ext cx="1116155" cy="288040"/>
          </a:xfrm>
          <a:prstGeom prst="bentConnector2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none"/>
          </a:ln>
          <a:effectLst/>
        </p:spPr>
      </p:cxnSp>
      <p:cxnSp>
        <p:nvCxnSpPr>
          <p:cNvPr id="31" name="직선 화살표 연결선 30"/>
          <p:cNvCxnSpPr>
            <a:stCxn id="5" idx="1"/>
            <a:endCxn id="15" idx="3"/>
          </p:cNvCxnSpPr>
          <p:nvPr/>
        </p:nvCxnSpPr>
        <p:spPr bwMode="auto">
          <a:xfrm flipH="1">
            <a:off x="3364200" y="3861060"/>
            <a:ext cx="936130" cy="0"/>
          </a:xfrm>
          <a:prstGeom prst="straightConnector1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 type="arrow"/>
          </a:ln>
          <a:effectLst/>
        </p:spPr>
      </p:cxnSp>
      <p:cxnSp>
        <p:nvCxnSpPr>
          <p:cNvPr id="35" name="꺾인 연결선 34"/>
          <p:cNvCxnSpPr>
            <a:stCxn id="6" idx="3"/>
            <a:endCxn id="19" idx="1"/>
          </p:cNvCxnSpPr>
          <p:nvPr/>
        </p:nvCxnSpPr>
        <p:spPr bwMode="auto">
          <a:xfrm flipV="1">
            <a:off x="6604650" y="3861060"/>
            <a:ext cx="936130" cy="1008140"/>
          </a:xfrm>
          <a:prstGeom prst="bentConnector3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03061977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Content Provider API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614390"/>
          </a:xfrm>
        </p:spPr>
        <p:txBody>
          <a:bodyPr/>
          <a:lstStyle/>
          <a:p>
            <a:r>
              <a:rPr lang="en-US" altLang="ko-KR" smtClean="0"/>
              <a:t>IStructuredContentProvider</a:t>
            </a:r>
            <a:r>
              <a:rPr lang="ko-KR" altLang="en-US" smtClean="0"/>
              <a:t>은 도메인 모델을 배열로 대응시킴</a:t>
            </a:r>
            <a:endParaRPr lang="en-US" altLang="ko-KR" smtClean="0"/>
          </a:p>
          <a:p>
            <a:r>
              <a:rPr lang="en-US" altLang="ko-KR" smtClean="0"/>
              <a:t>ITreeContentProvider</a:t>
            </a:r>
            <a:r>
              <a:rPr lang="ko-KR" altLang="en-US" smtClean="0"/>
              <a:t>는 트리 내에서 어떤 항목의 부모나 자식을 얻는 수단을 제공</a:t>
            </a:r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197735"/>
              </p:ext>
            </p:extLst>
          </p:nvPr>
        </p:nvGraphicFramePr>
        <p:xfrm>
          <a:off x="850836" y="2338628"/>
          <a:ext cx="9602919" cy="1052292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3322683"/>
                <a:gridCol w="6280236"/>
              </a:tblGrid>
              <a:tr h="249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주요 </a:t>
                      </a:r>
                      <a:r>
                        <a:rPr lang="en-US" altLang="ko-KR" sz="1400" dirty="0" smtClean="0"/>
                        <a:t>API</a:t>
                      </a:r>
                      <a:endParaRPr lang="ko-KR" altLang="en-US" sz="1400" b="1" i="0" dirty="0">
                        <a:solidFill>
                          <a:schemeClr val="bg1"/>
                        </a:solidFill>
                        <a:latin typeface="+mn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설명</a:t>
                      </a:r>
                      <a:endParaRPr lang="ko-KR" altLang="en-US" sz="1400" b="1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374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  </a:t>
                      </a:r>
                      <a:r>
                        <a:rPr lang="en-US" sz="1400" dirty="0" err="1" smtClean="0"/>
                        <a:t>getElements</a:t>
                      </a:r>
                      <a:r>
                        <a:rPr lang="en-US" sz="1400" dirty="0" smtClean="0"/>
                        <a:t>(Object)</a:t>
                      </a:r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  </a:t>
                      </a:r>
                      <a:r>
                        <a:rPr lang="ko-KR" altLang="en-US" sz="1400" dirty="0" smtClean="0"/>
                        <a:t>주어진 요소가 </a:t>
                      </a:r>
                      <a:r>
                        <a:rPr lang="ko-KR" altLang="en-US" sz="1400" dirty="0" err="1" smtClean="0"/>
                        <a:t>뷰어</a:t>
                      </a:r>
                      <a:r>
                        <a:rPr lang="ko-KR" altLang="en-US" sz="1400" dirty="0" smtClean="0"/>
                        <a:t> 입력이라면 </a:t>
                      </a:r>
                      <a:r>
                        <a:rPr lang="ko-KR" altLang="en-US" sz="1400" dirty="0" err="1" smtClean="0"/>
                        <a:t>뷰어에서</a:t>
                      </a:r>
                      <a:r>
                        <a:rPr lang="ko-KR" altLang="en-US" sz="1400" dirty="0" smtClean="0"/>
                        <a:t> 출력할 요소들을 반환</a:t>
                      </a:r>
                      <a:endParaRPr lang="ko-KR" altLang="en-US" sz="1400" dirty="0"/>
                    </a:p>
                  </a:txBody>
                  <a:tcPr marL="0" marR="0" marT="0" marB="0" anchor="ctr"/>
                </a:tc>
              </a:tr>
              <a:tr h="37374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  </a:t>
                      </a:r>
                      <a:r>
                        <a:rPr lang="en-US" sz="1400" dirty="0" err="1" smtClean="0"/>
                        <a:t>inputChanged</a:t>
                      </a:r>
                      <a:r>
                        <a:rPr lang="en-US" sz="1400" dirty="0" smtClean="0"/>
                        <a:t>(Viewer,</a:t>
                      </a:r>
                      <a:r>
                        <a:rPr lang="en-US" sz="1400" baseline="0" dirty="0" smtClean="0"/>
                        <a:t> Object, Object)</a:t>
                      </a:r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  </a:t>
                      </a:r>
                      <a:r>
                        <a:rPr lang="ko-KR" altLang="en-US" sz="1400" dirty="0" smtClean="0"/>
                        <a:t>주어진 </a:t>
                      </a:r>
                      <a:r>
                        <a:rPr lang="ko-KR" altLang="en-US" sz="1400" dirty="0" err="1" smtClean="0"/>
                        <a:t>뷰어의</a:t>
                      </a:r>
                      <a:r>
                        <a:rPr lang="ko-KR" altLang="en-US" sz="1400" dirty="0" smtClean="0"/>
                        <a:t> 입력이 다른 요소로 변경되었음을 </a:t>
                      </a:r>
                      <a:r>
                        <a:rPr lang="ko-KR" altLang="en-US" sz="1400" dirty="0" err="1" smtClean="0"/>
                        <a:t>컨텐트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ko-KR" altLang="en-US" sz="1400" dirty="0" err="1" smtClean="0"/>
                        <a:t>프로바이더에</a:t>
                      </a:r>
                      <a:r>
                        <a:rPr lang="ko-KR" altLang="en-US" sz="1400" dirty="0" smtClean="0"/>
                        <a:t> 알림</a:t>
                      </a:r>
                      <a:endParaRPr lang="ko-KR" altLang="en-US" sz="1400" dirty="0"/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046778"/>
              </p:ext>
            </p:extLst>
          </p:nvPr>
        </p:nvGraphicFramePr>
        <p:xfrm>
          <a:off x="887349" y="4379292"/>
          <a:ext cx="9602919" cy="1426038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3322683"/>
                <a:gridCol w="6280236"/>
              </a:tblGrid>
              <a:tr h="249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주요 </a:t>
                      </a:r>
                      <a:r>
                        <a:rPr lang="en-US" altLang="ko-KR" sz="1400" dirty="0" smtClean="0"/>
                        <a:t>API</a:t>
                      </a:r>
                      <a:endParaRPr lang="ko-KR" altLang="en-US" sz="1400" b="1" i="0" dirty="0">
                        <a:solidFill>
                          <a:schemeClr val="bg1"/>
                        </a:solidFill>
                        <a:latin typeface="+mn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설명</a:t>
                      </a:r>
                      <a:endParaRPr lang="ko-KR" altLang="en-US" sz="1400" b="1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374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  Object[]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getChildren</a:t>
                      </a:r>
                      <a:r>
                        <a:rPr lang="en-US" sz="1400" baseline="0" dirty="0" smtClean="0"/>
                        <a:t>(Object)</a:t>
                      </a:r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  </a:t>
                      </a:r>
                      <a:r>
                        <a:rPr lang="ko-KR" altLang="en-US" sz="1400" dirty="0" smtClean="0"/>
                        <a:t>주어진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ko-KR" altLang="en-US" sz="1400" dirty="0" smtClean="0"/>
                        <a:t>부모 요소의 자식 요소들을 반환</a:t>
                      </a:r>
                      <a:endParaRPr lang="ko-KR" altLang="en-US" sz="1400" dirty="0"/>
                    </a:p>
                  </a:txBody>
                  <a:tcPr marL="0" marR="0" marT="0" marB="0" anchor="ctr"/>
                </a:tc>
              </a:tr>
              <a:tr h="37374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  </a:t>
                      </a:r>
                      <a:r>
                        <a:rPr lang="en-US" sz="1400" dirty="0" err="1" smtClean="0"/>
                        <a:t>getParent</a:t>
                      </a:r>
                      <a:r>
                        <a:rPr lang="en-US" sz="1400" dirty="0" smtClean="0"/>
                        <a:t>(Object)</a:t>
                      </a:r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  </a:t>
                      </a:r>
                      <a:r>
                        <a:rPr lang="ko-KR" altLang="en-US" sz="1400" dirty="0" smtClean="0"/>
                        <a:t>주어진 요소의 부모를 반환</a:t>
                      </a:r>
                      <a:endParaRPr lang="ko-KR" altLang="en-US" sz="1400" dirty="0"/>
                    </a:p>
                  </a:txBody>
                  <a:tcPr marL="0" marR="0" marT="0" marB="0" anchor="ctr"/>
                </a:tc>
              </a:tr>
              <a:tr h="37374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  </a:t>
                      </a:r>
                      <a:r>
                        <a:rPr lang="en-US" sz="1400" dirty="0" err="1" smtClean="0"/>
                        <a:t>hasChildren</a:t>
                      </a:r>
                      <a:r>
                        <a:rPr lang="en-US" sz="1400" dirty="0" smtClean="0"/>
                        <a:t>(Object)</a:t>
                      </a:r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  </a:t>
                      </a:r>
                      <a:r>
                        <a:rPr lang="ko-KR" altLang="en-US" sz="1400" dirty="0" smtClean="0"/>
                        <a:t>주어진 요소가 자식 요소를 갖고 있는지 여부를 반환 </a:t>
                      </a:r>
                      <a:endParaRPr lang="ko-KR" altLang="en-US" sz="1400" dirty="0"/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 bwMode="auto">
          <a:xfrm>
            <a:off x="843850" y="1988800"/>
            <a:ext cx="2161416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36000" rIns="36000" rtlCol="0">
            <a:spAutoFit/>
          </a:bodyPr>
          <a:lstStyle/>
          <a:p>
            <a:pPr algn="l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sz="1400" smtClean="0">
                <a:latin typeface="+mj-lt"/>
                <a:ea typeface="+mj-ea"/>
              </a:rPr>
              <a:t>IStructuredContentProvider</a:t>
            </a:r>
            <a:endParaRPr lang="ko-KR" altLang="en-US" sz="1400" smtClean="0">
              <a:latin typeface="+mj-lt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843850" y="4077090"/>
            <a:ext cx="1714178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36000" rIns="36000" rtlCol="0">
            <a:spAutoFit/>
          </a:bodyPr>
          <a:lstStyle/>
          <a:p>
            <a:pPr algn="l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sz="1400" smtClean="0">
                <a:latin typeface="+mj-lt"/>
                <a:ea typeface="+mj-ea"/>
              </a:rPr>
              <a:t>ITreeContentProvider</a:t>
            </a:r>
            <a:endParaRPr lang="ko-KR" altLang="en-US" sz="1400" smtClean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1178693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Filter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1156077"/>
          </a:xfrm>
        </p:spPr>
        <p:txBody>
          <a:bodyPr/>
          <a:lstStyle/>
          <a:p>
            <a:r>
              <a:rPr lang="en-US" altLang="ko-KR" smtClean="0"/>
              <a:t>Filter</a:t>
            </a:r>
            <a:r>
              <a:rPr lang="ko-KR" altLang="en-US" smtClean="0"/>
              <a:t>는 입력된 모델 객체 배열 중 화면에 표현할 모델 객체를 선택할 수 있게 해 줌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모델 객체를 조회하기 위해서 </a:t>
            </a:r>
            <a:r>
              <a:rPr lang="en-US" altLang="ko-KR" smtClean="0"/>
              <a:t>Database</a:t>
            </a:r>
            <a:r>
              <a:rPr lang="ko-KR" altLang="en-US" smtClean="0"/>
              <a:t>를 사용하는 경우 필터링 하기 위하여 다시 조회해야 하는데 이와같은 수고를 덜어줌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모든 자원을 로딩하여 </a:t>
            </a:r>
            <a:r>
              <a:rPr lang="en-US" altLang="ko-KR" smtClean="0"/>
              <a:t>Filter</a:t>
            </a:r>
            <a:r>
              <a:rPr lang="ko-KR" altLang="en-US"/>
              <a:t> </a:t>
            </a:r>
            <a:r>
              <a:rPr lang="ko-KR" altLang="en-US" smtClean="0"/>
              <a:t>메커니즘으로 구현 가능하나 너무 많은</a:t>
            </a:r>
            <a:r>
              <a:rPr lang="en-US" altLang="ko-KR" smtClean="0"/>
              <a:t>(</a:t>
            </a:r>
            <a:r>
              <a:rPr lang="ko-KR" altLang="en-US" smtClean="0"/>
              <a:t>수백만건</a:t>
            </a:r>
            <a:r>
              <a:rPr lang="en-US" altLang="ko-KR" smtClean="0"/>
              <a:t>) </a:t>
            </a:r>
            <a:r>
              <a:rPr lang="ko-KR" altLang="en-US" smtClean="0"/>
              <a:t>모델객체를 조회하는 것은 시스템 자원의 제약이 있으므로 유의할 것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 bwMode="auto">
          <a:xfrm>
            <a:off x="1996010" y="2132820"/>
            <a:ext cx="6998393" cy="250148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StudentAgeFilter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ViewerFilter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minimumAge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StudentAgeFilter(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minimumAge)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minimumAge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= minimumAge;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ko-KR" alt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select(Viewer viewer, Object parentElement, Object element)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Student student = (Student) element;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student.getAge() &gt;= 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minimumAge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직사각형 4"/>
          <p:cNvSpPr/>
          <p:nvPr/>
        </p:nvSpPr>
        <p:spPr bwMode="auto">
          <a:xfrm>
            <a:off x="1996010" y="4776867"/>
            <a:ext cx="4534578" cy="65482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StructuredViewer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viewer =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TableViewer(shell);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StudentAgeFilter filter =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StudentAgeFilter(40);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viewer.addFilter(filter);</a:t>
            </a:r>
          </a:p>
        </p:txBody>
      </p:sp>
      <p:sp>
        <p:nvSpPr>
          <p:cNvPr id="6" name="직사각형 5"/>
          <p:cNvSpPr/>
          <p:nvPr/>
        </p:nvSpPr>
        <p:spPr bwMode="auto">
          <a:xfrm>
            <a:off x="1996010" y="5634248"/>
            <a:ext cx="3090272" cy="65482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viewer.removeFilter(filter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filter =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StudentAgeFilter(30);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viewer.addFilter(filter);</a:t>
            </a: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7344331" y="4941210"/>
            <a:ext cx="1650072" cy="490486"/>
          </a:xfrm>
          <a:prstGeom prst="roundRect">
            <a:avLst/>
          </a:prstGeom>
          <a:solidFill>
            <a:srgbClr val="666633"/>
          </a:solidFill>
          <a:ln w="31750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400" smtClean="0">
                <a:solidFill>
                  <a:schemeClr val="bg1"/>
                </a:solidFill>
                <a:latin typeface="Optima" pitchFamily="2" charset="2"/>
              </a:rPr>
              <a:t>필터의 적용</a:t>
            </a:r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7344331" y="5716419"/>
            <a:ext cx="1650072" cy="490486"/>
          </a:xfrm>
          <a:prstGeom prst="roundRect">
            <a:avLst/>
          </a:prstGeom>
          <a:solidFill>
            <a:srgbClr val="666633"/>
          </a:solidFill>
          <a:ln w="31750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400" smtClean="0">
                <a:solidFill>
                  <a:schemeClr val="bg1"/>
                </a:solidFill>
                <a:latin typeface="Optima" pitchFamily="2" charset="2"/>
              </a:rPr>
              <a:t>다른 필터로 교체</a:t>
            </a:r>
          </a:p>
        </p:txBody>
      </p:sp>
    </p:spTree>
    <p:extLst>
      <p:ext uri="{BB962C8B-B14F-4D97-AF65-F5344CB8AC3E}">
        <p14:creationId xmlns:p14="http://schemas.microsoft.com/office/powerpoint/2010/main" val="411199234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Sorter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614390"/>
          </a:xfrm>
        </p:spPr>
        <p:txBody>
          <a:bodyPr/>
          <a:lstStyle/>
          <a:p>
            <a:r>
              <a:rPr lang="en-US" altLang="ko-KR" smtClean="0"/>
              <a:t>Sorter</a:t>
            </a:r>
            <a:r>
              <a:rPr lang="ko-KR" altLang="en-US" smtClean="0"/>
              <a:t>는 모델 객체 배열을 받아 이를 주어진 기준에 따라 정렬을 수행함으로써 </a:t>
            </a:r>
            <a:r>
              <a:rPr lang="en-US" altLang="ko-KR" smtClean="0"/>
              <a:t>Viewer</a:t>
            </a:r>
            <a:r>
              <a:rPr lang="ko-KR" altLang="en-US" smtClean="0"/>
              <a:t>가 </a:t>
            </a:r>
            <a:r>
              <a:rPr lang="en-US" altLang="ko-KR" smtClean="0"/>
              <a:t>Display </a:t>
            </a:r>
            <a:r>
              <a:rPr lang="ko-KR" altLang="en-US" smtClean="0"/>
              <a:t>하는 순서를 변경할수 있게 함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ViewerSorter</a:t>
            </a:r>
            <a:r>
              <a:rPr lang="ko-KR" altLang="en-US" smtClean="0"/>
              <a:t>를 상속하여 소트를 구현할 수 있음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 bwMode="auto">
          <a:xfrm>
            <a:off x="2603825" y="1551274"/>
            <a:ext cx="5384169" cy="49021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StudentSorter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ViewerSorter {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category(Object element) {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(element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Teacher) </a:t>
            </a:r>
            <a:r>
              <a:rPr lang="en-US" altLang="ko-KR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ko-KR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(element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Student) </a:t>
            </a:r>
            <a:r>
              <a:rPr lang="en-US" altLang="ko-KR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ko-KR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ko-KR" alt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compare(Viewer viewer, Object e1, Object e2) </a:t>
            </a:r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altLang="ko-KR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cat1 = category(e1);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cat2 = category(e2);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(cat1 != cat2) </a:t>
            </a:r>
            <a:r>
              <a:rPr lang="en-US" altLang="ko-KR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cat1 - cat2</a:t>
            </a:r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ko-KR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Teacher t1 = (Teacher) e1;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Teacher t2 = (Teacher) e2;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compareTo(t1.getName(), t2.getName());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compareTo(String arg1, String arg2)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(arg1 ==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&amp;&amp; arg2 ==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altLang="ko-KR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ko-KR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(arg1 ==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altLang="ko-KR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-1</a:t>
            </a:r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ko-KR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(arg2 ==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altLang="ko-KR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ko-KR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arg1.compareTo(arg2);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ko-KR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6217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Filter </a:t>
            </a:r>
            <a:r>
              <a:rPr lang="ko-KR" altLang="en-US" smtClean="0"/>
              <a:t>및 </a:t>
            </a:r>
            <a:r>
              <a:rPr lang="en-US" altLang="ko-KR" smtClean="0"/>
              <a:t>Sorter API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614390"/>
          </a:xfrm>
        </p:spPr>
        <p:txBody>
          <a:bodyPr/>
          <a:lstStyle/>
          <a:p>
            <a:r>
              <a:rPr lang="en-US" altLang="ko-KR" smtClean="0"/>
              <a:t>ViewerSorter </a:t>
            </a:r>
            <a:r>
              <a:rPr lang="ko-KR" altLang="en-US" smtClean="0"/>
              <a:t>는 컨텐트 프로바이더가 제공하는 요소들을 정렬하기 위해 사용</a:t>
            </a:r>
            <a:endParaRPr lang="en-US" altLang="ko-KR" smtClean="0"/>
          </a:p>
          <a:p>
            <a:r>
              <a:rPr lang="en-US" altLang="ko-KR" smtClean="0"/>
              <a:t>ViewerFilter</a:t>
            </a:r>
            <a:r>
              <a:rPr lang="ko-KR" altLang="en-US" smtClean="0"/>
              <a:t>는 </a:t>
            </a:r>
            <a:r>
              <a:rPr lang="en-US" altLang="ko-KR" smtClean="0"/>
              <a:t>StructuredViewer</a:t>
            </a:r>
            <a:r>
              <a:rPr lang="ko-KR" altLang="en-US" smtClean="0"/>
              <a:t>가 사용하며 컨텐트 프로바이더가 제공하는 요소들의 필터링을 위해 사용</a:t>
            </a:r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500862"/>
              </p:ext>
            </p:extLst>
          </p:nvPr>
        </p:nvGraphicFramePr>
        <p:xfrm>
          <a:off x="850836" y="1975592"/>
          <a:ext cx="9602919" cy="2381961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3322683"/>
                <a:gridCol w="6280236"/>
              </a:tblGrid>
              <a:tr h="249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주요 </a:t>
                      </a:r>
                      <a:r>
                        <a:rPr lang="en-US" altLang="ko-KR" sz="1400" dirty="0" smtClean="0"/>
                        <a:t>API</a:t>
                      </a:r>
                      <a:endParaRPr lang="ko-KR" altLang="en-US" sz="1400" b="1" i="0" dirty="0">
                        <a:solidFill>
                          <a:schemeClr val="bg1"/>
                        </a:solidFill>
                        <a:latin typeface="+mn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설명</a:t>
                      </a:r>
                      <a:endParaRPr lang="ko-KR" altLang="en-US" sz="1400" b="1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374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  category(Object)</a:t>
                      </a:r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  </a:t>
                      </a:r>
                      <a:r>
                        <a:rPr lang="ko-KR" altLang="en-US" sz="1400" dirty="0" smtClean="0"/>
                        <a:t>주어진 요소의 카테고리를 반환</a:t>
                      </a:r>
                      <a:endParaRPr lang="ko-KR" altLang="en-US" sz="1400" dirty="0"/>
                    </a:p>
                  </a:txBody>
                  <a:tcPr marL="0" marR="0" marT="0" marB="0" anchor="ctr"/>
                </a:tc>
              </a:tr>
              <a:tr h="37374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  compare(Viewer,</a:t>
                      </a:r>
                      <a:r>
                        <a:rPr lang="en-US" sz="1400" baseline="0" dirty="0" smtClean="0"/>
                        <a:t> Object, Object)</a:t>
                      </a:r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  </a:t>
                      </a:r>
                      <a:r>
                        <a:rPr lang="ko-KR" altLang="en-US" sz="1400" dirty="0" smtClean="0"/>
                        <a:t>첫 번째 요소가 두</a:t>
                      </a:r>
                      <a:r>
                        <a:rPr lang="ko-KR" altLang="en-US" sz="1400" baseline="0" dirty="0" smtClean="0"/>
                        <a:t> 번째 요소보다 작거나 같거나 큰 각각의 결과에 따라 </a:t>
                      </a:r>
                      <a:endParaRPr lang="en-US" altLang="ko-KR" sz="1400" baseline="0" dirty="0" smtClean="0"/>
                    </a:p>
                    <a:p>
                      <a:r>
                        <a:rPr lang="en-US" altLang="ko-KR" sz="1400" baseline="0" dirty="0" smtClean="0"/>
                        <a:t>  -1,  0, 1 </a:t>
                      </a:r>
                      <a:r>
                        <a:rPr lang="ko-KR" altLang="en-US" sz="1400" baseline="0" dirty="0" smtClean="0"/>
                        <a:t>중 하나를 반환</a:t>
                      </a:r>
                      <a:endParaRPr lang="ko-KR" altLang="en-US" sz="1400" dirty="0"/>
                    </a:p>
                  </a:txBody>
                  <a:tcPr marL="0" marR="0" marT="0" marB="0" anchor="ctr"/>
                </a:tc>
              </a:tr>
              <a:tr h="37374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  </a:t>
                      </a:r>
                      <a:r>
                        <a:rPr lang="en-US" sz="1400" dirty="0" err="1" smtClean="0"/>
                        <a:t>getCollator</a:t>
                      </a:r>
                      <a:r>
                        <a:rPr lang="en-US" sz="1400" dirty="0" smtClean="0"/>
                        <a:t>()</a:t>
                      </a:r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  </a:t>
                      </a:r>
                      <a:r>
                        <a:rPr lang="ko-KR" altLang="en-US" sz="1400" dirty="0" smtClean="0"/>
                        <a:t>문자열을 정렬하는 데 사용하는 대조자</a:t>
                      </a:r>
                      <a:r>
                        <a:rPr lang="en-US" altLang="ko-KR" sz="1400" dirty="0" smtClean="0"/>
                        <a:t>(collator)</a:t>
                      </a:r>
                      <a:r>
                        <a:rPr lang="ko-KR" altLang="en-US" sz="1400" dirty="0" smtClean="0"/>
                        <a:t>를 반환</a:t>
                      </a:r>
                      <a:endParaRPr lang="ko-KR" altLang="en-US" sz="1400" dirty="0"/>
                    </a:p>
                  </a:txBody>
                  <a:tcPr marL="0" marR="0" marT="0" marB="0" anchor="ctr"/>
                </a:tc>
              </a:tr>
              <a:tr h="52920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  </a:t>
                      </a:r>
                      <a:r>
                        <a:rPr lang="en-US" sz="1400" dirty="0" err="1" smtClean="0"/>
                        <a:t>isSorterProperty</a:t>
                      </a:r>
                      <a:r>
                        <a:rPr lang="en-US" sz="1400" dirty="0" smtClean="0"/>
                        <a:t>(Object,</a:t>
                      </a:r>
                      <a:r>
                        <a:rPr lang="en-US" sz="1400" baseline="0" dirty="0" smtClean="0"/>
                        <a:t> String)</a:t>
                      </a:r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  </a:t>
                      </a:r>
                      <a:r>
                        <a:rPr lang="ko-KR" altLang="en-US" sz="1400" dirty="0" smtClean="0"/>
                        <a:t>주어진 요소의 주어진 </a:t>
                      </a:r>
                      <a:r>
                        <a:rPr lang="ko-KR" altLang="en-US" sz="1400" dirty="0" err="1" smtClean="0"/>
                        <a:t>프로퍼티가</a:t>
                      </a:r>
                      <a:r>
                        <a:rPr lang="ko-KR" altLang="en-US" sz="1400" dirty="0" smtClean="0"/>
                        <a:t> 변경될 때 </a:t>
                      </a:r>
                      <a:r>
                        <a:rPr lang="ko-KR" altLang="en-US" sz="1400" dirty="0" err="1" smtClean="0"/>
                        <a:t>뷰어</a:t>
                      </a:r>
                      <a:r>
                        <a:rPr lang="ko-KR" altLang="en-US" sz="1400" dirty="0" smtClean="0"/>
                        <a:t> 정렬자가 </a:t>
                      </a:r>
                      <a:r>
                        <a:rPr lang="ko-KR" altLang="en-US" sz="1400" dirty="0" err="1" smtClean="0"/>
                        <a:t>영항을</a:t>
                      </a:r>
                      <a:r>
                        <a:rPr lang="ko-KR" altLang="en-US" sz="1400" dirty="0" smtClean="0"/>
                        <a:t> 받는지 </a:t>
                      </a:r>
                      <a:endParaRPr lang="en-US" altLang="ko-KR" sz="1400" dirty="0" smtClean="0"/>
                    </a:p>
                    <a:p>
                      <a:r>
                        <a:rPr lang="en-US" altLang="ko-KR" sz="1400" dirty="0" smtClean="0"/>
                        <a:t>  </a:t>
                      </a:r>
                      <a:r>
                        <a:rPr lang="ko-KR" altLang="en-US" sz="1400" dirty="0" smtClean="0"/>
                        <a:t>여부를 반환</a:t>
                      </a:r>
                      <a:endParaRPr lang="ko-KR" altLang="en-US" sz="1400" dirty="0"/>
                    </a:p>
                  </a:txBody>
                  <a:tcPr marL="0" marR="0" marT="0" marB="0" anchor="ctr"/>
                </a:tc>
              </a:tr>
              <a:tr h="37374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  sort(Viewer</a:t>
                      </a:r>
                      <a:r>
                        <a:rPr lang="en-US" sz="1400" baseline="0" dirty="0" smtClean="0"/>
                        <a:t>, Object[])</a:t>
                      </a:r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  </a:t>
                      </a:r>
                      <a:r>
                        <a:rPr lang="ko-KR" altLang="en-US" sz="1400" dirty="0" smtClean="0"/>
                        <a:t>주어진 배열의 요소들을 배열 내에서 정렬</a:t>
                      </a:r>
                      <a:endParaRPr lang="ko-KR" altLang="en-US" sz="1400" dirty="0"/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 bwMode="auto">
          <a:xfrm>
            <a:off x="843850" y="1628750"/>
            <a:ext cx="1068168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36000" rIns="36000" rtlCol="0">
            <a:spAutoFit/>
          </a:bodyPr>
          <a:lstStyle/>
          <a:p>
            <a:pPr algn="l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sz="1400" smtClean="0">
                <a:latin typeface="+mj-lt"/>
                <a:ea typeface="+mj-ea"/>
              </a:rPr>
              <a:t>ViewerSorter</a:t>
            </a:r>
            <a:endParaRPr lang="ko-KR" altLang="en-US" sz="1400" smtClean="0">
              <a:latin typeface="+mj-lt"/>
              <a:ea typeface="+mj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831873"/>
              </p:ext>
            </p:extLst>
          </p:nvPr>
        </p:nvGraphicFramePr>
        <p:xfrm>
          <a:off x="843850" y="4955372"/>
          <a:ext cx="9602919" cy="1426038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3322683"/>
                <a:gridCol w="6280236"/>
              </a:tblGrid>
              <a:tr h="249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주요 </a:t>
                      </a:r>
                      <a:r>
                        <a:rPr lang="en-US" altLang="ko-KR" sz="1400" dirty="0" smtClean="0"/>
                        <a:t>API</a:t>
                      </a:r>
                      <a:endParaRPr lang="ko-KR" altLang="en-US" sz="1400" b="1" i="0" dirty="0">
                        <a:solidFill>
                          <a:schemeClr val="bg1"/>
                        </a:solidFill>
                        <a:latin typeface="+mn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설명</a:t>
                      </a:r>
                      <a:endParaRPr lang="ko-KR" altLang="en-US" sz="1400" b="1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374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  filter(</a:t>
                      </a:r>
                      <a:r>
                        <a:rPr lang="en-US" sz="1400" dirty="0" err="1" smtClean="0"/>
                        <a:t>Viewter</a:t>
                      </a:r>
                      <a:r>
                        <a:rPr lang="en-US" sz="1400" dirty="0" smtClean="0"/>
                        <a:t>,</a:t>
                      </a:r>
                      <a:r>
                        <a:rPr lang="en-US" sz="1400" baseline="0" dirty="0" smtClean="0"/>
                        <a:t> Object, Object[])</a:t>
                      </a:r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  </a:t>
                      </a:r>
                      <a:r>
                        <a:rPr lang="ko-KR" altLang="en-US" sz="1400" dirty="0" smtClean="0"/>
                        <a:t>주어진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err="1" smtClean="0"/>
                        <a:t>뷰어에</a:t>
                      </a:r>
                      <a:r>
                        <a:rPr lang="ko-KR" altLang="en-US" sz="1400" baseline="0" dirty="0" smtClean="0"/>
                        <a:t> 대해 주어진 요소들을 필터에 적용해 골라냄 </a:t>
                      </a:r>
                      <a:endParaRPr lang="en-US" altLang="ko-KR" sz="1400" baseline="0" dirty="0" smtClean="0"/>
                    </a:p>
                  </a:txBody>
                  <a:tcPr marL="0" marR="0" marT="0" marB="0" anchor="ctr"/>
                </a:tc>
              </a:tr>
              <a:tr h="373746">
                <a:tc>
                  <a:txBody>
                    <a:bodyPr/>
                    <a:lstStyle/>
                    <a:p>
                      <a:r>
                        <a:rPr lang="en-US" sz="1400" smtClean="0"/>
                        <a:t>  isFilterProperty(Object, String)</a:t>
                      </a:r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smtClean="0"/>
                        <a:t>  </a:t>
                      </a:r>
                      <a:r>
                        <a:rPr lang="ko-KR" altLang="en-US" sz="1400" smtClean="0"/>
                        <a:t>어떤 객체가 필터링에 적용받을지 결정함</a:t>
                      </a:r>
                      <a:endParaRPr lang="ko-KR" altLang="en-US" sz="1400" dirty="0"/>
                    </a:p>
                  </a:txBody>
                  <a:tcPr marL="0" marR="0" marT="0" marB="0" anchor="ctr"/>
                </a:tc>
              </a:tr>
              <a:tr h="373746">
                <a:tc>
                  <a:txBody>
                    <a:bodyPr/>
                    <a:lstStyle/>
                    <a:p>
                      <a:r>
                        <a:rPr lang="en-US" sz="1400" smtClean="0"/>
                        <a:t>  select(Viewer, Object, Object)</a:t>
                      </a:r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smtClean="0"/>
                        <a:t>  </a:t>
                      </a:r>
                      <a:r>
                        <a:rPr lang="ko-KR" altLang="en-US" sz="1400" smtClean="0"/>
                        <a:t>어떤 객체를 필터링할지 결정함</a:t>
                      </a:r>
                      <a:endParaRPr lang="ko-KR" altLang="en-US" sz="1400" dirty="0"/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 bwMode="auto">
          <a:xfrm>
            <a:off x="843850" y="4647595"/>
            <a:ext cx="1008857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36000" rIns="36000" rtlCol="0">
            <a:spAutoFit/>
          </a:bodyPr>
          <a:lstStyle/>
          <a:p>
            <a:pPr algn="l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sz="1400" smtClean="0">
                <a:latin typeface="+mj-lt"/>
                <a:ea typeface="+mj-ea"/>
              </a:rPr>
              <a:t>ViewerFilter</a:t>
            </a:r>
            <a:endParaRPr lang="ko-KR" altLang="en-US" sz="1400" smtClean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63178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클래스 패스 설정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614390"/>
          </a:xfrm>
        </p:spPr>
        <p:txBody>
          <a:bodyPr/>
          <a:lstStyle/>
          <a:p>
            <a:r>
              <a:rPr lang="en-US" altLang="ko-KR" smtClean="0"/>
              <a:t>Add Variable </a:t>
            </a:r>
            <a:r>
              <a:rPr lang="ko-KR" altLang="en-US" smtClean="0"/>
              <a:t>설정으로 </a:t>
            </a:r>
            <a:r>
              <a:rPr lang="en-US" altLang="ko-KR" smtClean="0"/>
              <a:t>SWT </a:t>
            </a:r>
            <a:r>
              <a:rPr lang="ko-KR" altLang="en-US" smtClean="0"/>
              <a:t>및 </a:t>
            </a:r>
            <a:r>
              <a:rPr lang="en-US" altLang="ko-KR" smtClean="0"/>
              <a:t>JFace </a:t>
            </a:r>
            <a:r>
              <a:rPr lang="ko-KR" altLang="en-US" smtClean="0"/>
              <a:t>필요 라이브러리 들을 변수로 등록한다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SDK </a:t>
            </a:r>
            <a:r>
              <a:rPr lang="ko-KR" altLang="en-US" smtClean="0"/>
              <a:t>버전은 소스도 존재하므로 소스를 같이 변수에 등록해 두면 필요시 </a:t>
            </a:r>
            <a:r>
              <a:rPr lang="en-US" altLang="ko-KR" smtClean="0"/>
              <a:t>SWT/JFace </a:t>
            </a:r>
            <a:r>
              <a:rPr lang="ko-KR" altLang="en-US" smtClean="0"/>
              <a:t>소스를 참조할 수 있음</a:t>
            </a:r>
            <a:r>
              <a:rPr lang="en-US" altLang="ko-KR" smtClean="0"/>
              <a:t>.</a:t>
            </a:r>
            <a:endParaRPr lang="ko-KR" altLang="en-US"/>
          </a:p>
        </p:txBody>
      </p:sp>
      <p:pic>
        <p:nvPicPr>
          <p:cNvPr id="9218" name="Picture 2" descr="C:\Users\syhan\Desktop\config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91" y="1556740"/>
            <a:ext cx="4297968" cy="298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syhan\Desktop\config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794" y="3235089"/>
            <a:ext cx="3301272" cy="227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syhan\Desktop\config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490" y="3717040"/>
            <a:ext cx="3327086" cy="282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C:\Users\syhan\Desktop\config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690" y="1562839"/>
            <a:ext cx="3474620" cy="1107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C:\Users\syhan\Desktop\config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740" y="2200562"/>
            <a:ext cx="3474620" cy="1107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59976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+mn-lt"/>
              </a:rPr>
              <a:t>8. </a:t>
            </a:r>
            <a:r>
              <a:rPr lang="ko-KR" altLang="en-US" smtClean="0">
                <a:latin typeface="+mn-lt"/>
              </a:rPr>
              <a:t>트리와 테이블</a:t>
            </a:r>
            <a:endParaRPr lang="ko-KR" altLang="en-US"/>
          </a:p>
        </p:txBody>
      </p:sp>
      <p:sp>
        <p:nvSpPr>
          <p:cNvPr id="8" name="텍스트 개체 틀 1"/>
          <p:cNvSpPr txBox="1">
            <a:spLocks/>
          </p:cNvSpPr>
          <p:nvPr/>
        </p:nvSpPr>
        <p:spPr bwMode="auto">
          <a:xfrm>
            <a:off x="5596012" y="3573020"/>
            <a:ext cx="5329238" cy="2412201"/>
          </a:xfrm>
          <a:prstGeom prst="rect">
            <a:avLst/>
          </a:prstGeom>
          <a:solidFill>
            <a:srgbClr val="FFFFFF">
              <a:alpha val="58000"/>
            </a:srgbClr>
          </a:solidFill>
          <a:ln w="12700" algn="ctr">
            <a:noFill/>
            <a:miter lim="800000"/>
            <a:headEnd/>
            <a:tailEnd/>
          </a:ln>
        </p:spPr>
        <p:txBody>
          <a:bodyPr vert="horz" wrap="square" lIns="98505" tIns="48388" rIns="98505" bIns="48388" numCol="1" anchor="t" anchorCtr="0" compatLnSpc="1">
            <a:prstTxWarp prst="textNoShape">
              <a:avLst/>
            </a:prstTxWarp>
            <a:spAutoFit/>
          </a:bodyPr>
          <a:lstStyle>
            <a:lvl1pPr marL="180975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Optima" panose="00000400000000000000" pitchFamily="2" charset="2"/>
              <a:buChar char=""/>
              <a:defRPr kumimoji="1" lang="ko-KR" altLang="en-US" sz="1600" b="1" kern="1200" baseline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5613" indent="-22542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Optima" pitchFamily="34" charset="0"/>
              <a:buChar char="–"/>
              <a:defRPr kumimoji="1"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2pPr>
            <a:lvl3pPr marL="684213" indent="-227013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Optima" pitchFamily="34" charset="0"/>
              <a:buChar char="•"/>
              <a:defRPr kumimoji="1"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3pPr>
            <a:lvl4pPr marL="4270375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4pPr>
            <a:lvl5pPr marL="4500563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lang="ko-KR" altLang="en-US"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5pPr>
            <a:lvl6pPr marL="49577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54149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58721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63293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dirty="0"/>
              <a:t>Tree</a:t>
            </a:r>
            <a:endParaRPr lang="ko-KR" altLang="en-US" dirty="0"/>
          </a:p>
          <a:p>
            <a:r>
              <a:rPr lang="en-US" altLang="ko-KR" dirty="0" err="1"/>
              <a:t>TreeViewer</a:t>
            </a:r>
            <a:endParaRPr lang="ko-KR" altLang="en-US" dirty="0"/>
          </a:p>
          <a:p>
            <a:r>
              <a:rPr lang="en-US" altLang="ko-KR" dirty="0" err="1"/>
              <a:t>LabelProvider</a:t>
            </a:r>
            <a:r>
              <a:rPr lang="en-US" altLang="ko-KR" dirty="0"/>
              <a:t> </a:t>
            </a:r>
            <a:r>
              <a:rPr lang="ko-KR" altLang="en-US" dirty="0"/>
              <a:t>구현</a:t>
            </a:r>
          </a:p>
          <a:p>
            <a:r>
              <a:rPr lang="en-US" altLang="ko-KR" dirty="0" err="1"/>
              <a:t>ITreeContentProvider</a:t>
            </a:r>
            <a:r>
              <a:rPr lang="en-US" altLang="ko-KR" dirty="0"/>
              <a:t> </a:t>
            </a:r>
            <a:r>
              <a:rPr lang="ko-KR" altLang="en-US" dirty="0"/>
              <a:t>구현</a:t>
            </a:r>
          </a:p>
          <a:p>
            <a:r>
              <a:rPr lang="en-US" altLang="ko-KR" dirty="0" err="1"/>
              <a:t>TreeViewer</a:t>
            </a:r>
            <a:r>
              <a:rPr lang="ko-KR" altLang="en-US" dirty="0"/>
              <a:t>에 필터 적용하기</a:t>
            </a:r>
          </a:p>
          <a:p>
            <a:r>
              <a:rPr lang="en-US" altLang="ko-KR" dirty="0" err="1"/>
              <a:t>TreeViewer</a:t>
            </a:r>
            <a:r>
              <a:rPr lang="ko-KR" altLang="en-US" dirty="0"/>
              <a:t>에 </a:t>
            </a:r>
            <a:r>
              <a:rPr lang="en-US" altLang="ko-KR" dirty="0"/>
              <a:t>Sorter </a:t>
            </a:r>
            <a:r>
              <a:rPr lang="ko-KR" altLang="en-US" dirty="0"/>
              <a:t>적용하기</a:t>
            </a:r>
          </a:p>
          <a:p>
            <a:r>
              <a:rPr lang="en-US" altLang="ko-KR" dirty="0"/>
              <a:t>Sorter, Filter </a:t>
            </a:r>
            <a:r>
              <a:rPr lang="ko-KR" altLang="en-US" dirty="0"/>
              <a:t>동적 </a:t>
            </a:r>
            <a:r>
              <a:rPr lang="ko-KR" altLang="en-US" dirty="0" smtClean="0"/>
              <a:t>적</a:t>
            </a:r>
            <a:r>
              <a:rPr lang="ko-KR" altLang="en-US" dirty="0"/>
              <a:t>용</a:t>
            </a:r>
            <a:endParaRPr lang="en-US" altLang="ko-KR" dirty="0" smtClean="0"/>
          </a:p>
          <a:p>
            <a:r>
              <a:rPr lang="en-US" altLang="ko-KR" dirty="0" err="1" smtClean="0"/>
              <a:t>ListViewer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55810" y="3573020"/>
            <a:ext cx="4608640" cy="934873"/>
          </a:xfrm>
        </p:spPr>
        <p:txBody>
          <a:bodyPr/>
          <a:lstStyle/>
          <a:p>
            <a:pPr marL="0" indent="0">
              <a:buNone/>
            </a:pPr>
            <a:r>
              <a:rPr lang="en-US" altLang="ko-KR" smtClean="0"/>
              <a:t>8.1 JFace Viewer</a:t>
            </a:r>
          </a:p>
          <a:p>
            <a:pPr marL="0" indent="0">
              <a:buNone/>
            </a:pPr>
            <a:r>
              <a:rPr lang="en-US" altLang="ko-KR" smtClean="0"/>
              <a:t>8.2 Tree</a:t>
            </a:r>
            <a:r>
              <a:rPr lang="ko-KR" altLang="en-US" smtClean="0"/>
              <a:t>와 </a:t>
            </a:r>
            <a:r>
              <a:rPr lang="en-US" altLang="ko-KR" smtClean="0"/>
              <a:t>TreeViewer</a:t>
            </a:r>
          </a:p>
          <a:p>
            <a:pPr marL="0" indent="0">
              <a:buNone/>
            </a:pPr>
            <a:r>
              <a:rPr lang="en-US" altLang="ko-KR" smtClean="0"/>
              <a:t>8.3 Table</a:t>
            </a:r>
            <a:r>
              <a:rPr lang="ko-KR" altLang="en-US" smtClean="0"/>
              <a:t>과 </a:t>
            </a:r>
            <a:r>
              <a:rPr lang="en-US" altLang="ko-KR" smtClean="0"/>
              <a:t>TableViewer</a:t>
            </a: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579050" y="3844952"/>
            <a:ext cx="4680650" cy="360050"/>
          </a:xfrm>
          <a:prstGeom prst="roundRect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7920351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Tree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1500786"/>
          </a:xfrm>
        </p:spPr>
        <p:txBody>
          <a:bodyPr/>
          <a:lstStyle/>
          <a:p>
            <a:r>
              <a:rPr lang="ko-KR" altLang="en-US" smtClean="0"/>
              <a:t>탐색기의 디렉토리 구조나 </a:t>
            </a:r>
            <a:r>
              <a:rPr lang="en-US" altLang="ko-KR" smtClean="0"/>
              <a:t>Eclipse IDE </a:t>
            </a:r>
            <a:r>
              <a:rPr lang="ko-KR" altLang="en-US" smtClean="0"/>
              <a:t>의 </a:t>
            </a:r>
            <a:r>
              <a:rPr lang="en-US" altLang="ko-KR" smtClean="0"/>
              <a:t>Package Explorer </a:t>
            </a:r>
            <a:r>
              <a:rPr lang="ko-KR" altLang="en-US" smtClean="0"/>
              <a:t>와 같이 트리형태의 데이터 구조를 표현하는 </a:t>
            </a:r>
            <a:r>
              <a:rPr lang="en-US" altLang="ko-KR" smtClean="0"/>
              <a:t>SWT </a:t>
            </a:r>
            <a:r>
              <a:rPr lang="ko-KR" altLang="en-US" smtClean="0"/>
              <a:t>컨트롤임</a:t>
            </a:r>
            <a:endParaRPr lang="en-US" altLang="ko-KR" smtClean="0"/>
          </a:p>
          <a:p>
            <a:r>
              <a:rPr lang="ko-KR" altLang="en-US" smtClean="0"/>
              <a:t>부모</a:t>
            </a:r>
            <a:r>
              <a:rPr lang="en-US" altLang="ko-KR" smtClean="0"/>
              <a:t>/</a:t>
            </a:r>
            <a:r>
              <a:rPr lang="ko-KR" altLang="en-US" smtClean="0"/>
              <a:t>자식관계가 존재하는 데이터 구조를 표현하는데 적합함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Tree </a:t>
            </a:r>
            <a:r>
              <a:rPr lang="ko-KR" altLang="en-US" smtClean="0"/>
              <a:t>컨트롤은 부모 폴더를 펼치거나 감출 수 있음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SWT Tree </a:t>
            </a:r>
            <a:r>
              <a:rPr lang="ko-KR" altLang="en-US" smtClean="0"/>
              <a:t>위젯으로 구현 가능하나 </a:t>
            </a:r>
            <a:r>
              <a:rPr lang="en-US" altLang="ko-KR" smtClean="0"/>
              <a:t>low </a:t>
            </a:r>
            <a:r>
              <a:rPr lang="ko-KR" altLang="en-US" smtClean="0"/>
              <a:t>레벨의 접근으로 인하여 세부적으로 해야 될 일이 너무 많음</a:t>
            </a:r>
            <a:endParaRPr lang="en-US" altLang="ko-KR" smtClean="0"/>
          </a:p>
          <a:p>
            <a:r>
              <a:rPr lang="ko-KR" altLang="en-US" smtClean="0"/>
              <a:t>따라서 </a:t>
            </a:r>
            <a:r>
              <a:rPr lang="en-US" altLang="ko-KR" smtClean="0"/>
              <a:t>Tree</a:t>
            </a:r>
            <a:r>
              <a:rPr lang="ko-KR" altLang="en-US" smtClean="0"/>
              <a:t>의 구현은 </a:t>
            </a:r>
            <a:r>
              <a:rPr lang="en-US" altLang="ko-KR" smtClean="0"/>
              <a:t>JFace TreeViewer</a:t>
            </a:r>
            <a:r>
              <a:rPr lang="ko-KR" altLang="en-US" smtClean="0"/>
              <a:t>로 구현함</a:t>
            </a:r>
            <a:r>
              <a:rPr lang="en-US" altLang="ko-KR" smtClean="0"/>
              <a:t>.</a:t>
            </a:r>
            <a:endParaRPr lang="ko-KR" altLang="en-US"/>
          </a:p>
        </p:txBody>
      </p:sp>
      <p:pic>
        <p:nvPicPr>
          <p:cNvPr id="1026" name="Picture 2" descr="C:\Users\syhan\Desktop\tre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960" y="4649760"/>
            <a:ext cx="2362200" cy="13716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38020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TreeViewer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909855"/>
          </a:xfrm>
        </p:spPr>
        <p:txBody>
          <a:bodyPr/>
          <a:lstStyle/>
          <a:p>
            <a:r>
              <a:rPr lang="en-US" altLang="ko-KR" smtClean="0"/>
              <a:t>TreeViwer</a:t>
            </a:r>
            <a:r>
              <a:rPr lang="ko-KR" altLang="en-US" smtClean="0"/>
              <a:t>는 필터링 </a:t>
            </a:r>
            <a:r>
              <a:rPr lang="en-US" altLang="ko-KR" smtClean="0"/>
              <a:t>, </a:t>
            </a:r>
            <a:r>
              <a:rPr lang="ko-KR" altLang="en-US" smtClean="0"/>
              <a:t>소트 기능과 같이 </a:t>
            </a:r>
            <a:r>
              <a:rPr lang="en-US" altLang="ko-KR"/>
              <a:t>JFace Viewer Framework</a:t>
            </a:r>
            <a:r>
              <a:rPr lang="ko-KR" altLang="en-US"/>
              <a:t>에서 제공하는 </a:t>
            </a:r>
            <a:r>
              <a:rPr lang="ko-KR" altLang="en-US" smtClean="0"/>
              <a:t>공통 기능을 사용할 수 있음</a:t>
            </a:r>
            <a:endParaRPr lang="en-US" altLang="ko-KR" smtClean="0"/>
          </a:p>
          <a:p>
            <a:r>
              <a:rPr lang="en-US" altLang="ko-KR" smtClean="0"/>
              <a:t>TreeViewer</a:t>
            </a:r>
            <a:r>
              <a:rPr lang="ko-KR" altLang="en-US" smtClean="0"/>
              <a:t>는 데이터 제공을 위하여 </a:t>
            </a:r>
            <a:r>
              <a:rPr lang="en-US" altLang="ko-KR" smtClean="0"/>
              <a:t>ITreeContentProvider</a:t>
            </a:r>
            <a:r>
              <a:rPr lang="ko-KR" altLang="en-US" smtClean="0"/>
              <a:t>를 사용</a:t>
            </a:r>
            <a:endParaRPr lang="en-US" altLang="ko-KR" smtClean="0"/>
          </a:p>
          <a:p>
            <a:r>
              <a:rPr lang="en-US" altLang="ko-KR" smtClean="0"/>
              <a:t>ContentProvider </a:t>
            </a:r>
            <a:r>
              <a:rPr lang="ko-KR" altLang="en-US" smtClean="0"/>
              <a:t>없이 직접 </a:t>
            </a:r>
            <a:r>
              <a:rPr lang="en-US" altLang="ko-KR" smtClean="0"/>
              <a:t>Tree </a:t>
            </a:r>
            <a:r>
              <a:rPr lang="ko-KR" altLang="en-US" smtClean="0"/>
              <a:t>위젯과 </a:t>
            </a:r>
            <a:r>
              <a:rPr lang="en-US" altLang="ko-KR" smtClean="0"/>
              <a:t>TreeItem</a:t>
            </a:r>
            <a:r>
              <a:rPr lang="ko-KR" altLang="en-US" smtClean="0"/>
              <a:t>을 사용한다면 세부적인 </a:t>
            </a:r>
            <a:r>
              <a:rPr lang="en-US" altLang="ko-KR" smtClean="0"/>
              <a:t>Handling</a:t>
            </a:r>
            <a:r>
              <a:rPr lang="ko-KR" altLang="en-US" smtClean="0"/>
              <a:t>이 필요함</a:t>
            </a:r>
            <a:endParaRPr lang="ko-KR" altLang="en-US"/>
          </a:p>
        </p:txBody>
      </p:sp>
      <p:pic>
        <p:nvPicPr>
          <p:cNvPr id="2050" name="Picture 2" descr="C:\Users\syhan\Desktop\treeco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6910" y="1852601"/>
            <a:ext cx="2211224" cy="225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 bwMode="auto">
          <a:xfrm>
            <a:off x="595763" y="3889204"/>
            <a:ext cx="7593107" cy="21321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TreeComposite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Composite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TreeComposite(Composite parent)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(parent, SWT.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.setLayout(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FillLayout());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TreeViewer treeViewer =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TreeViewer(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, SWT.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SINGLE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 | SWT.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treeViewer.setLabelProvider(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StudentLabelProvider(getShell().getDisplay()));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treeViewer.setContentProvider(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StudentTreeContentProvider());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treeViewer.setInput(Teacher.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example());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8279884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LabelProvider </a:t>
            </a:r>
            <a:r>
              <a:rPr lang="ko-KR" altLang="en-US" smtClean="0"/>
              <a:t>구현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318924"/>
          </a:xfrm>
        </p:spPr>
        <p:txBody>
          <a:bodyPr/>
          <a:lstStyle/>
          <a:p>
            <a:r>
              <a:rPr lang="ko-KR" altLang="en-US" smtClean="0"/>
              <a:t>입력객체 타입에 따른 처리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 bwMode="auto">
          <a:xfrm>
            <a:off x="4089136" y="884621"/>
            <a:ext cx="6620084" cy="564080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StudentLabelProvider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LabelProvider {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Image </a:t>
            </a:r>
            <a:r>
              <a:rPr lang="en-US" altLang="ko-KR" sz="10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teacherImage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Image </a:t>
            </a:r>
            <a:r>
              <a:rPr lang="en-US" altLang="ko-KR" sz="10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studentImage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StudentLabelProvider(Display display) {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0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teacherImage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Image(display, 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().getResourceAsStream(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"user_gray.png"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0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studentImage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Image(display, 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().getResourceAsStream(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"user.png"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Image getImage(Object element) {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(element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Teacher) 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teacherImage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ko-KR" altLang="en-US" sz="1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(element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Student) 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studentImage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ko-KR" altLang="en-US" sz="1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String getText(Object element) {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(element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Teacher) {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    Teacher teacher = (Teacher) element;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teacher.getName() + 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"("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+ teacher.getLectureTitle() + 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")"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(element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Student) {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    Student student = (Student) element;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student.getName() + 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":"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+ student.getEmail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":"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student.getAge();</a:t>
            </a:r>
            <a:endParaRPr lang="en-US" altLang="ko-KR" sz="1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dispose() {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0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teacherImage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.dispose();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0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studentImage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.dispose();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.dispose();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5094882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ITreeContentProvider </a:t>
            </a:r>
            <a:r>
              <a:rPr lang="ko-KR" altLang="en-US" smtClean="0"/>
              <a:t>구현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614390"/>
          </a:xfrm>
        </p:spPr>
        <p:txBody>
          <a:bodyPr/>
          <a:lstStyle/>
          <a:p>
            <a:r>
              <a:rPr lang="en-US" altLang="ko-KR" smtClean="0"/>
              <a:t>IStructuredContentProvider </a:t>
            </a:r>
            <a:r>
              <a:rPr lang="ko-KR" altLang="en-US" smtClean="0"/>
              <a:t>구현은 </a:t>
            </a:r>
            <a:r>
              <a:rPr lang="en-US" altLang="ko-KR" smtClean="0"/>
              <a:t>ArrayContentProvider</a:t>
            </a:r>
            <a:r>
              <a:rPr lang="ko-KR" altLang="en-US" smtClean="0"/>
              <a:t>로 대체함</a:t>
            </a:r>
            <a:endParaRPr lang="en-US" altLang="ko-KR" smtClean="0"/>
          </a:p>
          <a:p>
            <a:r>
              <a:rPr lang="ko-KR" altLang="en-US" smtClean="0"/>
              <a:t>도메인 모델 객체의 부모</a:t>
            </a:r>
            <a:r>
              <a:rPr lang="en-US" altLang="ko-KR" smtClean="0"/>
              <a:t>/</a:t>
            </a:r>
            <a:r>
              <a:rPr lang="ko-KR" altLang="en-US" smtClean="0"/>
              <a:t>자식 관계를 </a:t>
            </a:r>
            <a:r>
              <a:rPr lang="en-US" altLang="ko-KR" smtClean="0"/>
              <a:t>TreeViewer</a:t>
            </a:r>
            <a:r>
              <a:rPr lang="ko-KR" altLang="en-US" smtClean="0"/>
              <a:t>에 알려주는 역할을 수행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 bwMode="auto">
          <a:xfrm>
            <a:off x="1059880" y="1479264"/>
            <a:ext cx="8867494" cy="49021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StudentTreeContentProvider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ArrayContentProvider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ITreeContentProvider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Object[] getChildren(Object parentElement)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(parentElement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Teacher)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    Teacher teacher = (Teacher) parentElement;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teacher.getStudents().toArray();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Object getParent(Object element)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(element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Student)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    Student student = (Student) element;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student.getTeacher();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hasChildren(Object element)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(element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Teacher)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    Teacher teacher = (Teacher) element;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teacher.hasStudents();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6870624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TreeViewer</a:t>
            </a:r>
            <a:r>
              <a:rPr lang="ko-KR" altLang="en-US" smtClean="0"/>
              <a:t>에 필터 적용하기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614390"/>
          </a:xfrm>
        </p:spPr>
        <p:txBody>
          <a:bodyPr/>
          <a:lstStyle/>
          <a:p>
            <a:r>
              <a:rPr lang="en-US" altLang="ko-KR" smtClean="0"/>
              <a:t>TreeViewer</a:t>
            </a:r>
            <a:r>
              <a:rPr lang="ko-KR" altLang="en-US" smtClean="0"/>
              <a:t>에 </a:t>
            </a:r>
            <a:r>
              <a:rPr lang="en-US" altLang="ko-KR" smtClean="0"/>
              <a:t>addFilter() </a:t>
            </a:r>
            <a:r>
              <a:rPr lang="ko-KR" altLang="en-US" smtClean="0"/>
              <a:t>사용하여 필터 적용 가능</a:t>
            </a:r>
            <a:endParaRPr lang="en-US" altLang="ko-KR" smtClean="0"/>
          </a:p>
          <a:p>
            <a:r>
              <a:rPr lang="en-US" altLang="ko-KR" smtClean="0"/>
              <a:t>Viewer Filter</a:t>
            </a:r>
            <a:r>
              <a:rPr lang="ko-KR" altLang="en-US" smtClean="0"/>
              <a:t>에는 도메인 모델의 모든 타입이 들어오므로 타입 체크에 유의할 것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 bwMode="auto">
          <a:xfrm>
            <a:off x="699830" y="3575563"/>
            <a:ext cx="4194741" cy="28549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treeViewer.addFilter(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StudentAgeFilter(40</a:t>
            </a:r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altLang="ko-KR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26" name="Picture 2" descr="C:\Users\syhan\Desktop\filteredtre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387" y="1988800"/>
            <a:ext cx="2657475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 bwMode="auto">
          <a:xfrm>
            <a:off x="699829" y="4077090"/>
            <a:ext cx="6998393" cy="157815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select(Viewer viewer, Object parentElement, Object element)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(element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Student)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    Student student = (Student) element;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student.getAge() &gt;= 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minimumAge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6170370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TreeViewer</a:t>
            </a:r>
            <a:r>
              <a:rPr lang="ko-KR" altLang="en-US" smtClean="0"/>
              <a:t>에 </a:t>
            </a:r>
            <a:r>
              <a:rPr lang="en-US" altLang="ko-KR" smtClean="0"/>
              <a:t>Sorter </a:t>
            </a:r>
            <a:r>
              <a:rPr lang="ko-KR" altLang="en-US" smtClean="0"/>
              <a:t>적용하기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909855"/>
          </a:xfrm>
        </p:spPr>
        <p:txBody>
          <a:bodyPr/>
          <a:lstStyle/>
          <a:p>
            <a:r>
              <a:rPr lang="en-US" altLang="ko-KR" smtClean="0"/>
              <a:t>TreeViewer</a:t>
            </a:r>
            <a:r>
              <a:rPr lang="ko-KR" altLang="en-US" smtClean="0"/>
              <a:t>의 </a:t>
            </a:r>
            <a:r>
              <a:rPr lang="en-US" altLang="ko-KR" smtClean="0"/>
              <a:t>setSorter() </a:t>
            </a:r>
            <a:r>
              <a:rPr lang="ko-KR" altLang="en-US" smtClean="0"/>
              <a:t>사용</a:t>
            </a:r>
            <a:endParaRPr lang="en-US" altLang="ko-KR" smtClean="0"/>
          </a:p>
          <a:p>
            <a:r>
              <a:rPr lang="ko-KR" altLang="en-US" smtClean="0"/>
              <a:t>비교시 타입이 다른 대상이 들어올 경우 </a:t>
            </a:r>
            <a:r>
              <a:rPr lang="en-US" altLang="ko-KR" smtClean="0"/>
              <a:t>category() </a:t>
            </a:r>
            <a:r>
              <a:rPr lang="ko-KR" altLang="en-US" smtClean="0"/>
              <a:t>로 비교하여 처리함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Filter</a:t>
            </a:r>
            <a:r>
              <a:rPr lang="ko-KR" altLang="en-US" smtClean="0"/>
              <a:t>와 마찬가지로 타입에 유의한다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 bwMode="auto">
          <a:xfrm>
            <a:off x="699830" y="2063353"/>
            <a:ext cx="3769945" cy="28549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treeViewer.setSorter(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StudentSorter</a:t>
            </a:r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en-US" altLang="ko-KR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699829" y="2483886"/>
            <a:ext cx="5384169" cy="360948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compare(Viewer viewer, Object e1, Object e2)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cat1 = category(e1);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cat2 = category(e2);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(cat1 != cat2)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cat1 - cat2;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(e1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Teacher &amp;&amp; e2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Teacher)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    Teacher t1 = (Teacher) e1;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    Teacher t2 = (Teacher) e2;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compareTo(t1.getName(), t2.getName());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(e1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Student &amp;&amp; e2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Student)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    Student t1 = (Student) e1;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    Student t2 = (Student) e2;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compareTo(t1.getName(), t2.getName());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ko-KR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050" name="Picture 2" descr="C:\Users\syhan\Desktop\sorttre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880" y="1916790"/>
            <a:ext cx="2263555" cy="223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6637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Sorter, Filter </a:t>
            </a:r>
            <a:r>
              <a:rPr lang="ko-KR" altLang="en-US" smtClean="0"/>
              <a:t>동적 적용 </a:t>
            </a:r>
            <a:r>
              <a:rPr lang="en-US" altLang="ko-KR" smtClean="0"/>
              <a:t>(1/2)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318924"/>
          </a:xfrm>
        </p:spPr>
        <p:txBody>
          <a:bodyPr/>
          <a:lstStyle/>
          <a:p>
            <a:r>
              <a:rPr lang="ko-KR" altLang="en-US" smtClean="0"/>
              <a:t>필터링 및 소팅을 사용자가 선택시에만 동작할 수 있도록 기존 예제를 변경함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 bwMode="auto">
          <a:xfrm>
            <a:off x="1847411" y="3510590"/>
            <a:ext cx="8357739" cy="28708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TreeComposite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Composite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ViewerFilter 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studentAgeFilter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StudentAgeFilter(40);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TreeComposite(Composite parent)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(parent, SWT.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.setLayout(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GridLayout(2,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TreeViewer treeViewer =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TreeViewer(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, SWT.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BORDER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 | SWT.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SINGLE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 | SWT.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GridData treeData =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GridData(GridData.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FILL_BOTH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treeData.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verticalSpan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= 2;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treeViewer.getTree().setLayoutData(treeData);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treeViewer.setLabelProvider(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StudentLabelProvider(getShell().getDisplay()));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treeViewer.setContentProvider(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StudentTreeContentProvider());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treeViewer.setInput(Teacher.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example());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altLang="ko-KR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074" name="Picture 2" descr="C:\Users\syhan\Desktop\buttontre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660" y="1196690"/>
            <a:ext cx="3515400" cy="218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03470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 bwMode="auto">
          <a:xfrm>
            <a:off x="2140030" y="843071"/>
            <a:ext cx="6696930" cy="568235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17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170">
                <a:latin typeface="Consolas" panose="020B0609020204030204" pitchFamily="49" charset="0"/>
                <a:cs typeface="Consolas" panose="020B0609020204030204" pitchFamily="49" charset="0"/>
              </a:rPr>
              <a:t>Button chkFilter = </a:t>
            </a:r>
            <a:r>
              <a:rPr lang="en-US" altLang="ko-KR" sz="117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170">
                <a:latin typeface="Consolas" panose="020B0609020204030204" pitchFamily="49" charset="0"/>
                <a:cs typeface="Consolas" panose="020B0609020204030204" pitchFamily="49" charset="0"/>
              </a:rPr>
              <a:t> Button(</a:t>
            </a:r>
            <a:r>
              <a:rPr lang="en-US" altLang="ko-KR" sz="117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altLang="ko-KR" sz="1170">
                <a:latin typeface="Consolas" panose="020B0609020204030204" pitchFamily="49" charset="0"/>
                <a:cs typeface="Consolas" panose="020B0609020204030204" pitchFamily="49" charset="0"/>
              </a:rPr>
              <a:t>, SWT.</a:t>
            </a:r>
            <a:r>
              <a:rPr lang="en-US" altLang="ko-KR" sz="117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</a:t>
            </a:r>
            <a:r>
              <a:rPr lang="en-US" altLang="ko-KR" sz="117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170">
                <a:latin typeface="Consolas" panose="020B0609020204030204" pitchFamily="49" charset="0"/>
                <a:cs typeface="Consolas" panose="020B0609020204030204" pitchFamily="49" charset="0"/>
              </a:rPr>
              <a:t>        chkFilter.setLayoutData(</a:t>
            </a:r>
            <a:r>
              <a:rPr lang="en-US" altLang="ko-KR" sz="117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170">
                <a:latin typeface="Consolas" panose="020B0609020204030204" pitchFamily="49" charset="0"/>
                <a:cs typeface="Consolas" panose="020B0609020204030204" pitchFamily="49" charset="0"/>
              </a:rPr>
              <a:t> GridData(GridData.</a:t>
            </a:r>
            <a:r>
              <a:rPr lang="en-US" altLang="ko-KR" sz="117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VERTICAL_ALIGN_BEGINNING</a:t>
            </a:r>
            <a:r>
              <a:rPr lang="en-US" altLang="ko-KR" sz="1170" i="1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altLang="ko-KR" sz="1170">
                <a:latin typeface="Consolas" panose="020B0609020204030204" pitchFamily="49" charset="0"/>
                <a:cs typeface="Consolas" panose="020B0609020204030204" pitchFamily="49" charset="0"/>
              </a:rPr>
              <a:t>        chkFilter.setText(</a:t>
            </a:r>
            <a:r>
              <a:rPr lang="en-US" altLang="ko-KR" sz="117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"40</a:t>
            </a:r>
            <a:r>
              <a:rPr lang="ko-KR" altLang="en-US" sz="117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세 이상만</a:t>
            </a:r>
            <a:r>
              <a:rPr lang="en-US" altLang="ko-KR" sz="117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17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170">
                <a:latin typeface="Consolas" panose="020B0609020204030204" pitchFamily="49" charset="0"/>
                <a:cs typeface="Consolas" panose="020B0609020204030204" pitchFamily="49" charset="0"/>
              </a:rPr>
              <a:t>        chkFilter.addSelectionListener(</a:t>
            </a:r>
            <a:r>
              <a:rPr lang="en-US" altLang="ko-KR" sz="117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170">
                <a:latin typeface="Consolas" panose="020B0609020204030204" pitchFamily="49" charset="0"/>
                <a:cs typeface="Consolas" panose="020B0609020204030204" pitchFamily="49" charset="0"/>
              </a:rPr>
              <a:t> SelectionAdapter() {</a:t>
            </a:r>
          </a:p>
          <a:p>
            <a:r>
              <a:rPr lang="en-US" altLang="ko-KR" sz="117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17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r>
              <a:rPr lang="en-US" altLang="ko-KR" sz="117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17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17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7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 sz="1170">
                <a:latin typeface="Consolas" panose="020B0609020204030204" pitchFamily="49" charset="0"/>
                <a:cs typeface="Consolas" panose="020B0609020204030204" pitchFamily="49" charset="0"/>
              </a:rPr>
              <a:t> widgetSelected(SelectionEvent e) {</a:t>
            </a:r>
          </a:p>
          <a:p>
            <a:r>
              <a:rPr lang="en-US" altLang="ko-KR" sz="1170">
                <a:latin typeface="Consolas" panose="020B0609020204030204" pitchFamily="49" charset="0"/>
                <a:cs typeface="Consolas" panose="020B0609020204030204" pitchFamily="49" charset="0"/>
              </a:rPr>
              <a:t>                Button btn = (Button) e.</a:t>
            </a:r>
            <a:r>
              <a:rPr lang="en-US" altLang="ko-KR" sz="117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widget</a:t>
            </a:r>
            <a:r>
              <a:rPr lang="en-US" altLang="ko-KR" sz="117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altLang="ko-KR" sz="117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altLang="ko-KR" sz="117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 sz="1170">
                <a:latin typeface="Consolas" panose="020B0609020204030204" pitchFamily="49" charset="0"/>
                <a:cs typeface="Consolas" panose="020B0609020204030204" pitchFamily="49" charset="0"/>
              </a:rPr>
              <a:t> (btn.getSelection()) {</a:t>
            </a:r>
          </a:p>
          <a:p>
            <a:r>
              <a:rPr lang="en-US" altLang="ko-KR" sz="1170">
                <a:latin typeface="Consolas" panose="020B0609020204030204" pitchFamily="49" charset="0"/>
                <a:cs typeface="Consolas" panose="020B0609020204030204" pitchFamily="49" charset="0"/>
              </a:rPr>
              <a:t>                    treeViewer.addFilter(</a:t>
            </a:r>
            <a:r>
              <a:rPr lang="en-US" altLang="ko-KR" sz="117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studentAgeFilter</a:t>
            </a:r>
            <a:r>
              <a:rPr lang="en-US" altLang="ko-KR" sz="117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170">
                <a:latin typeface="Consolas" panose="020B0609020204030204" pitchFamily="49" charset="0"/>
                <a:cs typeface="Consolas" panose="020B0609020204030204" pitchFamily="49" charset="0"/>
              </a:rPr>
              <a:t>                } </a:t>
            </a:r>
            <a:r>
              <a:rPr lang="en-US" altLang="ko-KR" sz="117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US" altLang="ko-KR" sz="117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altLang="ko-KR" sz="1170">
                <a:latin typeface="Consolas" panose="020B0609020204030204" pitchFamily="49" charset="0"/>
                <a:cs typeface="Consolas" panose="020B0609020204030204" pitchFamily="49" charset="0"/>
              </a:rPr>
              <a:t>                    treeViewer.removeFilter(</a:t>
            </a:r>
            <a:r>
              <a:rPr lang="en-US" altLang="ko-KR" sz="117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studentAgeFilter</a:t>
            </a:r>
            <a:r>
              <a:rPr lang="en-US" altLang="ko-KR" sz="117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ko-KR" altLang="en-US" sz="117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altLang="ko-KR" sz="117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ko-KR" altLang="en-US" sz="117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17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ko-KR" altLang="en-US" sz="117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170" smtClean="0"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</a:p>
          <a:p>
            <a:endParaRPr lang="ko-KR" altLang="en-US" sz="117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170">
                <a:latin typeface="Consolas" panose="020B0609020204030204" pitchFamily="49" charset="0"/>
                <a:cs typeface="Consolas" panose="020B0609020204030204" pitchFamily="49" charset="0"/>
              </a:rPr>
              <a:t>        Button chkSort = </a:t>
            </a:r>
            <a:r>
              <a:rPr lang="en-US" altLang="ko-KR" sz="117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170">
                <a:latin typeface="Consolas" panose="020B0609020204030204" pitchFamily="49" charset="0"/>
                <a:cs typeface="Consolas" panose="020B0609020204030204" pitchFamily="49" charset="0"/>
              </a:rPr>
              <a:t> Button(</a:t>
            </a:r>
            <a:r>
              <a:rPr lang="en-US" altLang="ko-KR" sz="117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altLang="ko-KR" sz="1170">
                <a:latin typeface="Consolas" panose="020B0609020204030204" pitchFamily="49" charset="0"/>
                <a:cs typeface="Consolas" panose="020B0609020204030204" pitchFamily="49" charset="0"/>
              </a:rPr>
              <a:t>, SWT.</a:t>
            </a:r>
            <a:r>
              <a:rPr lang="en-US" altLang="ko-KR" sz="117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</a:t>
            </a:r>
            <a:r>
              <a:rPr lang="en-US" altLang="ko-KR" sz="117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170">
                <a:latin typeface="Consolas" panose="020B0609020204030204" pitchFamily="49" charset="0"/>
                <a:cs typeface="Consolas" panose="020B0609020204030204" pitchFamily="49" charset="0"/>
              </a:rPr>
              <a:t>        chkSort.setLayoutData(</a:t>
            </a:r>
            <a:r>
              <a:rPr lang="en-US" altLang="ko-KR" sz="117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170">
                <a:latin typeface="Consolas" panose="020B0609020204030204" pitchFamily="49" charset="0"/>
                <a:cs typeface="Consolas" panose="020B0609020204030204" pitchFamily="49" charset="0"/>
              </a:rPr>
              <a:t> GridData(GridData.</a:t>
            </a:r>
            <a:r>
              <a:rPr lang="en-US" altLang="ko-KR" sz="117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VERTICAL_ALIGN_BEGINNING</a:t>
            </a:r>
            <a:r>
              <a:rPr lang="en-US" altLang="ko-KR" sz="1170" i="1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altLang="ko-KR" sz="1170">
                <a:latin typeface="Consolas" panose="020B0609020204030204" pitchFamily="49" charset="0"/>
                <a:cs typeface="Consolas" panose="020B0609020204030204" pitchFamily="49" charset="0"/>
              </a:rPr>
              <a:t>        chkSort.setText(</a:t>
            </a:r>
            <a:r>
              <a:rPr lang="en-US" altLang="ko-KR" sz="117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117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정렬</a:t>
            </a:r>
            <a:r>
              <a:rPr lang="en-US" altLang="ko-KR" sz="117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17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170">
                <a:latin typeface="Consolas" panose="020B0609020204030204" pitchFamily="49" charset="0"/>
                <a:cs typeface="Consolas" panose="020B0609020204030204" pitchFamily="49" charset="0"/>
              </a:rPr>
              <a:t>        chkSort.addSelectionListener(</a:t>
            </a:r>
            <a:r>
              <a:rPr lang="en-US" altLang="ko-KR" sz="117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170">
                <a:latin typeface="Consolas" panose="020B0609020204030204" pitchFamily="49" charset="0"/>
                <a:cs typeface="Consolas" panose="020B0609020204030204" pitchFamily="49" charset="0"/>
              </a:rPr>
              <a:t> SelectionAdapter() {</a:t>
            </a:r>
          </a:p>
          <a:p>
            <a:r>
              <a:rPr lang="en-US" altLang="ko-KR" sz="117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17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r>
              <a:rPr lang="en-US" altLang="ko-KR" sz="117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17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17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7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 sz="1170">
                <a:latin typeface="Consolas" panose="020B0609020204030204" pitchFamily="49" charset="0"/>
                <a:cs typeface="Consolas" panose="020B0609020204030204" pitchFamily="49" charset="0"/>
              </a:rPr>
              <a:t> widgetSelected(SelectionEvent e) {</a:t>
            </a:r>
          </a:p>
          <a:p>
            <a:r>
              <a:rPr lang="en-US" altLang="ko-KR" sz="1170">
                <a:latin typeface="Consolas" panose="020B0609020204030204" pitchFamily="49" charset="0"/>
                <a:cs typeface="Consolas" panose="020B0609020204030204" pitchFamily="49" charset="0"/>
              </a:rPr>
              <a:t>                Button btn = (Button) e.</a:t>
            </a:r>
            <a:r>
              <a:rPr lang="en-US" altLang="ko-KR" sz="117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widget</a:t>
            </a:r>
            <a:r>
              <a:rPr lang="en-US" altLang="ko-KR" sz="117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altLang="ko-KR" sz="117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altLang="ko-KR" sz="117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 sz="1170">
                <a:latin typeface="Consolas" panose="020B0609020204030204" pitchFamily="49" charset="0"/>
                <a:cs typeface="Consolas" panose="020B0609020204030204" pitchFamily="49" charset="0"/>
              </a:rPr>
              <a:t> (btn.getSelection()) {</a:t>
            </a:r>
          </a:p>
          <a:p>
            <a:r>
              <a:rPr lang="en-US" altLang="ko-KR" sz="1170">
                <a:latin typeface="Consolas" panose="020B0609020204030204" pitchFamily="49" charset="0"/>
                <a:cs typeface="Consolas" panose="020B0609020204030204" pitchFamily="49" charset="0"/>
              </a:rPr>
              <a:t>                    treeViewer.setSorter(</a:t>
            </a:r>
            <a:r>
              <a:rPr lang="en-US" altLang="ko-KR" sz="117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170">
                <a:latin typeface="Consolas" panose="020B0609020204030204" pitchFamily="49" charset="0"/>
                <a:cs typeface="Consolas" panose="020B0609020204030204" pitchFamily="49" charset="0"/>
              </a:rPr>
              <a:t> StudentSorter());</a:t>
            </a:r>
          </a:p>
          <a:p>
            <a:r>
              <a:rPr lang="en-US" altLang="ko-KR" sz="1170">
                <a:latin typeface="Consolas" panose="020B0609020204030204" pitchFamily="49" charset="0"/>
                <a:cs typeface="Consolas" panose="020B0609020204030204" pitchFamily="49" charset="0"/>
              </a:rPr>
              <a:t>                } </a:t>
            </a:r>
            <a:r>
              <a:rPr lang="en-US" altLang="ko-KR" sz="117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US" altLang="ko-KR" sz="117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altLang="ko-KR" sz="1170">
                <a:latin typeface="Consolas" panose="020B0609020204030204" pitchFamily="49" charset="0"/>
                <a:cs typeface="Consolas" panose="020B0609020204030204" pitchFamily="49" charset="0"/>
              </a:rPr>
              <a:t>                    treeViewer.setSorter(</a:t>
            </a:r>
            <a:r>
              <a:rPr lang="en-US" altLang="ko-KR" sz="117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altLang="ko-KR" sz="117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ko-KR" altLang="en-US" sz="117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altLang="ko-KR" sz="117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ko-KR" altLang="en-US" sz="117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17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ko-KR" altLang="en-US" sz="117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170"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</a:p>
          <a:p>
            <a:r>
              <a:rPr lang="ko-KR" altLang="en-US" sz="117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17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 sz="117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Sorter, Filter </a:t>
            </a:r>
            <a:r>
              <a:rPr lang="ko-KR" altLang="en-US"/>
              <a:t>동적 </a:t>
            </a:r>
            <a:r>
              <a:rPr lang="ko-KR" altLang="en-US" smtClean="0"/>
              <a:t>적용 </a:t>
            </a:r>
            <a:r>
              <a:rPr lang="en-US" altLang="ko-KR" smtClean="0"/>
              <a:t>(2/2)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95892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ListViewer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909855"/>
          </a:xfrm>
        </p:spPr>
        <p:txBody>
          <a:bodyPr/>
          <a:lstStyle/>
          <a:p>
            <a:r>
              <a:rPr lang="en-US" altLang="ko-KR" smtClean="0"/>
              <a:t>ListViewer</a:t>
            </a:r>
            <a:r>
              <a:rPr lang="ko-KR" altLang="en-US" smtClean="0"/>
              <a:t>는 단일 컬럼의 간단한 목록 형태를 출력할 경우 사용함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SWT List </a:t>
            </a:r>
            <a:r>
              <a:rPr lang="ko-KR" altLang="en-US" smtClean="0"/>
              <a:t>위젯 기반으로 만들어짐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TreeViewer </a:t>
            </a:r>
            <a:r>
              <a:rPr lang="ko-KR" altLang="en-US" smtClean="0"/>
              <a:t>와 생성방법 및 필터링</a:t>
            </a:r>
            <a:r>
              <a:rPr lang="en-US" altLang="ko-KR" smtClean="0"/>
              <a:t>, </a:t>
            </a:r>
            <a:r>
              <a:rPr lang="ko-KR" altLang="en-US" smtClean="0"/>
              <a:t>소트 기능은 동일함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 bwMode="auto">
          <a:xfrm>
            <a:off x="1586020" y="3335792"/>
            <a:ext cx="7755010" cy="290159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ListComposite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Composite {</a:t>
            </a:r>
          </a:p>
          <a:p>
            <a:endParaRPr lang="ko-KR" alt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ListComposite(Composite parent) {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(parent, SWT.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.setLayout(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FillLayout());</a:t>
            </a:r>
          </a:p>
          <a:p>
            <a:r>
              <a:rPr lang="ko-KR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ListViewer listViewer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ListViewer(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, SWT.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SINGLE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listViewer.setLabelProvider(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StudentLabelProvider(getDisplay()));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listViewer.setContentProvider(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ArrayContentProvider());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listViewer.setInput(Teacher.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example());</a:t>
            </a:r>
          </a:p>
          <a:p>
            <a:r>
              <a:rPr lang="ko-KR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ko-KR" alt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pic>
        <p:nvPicPr>
          <p:cNvPr id="4098" name="Picture 2" descr="C:\Users\syhan\Desktop\listview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269" y="1124680"/>
            <a:ext cx="2257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161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SWT/JFace </a:t>
            </a:r>
            <a:r>
              <a:rPr lang="ko-KR" altLang="en-US" smtClean="0"/>
              <a:t>라이브러리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614390"/>
          </a:xfrm>
        </p:spPr>
        <p:txBody>
          <a:bodyPr/>
          <a:lstStyle/>
          <a:p>
            <a:r>
              <a:rPr lang="ko-KR" altLang="en-US" smtClean="0"/>
              <a:t>아래의 라이브러리는 </a:t>
            </a:r>
            <a:r>
              <a:rPr lang="en-US" altLang="ko-KR" smtClean="0"/>
              <a:t>SWT/JFace </a:t>
            </a:r>
            <a:r>
              <a:rPr lang="ko-KR" altLang="en-US" smtClean="0"/>
              <a:t>개발에 필요한 최소한의 환경임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라이브러리는 </a:t>
            </a:r>
            <a:r>
              <a:rPr lang="en-US" altLang="ko-KR" smtClean="0"/>
              <a:t>eclipse/plugins </a:t>
            </a:r>
            <a:r>
              <a:rPr lang="ko-KR" altLang="en-US" smtClean="0"/>
              <a:t>폴더에서 찾아볼 수 있음</a:t>
            </a:r>
            <a:r>
              <a:rPr lang="en-US" altLang="ko-KR" smtClean="0"/>
              <a:t>.</a:t>
            </a:r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590757"/>
              </p:ext>
            </p:extLst>
          </p:nvPr>
        </p:nvGraphicFramePr>
        <p:xfrm>
          <a:off x="923862" y="2276840"/>
          <a:ext cx="8982198" cy="2810748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527311"/>
                <a:gridCol w="6454887"/>
              </a:tblGrid>
              <a:tr h="288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라이브러리</a:t>
                      </a:r>
                      <a:endParaRPr lang="ko-KR" altLang="en-US" sz="1400" b="1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jar file </a:t>
                      </a:r>
                      <a:r>
                        <a:rPr lang="ko-KR" altLang="en-US" sz="1400" b="1" i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명</a:t>
                      </a:r>
                      <a:endParaRPr lang="ko-KR" altLang="en-US" sz="1400" b="1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176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smtClean="0">
                          <a:latin typeface="+mn-lt"/>
                          <a:ea typeface="+mj-ea"/>
                        </a:rPr>
                        <a:t>RUNTIME</a:t>
                      </a:r>
                      <a:endParaRPr lang="ko-KR" altLang="en-US" sz="1400" b="0" i="0" dirty="0">
                        <a:latin typeface="+mn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i="0" smtClean="0">
                          <a:latin typeface="+mn-lt"/>
                          <a:ea typeface="+mn-ea"/>
                        </a:rPr>
                        <a:t>org.eclipse.core.runtime_x.x.x.jar</a:t>
                      </a:r>
                      <a:endParaRPr lang="ko-KR" altLang="en-US" sz="1400" i="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</a:tr>
              <a:tr h="4176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smtClean="0">
                          <a:latin typeface="+mn-lt"/>
                          <a:ea typeface="+mj-ea"/>
                        </a:rPr>
                        <a:t>COMMON</a:t>
                      </a:r>
                      <a:endParaRPr lang="ko-KR" altLang="en-US" sz="1400" b="0" i="0" dirty="0">
                        <a:latin typeface="+mn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i="0" smtClean="0">
                          <a:latin typeface="+mn-lt"/>
                          <a:ea typeface="+mn-ea"/>
                        </a:rPr>
                        <a:t>org.eclipse.equinox.common_x.x.x.jar</a:t>
                      </a:r>
                      <a:endParaRPr lang="ko-KR" altLang="en-US" sz="1400" i="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</a:tr>
              <a:tr h="417658">
                <a:tc>
                  <a:txBody>
                    <a:bodyPr/>
                    <a:lstStyle/>
                    <a:p>
                      <a:r>
                        <a:rPr lang="en-US" altLang="ko-KR" sz="1400" i="0" smtClean="0"/>
                        <a:t>COMMANDS</a:t>
                      </a:r>
                      <a:endParaRPr lang="ko-KR" altLang="en-US" sz="14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i="0" baseline="0" smtClean="0">
                          <a:latin typeface="+mn-lt"/>
                          <a:ea typeface="+mn-ea"/>
                        </a:rPr>
                        <a:t>org.eclipse.core.commands</a:t>
                      </a:r>
                      <a:r>
                        <a:rPr lang="en-US" altLang="ko-KR" sz="1400" i="0" smtClean="0">
                          <a:latin typeface="+mn-lt"/>
                          <a:ea typeface="+mn-ea"/>
                        </a:rPr>
                        <a:t>_x.x.x.jar</a:t>
                      </a:r>
                      <a:endParaRPr lang="en-US" altLang="ko-KR" sz="1400" i="0" baseline="0" dirty="0" smtClean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</a:tr>
              <a:tr h="417658">
                <a:tc>
                  <a:txBody>
                    <a:bodyPr/>
                    <a:lstStyle/>
                    <a:p>
                      <a:r>
                        <a:rPr lang="en-US" altLang="ko-KR" sz="1400" i="0" smtClean="0"/>
                        <a:t>WORKBENCH</a:t>
                      </a:r>
                      <a:endParaRPr lang="ko-KR" altLang="en-US" sz="14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i="0" baseline="0" smtClean="0">
                          <a:latin typeface="+mn-lt"/>
                          <a:ea typeface="+mn-ea"/>
                        </a:rPr>
                        <a:t>org.eclipse.ui.workbench</a:t>
                      </a:r>
                      <a:r>
                        <a:rPr lang="en-US" altLang="ko-KR" sz="1400" i="0" smtClean="0">
                          <a:latin typeface="+mn-lt"/>
                          <a:ea typeface="+mn-ea"/>
                        </a:rPr>
                        <a:t>_x.x.x.jar</a:t>
                      </a:r>
                      <a:endParaRPr lang="en-US" altLang="ko-KR" sz="1400" i="0" baseline="0" dirty="0" smtClean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</a:tr>
              <a:tr h="417658">
                <a:tc>
                  <a:txBody>
                    <a:bodyPr/>
                    <a:lstStyle/>
                    <a:p>
                      <a:r>
                        <a:rPr lang="en-US" altLang="ko-KR" sz="1400" i="0" smtClean="0"/>
                        <a:t>SWT(Windows </a:t>
                      </a:r>
                      <a:r>
                        <a:rPr lang="ko-KR" altLang="en-US" sz="1400" i="0" smtClean="0"/>
                        <a:t>기준</a:t>
                      </a:r>
                      <a:r>
                        <a:rPr lang="en-US" altLang="ko-KR" sz="1400" i="0" smtClean="0"/>
                        <a:t>)</a:t>
                      </a:r>
                      <a:endParaRPr lang="ko-KR" altLang="en-US" sz="14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i="0" baseline="0" smtClean="0">
                          <a:latin typeface="+mn-lt"/>
                          <a:ea typeface="+mn-ea"/>
                        </a:rPr>
                        <a:t>org.eclipse.swt.win32.win32.x86_64</a:t>
                      </a:r>
                      <a:r>
                        <a:rPr lang="en-US" altLang="ko-KR" sz="1400" i="0" smtClean="0">
                          <a:latin typeface="+mn-lt"/>
                          <a:ea typeface="+mn-ea"/>
                        </a:rPr>
                        <a:t>_x.x.x.jar</a:t>
                      </a:r>
                      <a:endParaRPr lang="en-US" altLang="ko-KR" sz="1400" i="0" baseline="0" dirty="0" smtClean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</a:tr>
              <a:tr h="417658">
                <a:tc>
                  <a:txBody>
                    <a:bodyPr/>
                    <a:lstStyle/>
                    <a:p>
                      <a:r>
                        <a:rPr lang="en-US" altLang="ko-KR" sz="1400" i="0" smtClean="0"/>
                        <a:t>JFACE</a:t>
                      </a:r>
                      <a:endParaRPr lang="ko-KR" altLang="en-US" sz="14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i="0" baseline="0" smtClean="0">
                          <a:latin typeface="+mn-lt"/>
                          <a:ea typeface="+mn-ea"/>
                        </a:rPr>
                        <a:t>org.eclipse.jface</a:t>
                      </a:r>
                      <a:r>
                        <a:rPr lang="en-US" altLang="ko-KR" sz="1400" i="0" smtClean="0">
                          <a:latin typeface="+mn-lt"/>
                          <a:ea typeface="+mn-ea"/>
                        </a:rPr>
                        <a:t>_x.x.x.jar</a:t>
                      </a:r>
                      <a:endParaRPr lang="en-US" altLang="ko-KR" sz="1400" i="0" baseline="0" dirty="0" smtClean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659153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+mn-lt"/>
              </a:rPr>
              <a:t>8. </a:t>
            </a:r>
            <a:r>
              <a:rPr lang="ko-KR" altLang="en-US" smtClean="0">
                <a:latin typeface="+mn-lt"/>
              </a:rPr>
              <a:t>트리와 테이블</a:t>
            </a:r>
            <a:endParaRPr lang="ko-KR" altLang="en-US"/>
          </a:p>
        </p:txBody>
      </p:sp>
      <p:sp>
        <p:nvSpPr>
          <p:cNvPr id="8" name="텍스트 개체 틀 1"/>
          <p:cNvSpPr txBox="1">
            <a:spLocks/>
          </p:cNvSpPr>
          <p:nvPr/>
        </p:nvSpPr>
        <p:spPr bwMode="auto">
          <a:xfrm>
            <a:off x="5596012" y="3573020"/>
            <a:ext cx="5329238" cy="2412201"/>
          </a:xfrm>
          <a:prstGeom prst="rect">
            <a:avLst/>
          </a:prstGeom>
          <a:solidFill>
            <a:srgbClr val="FFFFFF">
              <a:alpha val="58000"/>
            </a:srgbClr>
          </a:solidFill>
          <a:ln w="12700" algn="ctr">
            <a:noFill/>
            <a:miter lim="800000"/>
            <a:headEnd/>
            <a:tailEnd/>
          </a:ln>
        </p:spPr>
        <p:txBody>
          <a:bodyPr vert="horz" wrap="square" lIns="98505" tIns="48388" rIns="98505" bIns="48388" numCol="1" anchor="t" anchorCtr="0" compatLnSpc="1">
            <a:prstTxWarp prst="textNoShape">
              <a:avLst/>
            </a:prstTxWarp>
            <a:spAutoFit/>
          </a:bodyPr>
          <a:lstStyle>
            <a:lvl1pPr marL="180975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Optima" panose="00000400000000000000" pitchFamily="2" charset="2"/>
              <a:buChar char=""/>
              <a:defRPr kumimoji="1" lang="ko-KR" altLang="en-US" sz="1600" b="1" kern="1200" baseline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5613" indent="-22542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Optima" pitchFamily="34" charset="0"/>
              <a:buChar char="–"/>
              <a:defRPr kumimoji="1"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2pPr>
            <a:lvl3pPr marL="684213" indent="-227013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Optima" pitchFamily="34" charset="0"/>
              <a:buChar char="•"/>
              <a:defRPr kumimoji="1"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3pPr>
            <a:lvl4pPr marL="4270375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4pPr>
            <a:lvl5pPr marL="4500563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lang="ko-KR" altLang="en-US"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5pPr>
            <a:lvl6pPr marL="49577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54149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58721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63293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/>
              <a:t>Table</a:t>
            </a:r>
            <a:endParaRPr lang="ko-KR" altLang="en-US"/>
          </a:p>
          <a:p>
            <a:r>
              <a:rPr lang="en-US" altLang="ko-KR"/>
              <a:t>Table </a:t>
            </a:r>
            <a:r>
              <a:rPr lang="ko-KR" altLang="en-US"/>
              <a:t>위젯</a:t>
            </a:r>
          </a:p>
          <a:p>
            <a:r>
              <a:rPr lang="en-US" altLang="ko-KR"/>
              <a:t>JFace TableViewer</a:t>
            </a:r>
            <a:endParaRPr lang="ko-KR" altLang="en-US"/>
          </a:p>
          <a:p>
            <a:r>
              <a:rPr lang="en-US" altLang="ko-KR"/>
              <a:t>TableColumn</a:t>
            </a:r>
            <a:endParaRPr lang="ko-KR" altLang="en-US"/>
          </a:p>
          <a:p>
            <a:r>
              <a:rPr lang="en-US" altLang="ko-KR"/>
              <a:t>ITableLableProvider </a:t>
            </a:r>
            <a:r>
              <a:rPr lang="ko-KR" altLang="en-US"/>
              <a:t>구현</a:t>
            </a:r>
          </a:p>
          <a:p>
            <a:r>
              <a:rPr lang="en-US" altLang="ko-KR"/>
              <a:t>Cell Editing </a:t>
            </a:r>
            <a:r>
              <a:rPr lang="ko-KR" altLang="en-US"/>
              <a:t>구현</a:t>
            </a:r>
          </a:p>
          <a:p>
            <a:r>
              <a:rPr lang="en-US" altLang="ko-KR"/>
              <a:t>ICellModifier </a:t>
            </a:r>
            <a:r>
              <a:rPr lang="ko-KR" altLang="en-US"/>
              <a:t>구현</a:t>
            </a:r>
          </a:p>
          <a:p>
            <a:endParaRPr lang="ko-KR" altLang="en-US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771840" y="3573020"/>
            <a:ext cx="4608640" cy="934873"/>
          </a:xfrm>
        </p:spPr>
        <p:txBody>
          <a:bodyPr/>
          <a:lstStyle/>
          <a:p>
            <a:pPr marL="0" indent="0">
              <a:buNone/>
            </a:pPr>
            <a:r>
              <a:rPr lang="en-US" altLang="ko-KR" smtClean="0"/>
              <a:t>8.1 JFace Viewer</a:t>
            </a:r>
          </a:p>
          <a:p>
            <a:pPr marL="0" indent="0">
              <a:buNone/>
            </a:pPr>
            <a:r>
              <a:rPr lang="en-US" altLang="ko-KR" smtClean="0"/>
              <a:t>8.2 Tree</a:t>
            </a:r>
            <a:r>
              <a:rPr lang="ko-KR" altLang="en-US" smtClean="0"/>
              <a:t>와 </a:t>
            </a:r>
            <a:r>
              <a:rPr lang="en-US" altLang="ko-KR" smtClean="0"/>
              <a:t>TreeViewer</a:t>
            </a:r>
          </a:p>
          <a:p>
            <a:pPr marL="0" indent="0">
              <a:buNone/>
            </a:pPr>
            <a:r>
              <a:rPr lang="en-US" altLang="ko-KR" smtClean="0"/>
              <a:t>8.3 Table</a:t>
            </a:r>
            <a:r>
              <a:rPr lang="ko-KR" altLang="en-US" smtClean="0"/>
              <a:t>과 </a:t>
            </a:r>
            <a:r>
              <a:rPr lang="en-US" altLang="ko-KR" smtClean="0"/>
              <a:t>TableViewer</a:t>
            </a: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795080" y="4132992"/>
            <a:ext cx="4680650" cy="360050"/>
          </a:xfrm>
          <a:prstGeom prst="roundRect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6208182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Table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1205321"/>
          </a:xfrm>
        </p:spPr>
        <p:txBody>
          <a:bodyPr/>
          <a:lstStyle/>
          <a:p>
            <a:r>
              <a:rPr lang="en-US" altLang="ko-KR" smtClean="0"/>
              <a:t>Table</a:t>
            </a:r>
            <a:r>
              <a:rPr lang="ko-KR" altLang="en-US" smtClean="0"/>
              <a:t>은 도메인 모델의 데이터를 로우와 컬럼 형태로 보여주는 </a:t>
            </a:r>
            <a:r>
              <a:rPr lang="en-US" altLang="ko-KR" smtClean="0"/>
              <a:t>User </a:t>
            </a:r>
            <a:r>
              <a:rPr lang="ko-KR" altLang="en-US" smtClean="0"/>
              <a:t>인터페이스임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주로 데이터베이스에서 조회한 목록을 화면에 보여주는 용도로 가장 많이 사용되는 </a:t>
            </a:r>
            <a:r>
              <a:rPr lang="en-US" altLang="ko-KR" smtClean="0"/>
              <a:t>Viewer </a:t>
            </a:r>
            <a:r>
              <a:rPr lang="ko-KR" altLang="en-US" smtClean="0"/>
              <a:t>형태임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SWT</a:t>
            </a:r>
            <a:r>
              <a:rPr lang="ko-KR" altLang="en-US" smtClean="0"/>
              <a:t>에서 테이블 형태를 표현하는 </a:t>
            </a:r>
            <a:r>
              <a:rPr lang="en-US" altLang="ko-KR" smtClean="0"/>
              <a:t>Table </a:t>
            </a:r>
            <a:r>
              <a:rPr lang="ko-KR" altLang="en-US" smtClean="0"/>
              <a:t>위젯을 제공함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Tree</a:t>
            </a:r>
            <a:r>
              <a:rPr lang="ko-KR" altLang="en-US" smtClean="0"/>
              <a:t>와 마찬가지로 테이블을 표현하기 위해서 </a:t>
            </a:r>
            <a:r>
              <a:rPr lang="en-US" altLang="ko-KR" smtClean="0"/>
              <a:t>JFace TableViewer</a:t>
            </a:r>
            <a:r>
              <a:rPr lang="ko-KR" altLang="en-US" smtClean="0"/>
              <a:t>를 많이 사용함</a:t>
            </a:r>
            <a:r>
              <a:rPr lang="en-US" altLang="ko-KR" smtClean="0"/>
              <a:t>.</a:t>
            </a:r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654" y="4365130"/>
            <a:ext cx="2941540" cy="1810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1644677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Table </a:t>
            </a:r>
            <a:r>
              <a:rPr lang="ko-KR" altLang="en-US" smtClean="0"/>
              <a:t>위젯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909855"/>
          </a:xfrm>
        </p:spPr>
        <p:txBody>
          <a:bodyPr/>
          <a:lstStyle/>
          <a:p>
            <a:r>
              <a:rPr lang="en-US" altLang="ko-KR" smtClean="0"/>
              <a:t>Table </a:t>
            </a:r>
            <a:r>
              <a:rPr lang="ko-KR" altLang="en-US" smtClean="0"/>
              <a:t>위젯은 테이블을 표현하기 위한 </a:t>
            </a:r>
            <a:r>
              <a:rPr lang="en-US" altLang="ko-KR" smtClean="0"/>
              <a:t>SWT </a:t>
            </a:r>
            <a:r>
              <a:rPr lang="ko-KR" altLang="en-US" smtClean="0"/>
              <a:t>위젯임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TableItem</a:t>
            </a:r>
            <a:r>
              <a:rPr lang="ko-KR" altLang="en-US" smtClean="0"/>
              <a:t>은 </a:t>
            </a:r>
            <a:r>
              <a:rPr lang="en-US" altLang="ko-KR" smtClean="0"/>
              <a:t>Table</a:t>
            </a:r>
            <a:r>
              <a:rPr lang="ko-KR" altLang="en-US" smtClean="0"/>
              <a:t>에 데이터를 넣기 위하여 사용되며 </a:t>
            </a:r>
            <a:r>
              <a:rPr lang="en-US" altLang="ko-KR" smtClean="0"/>
              <a:t>Table</a:t>
            </a:r>
            <a:r>
              <a:rPr lang="ko-KR" altLang="en-US" smtClean="0"/>
              <a:t>의 각 로우에서 이미지나 텍스트를 출력함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TableColumn</a:t>
            </a:r>
            <a:r>
              <a:rPr lang="ko-KR" altLang="en-US" smtClean="0"/>
              <a:t>은 </a:t>
            </a:r>
            <a:r>
              <a:rPr lang="en-US" altLang="ko-KR" smtClean="0"/>
              <a:t>Table</a:t>
            </a:r>
            <a:r>
              <a:rPr lang="ko-KR" altLang="en-US" smtClean="0"/>
              <a:t>의 각 컬럼을 표현하기 위해 사용되며 </a:t>
            </a:r>
            <a:r>
              <a:rPr lang="en-US" altLang="ko-KR" smtClean="0"/>
              <a:t>Table</a:t>
            </a:r>
            <a:r>
              <a:rPr lang="ko-KR" altLang="en-US" smtClean="0"/>
              <a:t>의 컬럼 개수 만큼 인스턴스를 생성함</a:t>
            </a:r>
            <a:r>
              <a:rPr lang="en-US" altLang="ko-KR" smtClean="0"/>
              <a:t>.</a:t>
            </a:r>
          </a:p>
        </p:txBody>
      </p:sp>
      <p:sp>
        <p:nvSpPr>
          <p:cNvPr id="4" name="직사각형 3"/>
          <p:cNvSpPr/>
          <p:nvPr/>
        </p:nvSpPr>
        <p:spPr bwMode="auto">
          <a:xfrm>
            <a:off x="627820" y="2401421"/>
            <a:ext cx="6761148" cy="354792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smtClean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ko-KR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 up the table layout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TableLayout layout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TableLayout();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layout.addColumnData(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ColumnWeightData(33, 75,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layout.addColumnData(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ColumnWeightData(33, 75,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layout.addColumnData(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ColumnWeightData(33, 75,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Table table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Table(shell, SWT.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SINGLE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table.setLayout(layout);</a:t>
            </a:r>
          </a:p>
          <a:p>
            <a:endParaRPr lang="ko-KR" alt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Add columns to the table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TableColumn column1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TableColumn(table, SWT.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CENTER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TableColumn column2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TableColumn(table, SWT.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CENTER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TableColumn column3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TableColumn(table, SWT.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CENTER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TableItem item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TableItem(table, SWT.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item.setText(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String[] {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"column 1"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"column 2"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"column 3"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});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item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TableItem(table, SWT.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item.setText(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String[] {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"a"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"b"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"c"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});</a:t>
            </a:r>
          </a:p>
        </p:txBody>
      </p:sp>
      <p:pic>
        <p:nvPicPr>
          <p:cNvPr id="5122" name="Picture 2" descr="C:\Users\syhan\Desktop\tab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90" y="2401421"/>
            <a:ext cx="2857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14897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JFace TableViewer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909855"/>
          </a:xfrm>
        </p:spPr>
        <p:txBody>
          <a:bodyPr/>
          <a:lstStyle/>
          <a:p>
            <a:r>
              <a:rPr lang="en-US" altLang="ko-KR" smtClean="0"/>
              <a:t>JFace</a:t>
            </a:r>
            <a:r>
              <a:rPr lang="ko-KR" altLang="en-US" smtClean="0"/>
              <a:t>에서 제공하는 </a:t>
            </a:r>
            <a:r>
              <a:rPr lang="en-US" altLang="ko-KR" smtClean="0"/>
              <a:t>TableViewer</a:t>
            </a:r>
            <a:r>
              <a:rPr lang="ko-KR" altLang="en-US" smtClean="0"/>
              <a:t>를 사용하면 </a:t>
            </a:r>
            <a:r>
              <a:rPr lang="en-US" altLang="ko-KR" smtClean="0"/>
              <a:t>View</a:t>
            </a:r>
            <a:r>
              <a:rPr lang="ko-KR" altLang="en-US" smtClean="0"/>
              <a:t>에서 제공하는 기능을 사용할 수 있으며</a:t>
            </a:r>
            <a:r>
              <a:rPr lang="en-US" altLang="ko-KR" smtClean="0"/>
              <a:t>, </a:t>
            </a:r>
            <a:r>
              <a:rPr lang="ko-KR" altLang="en-US" smtClean="0"/>
              <a:t>빠르게 테이블을 구현할 수 있음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JFace Viewer</a:t>
            </a:r>
            <a:r>
              <a:rPr lang="ko-KR" altLang="en-US" smtClean="0"/>
              <a:t>에서 참조하는 </a:t>
            </a:r>
            <a:r>
              <a:rPr lang="en-US" altLang="ko-KR" smtClean="0"/>
              <a:t>ContentProvider, LabelProvider, ViewerSorter, ViewerFilter </a:t>
            </a:r>
            <a:r>
              <a:rPr lang="ko-KR" altLang="en-US" smtClean="0"/>
              <a:t>개념은 동일함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TreeViewer</a:t>
            </a:r>
            <a:r>
              <a:rPr lang="ko-KR" altLang="en-US" smtClean="0"/>
              <a:t>와는 달리 도메인 모델의 부모 자식관계는 보여주지 않음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 bwMode="auto">
          <a:xfrm>
            <a:off x="987870" y="3767266"/>
            <a:ext cx="9047030" cy="268615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TableViewerComposite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Composite {</a:t>
            </a:r>
          </a:p>
          <a:p>
            <a:r>
              <a:rPr lang="en-US" altLang="ko-KR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</a:t>
            </a:r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TableViewerComposite(Composite parent) {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(parent, SWT.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.setLayout(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FillLayout());</a:t>
            </a:r>
          </a:p>
          <a:p>
            <a:r>
              <a:rPr lang="ko-KR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TableViewer tableViewer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TableViewer(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, SWT.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SINGLE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 | SWT.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FULL_SELECTION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Table table = tableViewer.getTable();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     table.setHeaderVisible(</a:t>
            </a:r>
            <a:r>
              <a:rPr lang="en-US" altLang="ko-KR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     table.setLinesVisible(</a:t>
            </a:r>
            <a:r>
              <a:rPr lang="en-US" altLang="ko-KR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    ...</a:t>
            </a:r>
            <a:endParaRPr lang="en-US" altLang="ko-KR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endParaRPr lang="en-US" altLang="ko-KR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pic>
        <p:nvPicPr>
          <p:cNvPr id="6146" name="Picture 2" descr="C:\Users\syhan\Desktop\tableview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668" y="1787284"/>
            <a:ext cx="3008232" cy="187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75732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TableColumn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614390"/>
          </a:xfrm>
        </p:spPr>
        <p:txBody>
          <a:bodyPr/>
          <a:lstStyle/>
          <a:p>
            <a:r>
              <a:rPr lang="en-US" altLang="ko-KR" smtClean="0"/>
              <a:t>TableColumn</a:t>
            </a:r>
            <a:r>
              <a:rPr lang="ko-KR" altLang="en-US" smtClean="0"/>
              <a:t>은 </a:t>
            </a:r>
            <a:r>
              <a:rPr lang="en-US" altLang="ko-KR" smtClean="0"/>
              <a:t>TableViewer</a:t>
            </a:r>
            <a:r>
              <a:rPr lang="ko-KR" altLang="en-US" smtClean="0"/>
              <a:t>에서 컬럼 타이틀</a:t>
            </a:r>
            <a:r>
              <a:rPr lang="en-US" altLang="ko-KR" smtClean="0"/>
              <a:t>, </a:t>
            </a:r>
            <a:r>
              <a:rPr lang="ko-KR" altLang="en-US" smtClean="0"/>
              <a:t>정렬방식 등 컬럼 스타일을 결정함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보여주고자 하는 컬럼의 개수만큼 인스턴스 생성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 bwMode="auto">
          <a:xfrm>
            <a:off x="2157940" y="2636890"/>
            <a:ext cx="6462990" cy="290159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TableColumn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nameColumn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TableColumn(table, SWT.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nameColumn.setText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이름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nameColumn.setWidth(100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nameColumn.setMoveable(</a:t>
            </a:r>
            <a:r>
              <a:rPr lang="en-US" altLang="ko-KR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ko-KR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TableColumn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lectureColumn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TableColumn(table, SWT.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lectureColumn.setText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과목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lectureColumn.setWidth(150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ko-KR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TableColumn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studentColumn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TableColumn(table, SWT.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CENTER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studentColumn.setText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학생수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studentColumn.setWidth(50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studentColumn.setResizable(</a:t>
            </a:r>
            <a:r>
              <a:rPr lang="en-US" altLang="ko-KR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ko-KR" alt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altLang="ko-KR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67602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ITableLableProvider </a:t>
            </a:r>
            <a:r>
              <a:rPr lang="ko-KR" altLang="en-US" smtClean="0"/>
              <a:t>구현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318924"/>
          </a:xfrm>
        </p:spPr>
        <p:txBody>
          <a:bodyPr/>
          <a:lstStyle/>
          <a:p>
            <a:r>
              <a:rPr lang="en-US" altLang="ko-KR" smtClean="0"/>
              <a:t>ITableLabelProvider</a:t>
            </a:r>
            <a:r>
              <a:rPr lang="ko-KR" altLang="en-US" smtClean="0"/>
              <a:t>는 각 컬럼 </a:t>
            </a:r>
            <a:r>
              <a:rPr lang="en-US" altLang="ko-KR" smtClean="0"/>
              <a:t>Index </a:t>
            </a:r>
            <a:r>
              <a:rPr lang="ko-KR" altLang="en-US" smtClean="0"/>
              <a:t>별로 제공할 이미지나 텍스트를 지정한다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 bwMode="auto">
          <a:xfrm>
            <a:off x="5452490" y="1274276"/>
            <a:ext cx="5068377" cy="517914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TeacherTableLabelProvider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LabelProvider </a:t>
            </a:r>
            <a:endParaRPr lang="en-US" altLang="ko-KR" sz="10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implements 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ITableLabelProvider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Image </a:t>
            </a:r>
            <a:r>
              <a:rPr lang="en-US" altLang="ko-KR" sz="10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teacherImage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TeacherTableLabelProvider(Display display) {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0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teacherImage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Image(display, 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getClass()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.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getResourceAsStream(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"user_gray.png"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altLang="ko-KR" sz="10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Image getColumnImage(Object element,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columnIndex) {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(element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Teacher) {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(columnIndex == 0) </a:t>
            </a:r>
            <a:r>
              <a:rPr lang="en-US" altLang="ko-KR" sz="10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teacherImage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ko-KR" sz="1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ko-KR" altLang="en-US" sz="1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0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String getColumnText(Object element,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columnIndex) {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(element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Teacher) {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    Teacher teacher = (Teacher) element;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(columnIndex) {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0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teacher.getName();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1: </a:t>
            </a:r>
            <a:r>
              <a:rPr lang="en-US" altLang="ko-KR" sz="10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teacher.getLectureTitle();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2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+teacher.getStudentsSize();</a:t>
            </a:r>
          </a:p>
          <a:p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  <a:endParaRPr lang="en-US" altLang="ko-KR" sz="1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altLang="ko-KR" sz="10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dispose() {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0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teacherImage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.dispose();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.dispose();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직사각형 4"/>
          <p:cNvSpPr/>
          <p:nvPr/>
        </p:nvSpPr>
        <p:spPr bwMode="auto">
          <a:xfrm>
            <a:off x="657374" y="5583147"/>
            <a:ext cx="4363056" cy="87027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tableViewer.setContentProvider(</a:t>
            </a:r>
            <a:r>
              <a:rPr lang="en-US" altLang="ko-KR" sz="10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ArrayContentProvider());</a:t>
            </a:r>
          </a:p>
          <a:p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tableViewer.setLabelProvider(</a:t>
            </a:r>
          </a:p>
          <a:p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new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TeacherTableLabelProvider(getDisplay()));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tableViewer.setInput(Teacher.</a:t>
            </a:r>
            <a:r>
              <a:rPr lang="en-US" altLang="ko-KR" sz="1000" i="1" smtClean="0">
                <a:latin typeface="Consolas" panose="020B0609020204030204" pitchFamily="49" charset="0"/>
                <a:cs typeface="Consolas" panose="020B0609020204030204" pitchFamily="49" charset="0"/>
              </a:rPr>
              <a:t>example</a:t>
            </a:r>
            <a:r>
              <a:rPr lang="en-US" altLang="ko-KR" sz="1000" i="1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en-US" altLang="ko-KR" sz="1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94519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Cell Editing </a:t>
            </a:r>
            <a:r>
              <a:rPr lang="ko-KR" altLang="en-US" smtClean="0"/>
              <a:t>구현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1205321"/>
          </a:xfrm>
        </p:spPr>
        <p:txBody>
          <a:bodyPr/>
          <a:lstStyle/>
          <a:p>
            <a:r>
              <a:rPr lang="ko-KR" altLang="en-US" smtClean="0"/>
              <a:t>도메인 모델이 테이블 형태로 보여지는 것은 아주 유용하지만 가끔씩 사용자는 테이블에서 데이터를 수정하길 원하는 경우가 있음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JFace</a:t>
            </a:r>
            <a:r>
              <a:rPr lang="ko-KR" altLang="en-US" smtClean="0"/>
              <a:t>는 이러한 </a:t>
            </a:r>
            <a:r>
              <a:rPr lang="en-US" altLang="ko-KR" smtClean="0"/>
              <a:t>TableViewer</a:t>
            </a:r>
            <a:r>
              <a:rPr lang="ko-KR" altLang="en-US" smtClean="0"/>
              <a:t>에 직접 </a:t>
            </a:r>
            <a:r>
              <a:rPr lang="en-US" altLang="ko-KR" smtClean="0"/>
              <a:t>Editing</a:t>
            </a:r>
            <a:r>
              <a:rPr lang="ko-KR" altLang="en-US" smtClean="0"/>
              <a:t>하는 기능을 제공함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ICellModifier </a:t>
            </a:r>
            <a:r>
              <a:rPr lang="ko-KR" altLang="en-US" smtClean="0"/>
              <a:t>는 테이블의 어떤 데이터를 수정할지 또는 수정하는 </a:t>
            </a:r>
            <a:r>
              <a:rPr lang="en-US" altLang="ko-KR" smtClean="0"/>
              <a:t>API</a:t>
            </a:r>
            <a:r>
              <a:rPr lang="ko-KR" altLang="en-US" smtClean="0"/>
              <a:t>를 제공하며 </a:t>
            </a:r>
            <a:r>
              <a:rPr lang="en-US" altLang="ko-KR" smtClean="0"/>
              <a:t>TableViewer</a:t>
            </a:r>
            <a:r>
              <a:rPr lang="ko-KR" altLang="en-US" smtClean="0"/>
              <a:t>에 등록되어야 한다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CellEditor</a:t>
            </a:r>
            <a:r>
              <a:rPr lang="ko-KR" altLang="en-US" smtClean="0"/>
              <a:t>는 </a:t>
            </a:r>
            <a:r>
              <a:rPr lang="en-US" altLang="ko-KR" smtClean="0"/>
              <a:t>Editing</a:t>
            </a:r>
            <a:r>
              <a:rPr lang="ko-KR" altLang="en-US" smtClean="0"/>
              <a:t>이 가능한 사용자 인터페이스를 제공하며 </a:t>
            </a:r>
            <a:r>
              <a:rPr lang="en-US" altLang="ko-KR" smtClean="0"/>
              <a:t>CheckBox, ComboBox, Text </a:t>
            </a:r>
            <a:r>
              <a:rPr lang="ko-KR" altLang="en-US" smtClean="0"/>
              <a:t>등 여러가지 형태로 존재함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 bwMode="auto">
          <a:xfrm>
            <a:off x="483800" y="2609828"/>
            <a:ext cx="9941506" cy="74716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tableViewer.setColumnProperties(</a:t>
            </a:r>
            <a:r>
              <a:rPr lang="en-US" altLang="ko-KR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String[]{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"name"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"lecture"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tableViewer.setCellEditors(</a:t>
            </a:r>
            <a:r>
              <a:rPr lang="en-US" altLang="ko-KR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CellEditor[]{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TextCellEditor(table),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TextCellEditor(table)});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tableViewer.setCellModifier(</a:t>
            </a:r>
            <a:r>
              <a:rPr lang="en-US" altLang="ko-KR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TeacherCellModifier(tableViewer</a:t>
            </a:r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r>
              <a:rPr lang="ko-KR" alt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altLang="ko-KR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170" name="Picture 2" descr="C:\Users\syhan\Desktop\celledi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881" y="3861060"/>
            <a:ext cx="4162425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007222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ICellModifier </a:t>
            </a:r>
            <a:r>
              <a:rPr lang="ko-KR" altLang="en-US" smtClean="0"/>
              <a:t>구현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909855"/>
          </a:xfrm>
        </p:spPr>
        <p:txBody>
          <a:bodyPr/>
          <a:lstStyle/>
          <a:p>
            <a:r>
              <a:rPr lang="en-US" altLang="ko-KR" smtClean="0"/>
              <a:t>canModify()</a:t>
            </a:r>
            <a:r>
              <a:rPr lang="ko-KR" altLang="en-US" smtClean="0"/>
              <a:t>는 어떤 </a:t>
            </a:r>
            <a:r>
              <a:rPr lang="en-US" altLang="ko-KR" smtClean="0"/>
              <a:t>property</a:t>
            </a:r>
            <a:r>
              <a:rPr lang="ko-KR" altLang="en-US" smtClean="0"/>
              <a:t>가 수정 가능한지 결정함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getValue() </a:t>
            </a:r>
            <a:r>
              <a:rPr lang="ko-KR" altLang="en-US" smtClean="0"/>
              <a:t>는 수정할 데이터를 제공함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modify()</a:t>
            </a:r>
            <a:r>
              <a:rPr lang="ko-KR" altLang="en-US" smtClean="0"/>
              <a:t>는 사용자가 수정행위가 일어날 경우 호출됨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 bwMode="auto">
          <a:xfrm>
            <a:off x="4300330" y="1772770"/>
            <a:ext cx="6408488" cy="487136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TeacherCellModifier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ICellModifier {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TableViewer </a:t>
            </a:r>
            <a:r>
              <a:rPr lang="en-US" altLang="ko-KR" sz="10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viewer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TeacherCellModifier(TableViewer viewer) {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viewer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= viewer;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ko-KR" altLang="en-US" sz="1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0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canModify(Object element, String property) {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(element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Teacher) {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"name"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.equals(property) || 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"lecture"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.equals(property))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 sz="10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Object getValue(Object element, String property) {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(element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Teacher) {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"name"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.equals(property))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((Teacher)element).getName();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"lecture"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.equals(property))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((Teacher)element).getLectureTitle();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 sz="10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modify(Object element, String property, Object value) {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TableItem tableItem = (TableItem) element;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Teacher teacher = (Teacher) tableItem.getData();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"name"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.equals(property)) {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    teacher.setName(value.toString());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}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"lecture"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.equals(property)) {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    teacher.setLectureTitle(value.toString());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0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viewer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.refresh();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1219987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>
                <a:latin typeface="+mn-lt"/>
              </a:rPr>
              <a:t>9</a:t>
            </a:r>
            <a:r>
              <a:rPr lang="en-US" altLang="ko-KR" smtClean="0">
                <a:latin typeface="+mn-lt"/>
              </a:rPr>
              <a:t>. </a:t>
            </a:r>
            <a:r>
              <a:rPr lang="ko-KR" altLang="en-US"/>
              <a:t>다이얼로그와 마법사</a:t>
            </a:r>
          </a:p>
        </p:txBody>
      </p:sp>
      <p:sp>
        <p:nvSpPr>
          <p:cNvPr id="8" name="텍스트 개체 틀 1"/>
          <p:cNvSpPr txBox="1">
            <a:spLocks/>
          </p:cNvSpPr>
          <p:nvPr/>
        </p:nvSpPr>
        <p:spPr bwMode="auto">
          <a:xfrm>
            <a:off x="5596012" y="3589128"/>
            <a:ext cx="5329238" cy="1821270"/>
          </a:xfrm>
          <a:prstGeom prst="rect">
            <a:avLst/>
          </a:prstGeom>
          <a:solidFill>
            <a:srgbClr val="FFFFFF">
              <a:alpha val="58000"/>
            </a:srgbClr>
          </a:solidFill>
          <a:ln w="12700" algn="ctr">
            <a:noFill/>
            <a:miter lim="800000"/>
            <a:headEnd/>
            <a:tailEnd/>
          </a:ln>
        </p:spPr>
        <p:txBody>
          <a:bodyPr vert="horz" wrap="square" lIns="98505" tIns="48388" rIns="98505" bIns="48388" numCol="1" anchor="t" anchorCtr="0" compatLnSpc="1">
            <a:prstTxWarp prst="textNoShape">
              <a:avLst/>
            </a:prstTxWarp>
            <a:spAutoFit/>
          </a:bodyPr>
          <a:lstStyle>
            <a:lvl1pPr marL="180975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Optima" panose="00000400000000000000" pitchFamily="2" charset="2"/>
              <a:buChar char=""/>
              <a:defRPr kumimoji="1" lang="ko-KR" altLang="en-US" sz="1600" b="1" kern="1200" baseline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5613" indent="-22542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Optima" pitchFamily="34" charset="0"/>
              <a:buChar char="–"/>
              <a:defRPr kumimoji="1"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2pPr>
            <a:lvl3pPr marL="684213" indent="-227013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Optima" pitchFamily="34" charset="0"/>
              <a:buChar char="•"/>
              <a:defRPr kumimoji="1"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3pPr>
            <a:lvl4pPr marL="4270375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4pPr>
            <a:lvl5pPr marL="4500563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lang="ko-KR" altLang="en-US"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5pPr>
            <a:lvl6pPr marL="49577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54149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58721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63293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/>
              <a:t>Dialog</a:t>
            </a:r>
            <a:endParaRPr lang="ko-KR" altLang="en-US"/>
          </a:p>
          <a:p>
            <a:r>
              <a:rPr lang="en-US" altLang="ko-KR"/>
              <a:t>SWT </a:t>
            </a:r>
            <a:r>
              <a:rPr lang="ko-KR" altLang="en-US"/>
              <a:t>다이얼로그</a:t>
            </a:r>
          </a:p>
          <a:p>
            <a:r>
              <a:rPr lang="en-US" altLang="ko-KR"/>
              <a:t>File </a:t>
            </a:r>
            <a:r>
              <a:rPr lang="ko-KR" altLang="en-US"/>
              <a:t>다이얼로그</a:t>
            </a:r>
          </a:p>
          <a:p>
            <a:r>
              <a:rPr lang="en-US" altLang="ko-KR"/>
              <a:t>Font </a:t>
            </a:r>
            <a:r>
              <a:rPr lang="ko-KR" altLang="en-US"/>
              <a:t>다이얼로그</a:t>
            </a:r>
          </a:p>
          <a:p>
            <a:r>
              <a:rPr lang="en-US" altLang="ko-KR"/>
              <a:t>MessageBox </a:t>
            </a:r>
            <a:r>
              <a:rPr lang="ko-KR" altLang="en-US"/>
              <a:t>다이얼로그</a:t>
            </a:r>
          </a:p>
          <a:p>
            <a:endParaRPr lang="ko-KR" altLang="en-US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771840" y="3589128"/>
            <a:ext cx="4608640" cy="934873"/>
          </a:xfrm>
        </p:spPr>
        <p:txBody>
          <a:bodyPr/>
          <a:lstStyle/>
          <a:p>
            <a:pPr marL="0" indent="0">
              <a:buNone/>
            </a:pPr>
            <a:r>
              <a:rPr lang="en-US" altLang="ko-KR"/>
              <a:t>9</a:t>
            </a:r>
            <a:r>
              <a:rPr lang="en-US" altLang="ko-KR" smtClean="0"/>
              <a:t>.1 </a:t>
            </a:r>
            <a:r>
              <a:rPr lang="ko-KR" altLang="en-US" smtClean="0"/>
              <a:t>기본  </a:t>
            </a:r>
            <a:r>
              <a:rPr lang="en-US" altLang="ko-KR" smtClean="0"/>
              <a:t>Dialog</a:t>
            </a:r>
          </a:p>
          <a:p>
            <a:pPr marL="0" indent="0">
              <a:buNone/>
            </a:pPr>
            <a:r>
              <a:rPr lang="en-US" altLang="ko-KR" smtClean="0"/>
              <a:t>9.2 </a:t>
            </a:r>
            <a:r>
              <a:rPr lang="ko-KR" altLang="en-US" smtClean="0"/>
              <a:t>고급  </a:t>
            </a:r>
            <a:r>
              <a:rPr lang="en-US" altLang="ko-KR" smtClean="0"/>
              <a:t>Dialog</a:t>
            </a:r>
          </a:p>
          <a:p>
            <a:pPr marL="0" indent="0">
              <a:buNone/>
            </a:pPr>
            <a:r>
              <a:rPr lang="en-US" altLang="ko-KR" smtClean="0"/>
              <a:t>9.3 Wizard</a:t>
            </a: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795080" y="3573020"/>
            <a:ext cx="4680650" cy="360050"/>
          </a:xfrm>
          <a:prstGeom prst="roundRect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0650683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Dialog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1500786"/>
          </a:xfrm>
        </p:spPr>
        <p:txBody>
          <a:bodyPr/>
          <a:lstStyle/>
          <a:p>
            <a:r>
              <a:rPr lang="en-US" altLang="ko-KR" smtClean="0"/>
              <a:t>Dialog</a:t>
            </a:r>
            <a:r>
              <a:rPr lang="ko-KR" altLang="en-US" smtClean="0"/>
              <a:t>는 메인 윈도우에서 파생되며 별개의 윈도우을 나타내는 사용자 인터페이스임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사용자에게 주의를 끌기 위한 메시지를 전달하거나 입력을 유도하는 목적으로 사용됨</a:t>
            </a:r>
            <a:endParaRPr lang="en-US" altLang="ko-KR" smtClean="0"/>
          </a:p>
          <a:p>
            <a:r>
              <a:rPr lang="en-US" altLang="ko-KR" smtClean="0"/>
              <a:t>SWT </a:t>
            </a:r>
            <a:r>
              <a:rPr lang="ko-KR" altLang="en-US" smtClean="0"/>
              <a:t>다이얼로그 및 </a:t>
            </a:r>
            <a:r>
              <a:rPr lang="en-US" altLang="ko-KR" smtClean="0"/>
              <a:t>JFace </a:t>
            </a:r>
            <a:r>
              <a:rPr lang="ko-KR" altLang="en-US" smtClean="0"/>
              <a:t>다이얼로그를 제공함</a:t>
            </a:r>
            <a:endParaRPr lang="en-US" altLang="ko-KR" smtClean="0"/>
          </a:p>
          <a:p>
            <a:r>
              <a:rPr lang="en-US" altLang="ko-KR" smtClean="0"/>
              <a:t>SWT </a:t>
            </a:r>
            <a:r>
              <a:rPr lang="ko-KR" altLang="en-US" smtClean="0"/>
              <a:t>다이얼로그는 주로 플랫폼에서 기본으로 제공하는 다이얼로그를 자바 형태로 제공함</a:t>
            </a:r>
            <a:endParaRPr lang="en-US" altLang="ko-KR" smtClean="0"/>
          </a:p>
          <a:p>
            <a:r>
              <a:rPr lang="en-US" altLang="ko-KR" smtClean="0"/>
              <a:t>JFace </a:t>
            </a:r>
            <a:r>
              <a:rPr lang="ko-KR" altLang="en-US" smtClean="0"/>
              <a:t>다이얼로그는 플랫폼 독립적인 다이얼로그를 제공</a:t>
            </a:r>
            <a:r>
              <a:rPr lang="en-US" altLang="ko-KR" smtClean="0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893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Hello SWT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318924"/>
          </a:xfrm>
        </p:spPr>
        <p:txBody>
          <a:bodyPr/>
          <a:lstStyle/>
          <a:p>
            <a:r>
              <a:rPr lang="ko-KR" altLang="en-US" smtClean="0"/>
              <a:t>간단한 </a:t>
            </a:r>
            <a:r>
              <a:rPr lang="en-US" altLang="ko-KR" smtClean="0"/>
              <a:t>SWT </a:t>
            </a:r>
            <a:r>
              <a:rPr lang="ko-KR" altLang="en-US" smtClean="0"/>
              <a:t>예제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 bwMode="auto">
          <a:xfrm>
            <a:off x="5308470" y="1124680"/>
            <a:ext cx="4279700" cy="527147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kr.namoosori.swt.widgetwindow;</a:t>
            </a:r>
          </a:p>
          <a:p>
            <a:endParaRPr lang="ko-KR" alt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org.eclipse.swt.SWT;</a:t>
            </a:r>
          </a:p>
          <a:p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org.eclipse.swt.layout.FillLayout;</a:t>
            </a:r>
          </a:p>
          <a:p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org.eclipse.swt.widgets.Display;</a:t>
            </a:r>
          </a:p>
          <a:p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org.eclipse.swt.widgets.Shell;</a:t>
            </a:r>
          </a:p>
          <a:p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org.eclipse.swt.widgets.Text;</a:t>
            </a:r>
          </a:p>
          <a:p>
            <a:endParaRPr lang="ko-KR" alt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HelloSWT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main(String[] args)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Display display =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Display();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Shell shell =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Shell(display);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shell.setLayout(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FillLayout());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Text text =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Text(shell, SWT.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CENTER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text.setText(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 SWT!"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text.pack();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shell.pack();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shell.open();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(!shell.isDisposed())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(!display.readAndDispatch())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        display.sleep();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display.dispose();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pic>
        <p:nvPicPr>
          <p:cNvPr id="1026" name="Picture 2" descr="D:\[업무]\[강의]\KOSTA(2014년)\SWT\캡쳐\hello_sw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30" y="5661310"/>
            <a:ext cx="1257300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 bwMode="auto">
          <a:xfrm>
            <a:off x="699830" y="1916790"/>
            <a:ext cx="2736378" cy="1440200"/>
          </a:xfrm>
          <a:prstGeom prst="roundRect">
            <a:avLst>
              <a:gd name="adj" fmla="val 5117"/>
            </a:avLst>
          </a:prstGeom>
          <a:solidFill>
            <a:schemeClr val="bg1"/>
          </a:solidFill>
          <a:ln w="1270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40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Display </a:t>
            </a:r>
            <a:r>
              <a:rPr lang="ko-KR" altLang="en-US" sz="140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클래스</a:t>
            </a:r>
            <a:endParaRPr lang="en-US" altLang="ko-KR" sz="140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40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Shell </a:t>
            </a:r>
            <a:r>
              <a:rPr lang="ko-KR" altLang="en-US" sz="140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클래스</a:t>
            </a:r>
            <a:endParaRPr lang="en-US" altLang="ko-KR" sz="140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ko-KR" altLang="en-US" sz="140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레이아웃</a:t>
            </a:r>
            <a:endParaRPr lang="en-US" altLang="ko-KR" sz="140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ko-KR" altLang="en-US" sz="140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위젯</a:t>
            </a:r>
            <a:endParaRPr lang="en-US" altLang="ko-KR" sz="140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40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Shell</a:t>
            </a:r>
            <a:r>
              <a:rPr lang="ko-KR" altLang="en-US" sz="140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 생명주기</a:t>
            </a:r>
            <a:endParaRPr lang="en-US" altLang="ko-KR" sz="140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2356060" y="3068950"/>
            <a:ext cx="1080150" cy="28804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lIns="91426" tIns="45714" rIns="91426" bIns="45714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chemeClr val="bg1"/>
                </a:solidFill>
                <a:latin typeface="Optima" pitchFamily="2" charset="2"/>
              </a:rPr>
              <a:t>Point</a:t>
            </a:r>
            <a:endParaRPr lang="ko-KR" altLang="en-US" smtClean="0">
              <a:solidFill>
                <a:schemeClr val="bg1"/>
              </a:solidFill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2891279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SWT </a:t>
            </a:r>
            <a:r>
              <a:rPr lang="ko-KR" altLang="en-US" smtClean="0"/>
              <a:t>다이얼로그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614390"/>
          </a:xfrm>
        </p:spPr>
        <p:txBody>
          <a:bodyPr/>
          <a:lstStyle/>
          <a:p>
            <a:r>
              <a:rPr lang="en-US" altLang="ko-KR" smtClean="0"/>
              <a:t>SWT </a:t>
            </a:r>
            <a:r>
              <a:rPr lang="ko-KR" altLang="en-US" smtClean="0"/>
              <a:t>다이얼로그를 상속받아 사용자 정의 다이얼로그를 만들 수 있음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Color, Font, File </a:t>
            </a:r>
            <a:r>
              <a:rPr lang="ko-KR" altLang="en-US" smtClean="0"/>
              <a:t>다이얼로그와 같이 기본적인 입력 기능을 수행하는 다이얼로그들을 제공함</a:t>
            </a:r>
            <a:r>
              <a:rPr lang="en-US" altLang="ko-KR" smtClean="0"/>
              <a:t>.</a:t>
            </a:r>
            <a:endParaRPr lang="ko-KR" altLang="en-US"/>
          </a:p>
        </p:txBody>
      </p:sp>
      <p:pic>
        <p:nvPicPr>
          <p:cNvPr id="1026" name="Picture 2" descr="C:\Users\syhan\Desktop\col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82" y="1502853"/>
            <a:ext cx="1642453" cy="1891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 bwMode="auto">
          <a:xfrm>
            <a:off x="2757237" y="1556740"/>
            <a:ext cx="5071583" cy="53171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ColorDialog dialog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ColorDialog(getShell());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RGB rgb = dialog.open</a:t>
            </a:r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altLang="ko-KR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2757237" y="2564880"/>
            <a:ext cx="5071584" cy="792109"/>
          </a:xfrm>
          <a:prstGeom prst="roundRect">
            <a:avLst>
              <a:gd name="adj" fmla="val 5117"/>
            </a:avLst>
          </a:prstGeom>
          <a:solidFill>
            <a:schemeClr val="bg1"/>
          </a:solidFill>
          <a:ln w="1270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40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ColorDialog</a:t>
            </a:r>
            <a:r>
              <a:rPr lang="ko-KR" altLang="en-US" sz="140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는 색상을 선택하기 위한 다이얼로그로 </a:t>
            </a:r>
            <a:endParaRPr lang="en-US" altLang="ko-KR" sz="140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ko-KR" altLang="en-US" sz="140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선택된 </a:t>
            </a:r>
            <a:r>
              <a:rPr lang="en-US" altLang="ko-KR" sz="140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RGB </a:t>
            </a:r>
            <a:r>
              <a:rPr lang="ko-KR" altLang="en-US" sz="140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 리탄한다</a:t>
            </a:r>
            <a:r>
              <a:rPr lang="en-US" altLang="ko-KR" sz="140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6388621" y="3068950"/>
            <a:ext cx="1440199" cy="28804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lIns="91426" tIns="45714" rIns="91426" bIns="45714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chemeClr val="bg1"/>
                </a:solidFill>
                <a:latin typeface="Optima" pitchFamily="2" charset="2"/>
              </a:rPr>
              <a:t>ColorDialog</a:t>
            </a:r>
            <a:endParaRPr lang="ko-KR" altLang="en-US" smtClean="0">
              <a:solidFill>
                <a:schemeClr val="bg1"/>
              </a:solidFill>
              <a:latin typeface="Optima" pitchFamily="2" charset="2"/>
            </a:endParaRPr>
          </a:p>
        </p:txBody>
      </p:sp>
      <p:pic>
        <p:nvPicPr>
          <p:cNvPr id="1027" name="Picture 3" descr="C:\Users\syhan\Desktop\di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850" y="4002616"/>
            <a:ext cx="2376330" cy="2349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 bwMode="auto">
          <a:xfrm>
            <a:off x="1924000" y="4050028"/>
            <a:ext cx="5866673" cy="74716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DirectoryDialog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dialog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DirectoryDialog(getShell());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dialog.setMessage(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디렉토리를 선택하세요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."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String dir = dialog.open();</a:t>
            </a: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1923999" y="5445280"/>
            <a:ext cx="5866673" cy="792109"/>
          </a:xfrm>
          <a:prstGeom prst="roundRect">
            <a:avLst>
              <a:gd name="adj" fmla="val 5117"/>
            </a:avLst>
          </a:prstGeom>
          <a:solidFill>
            <a:schemeClr val="bg1"/>
          </a:solidFill>
          <a:ln w="1270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40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DirectoryDialog</a:t>
            </a:r>
            <a:r>
              <a:rPr lang="ko-KR" altLang="en-US" sz="140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는 디렉토리를 선택하기 위한 다이얼로그이며</a:t>
            </a:r>
            <a:endParaRPr lang="en-US" altLang="ko-KR" sz="140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ko-KR" altLang="en-US" sz="140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선택된 디렉토리의 위치를 리턴한다</a:t>
            </a:r>
            <a:r>
              <a:rPr lang="en-US" altLang="ko-KR" sz="140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모서리가 둥근 직사각형 10"/>
          <p:cNvSpPr/>
          <p:nvPr/>
        </p:nvSpPr>
        <p:spPr bwMode="auto">
          <a:xfrm>
            <a:off x="6316610" y="5949350"/>
            <a:ext cx="1474063" cy="28804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lIns="91426" tIns="45714" rIns="91426" bIns="45714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chemeClr val="bg1"/>
                </a:solidFill>
                <a:latin typeface="Optima" pitchFamily="2" charset="2"/>
              </a:rPr>
              <a:t>DirectoryDialog</a:t>
            </a:r>
            <a:endParaRPr lang="ko-KR" altLang="en-US" smtClean="0">
              <a:solidFill>
                <a:schemeClr val="bg1"/>
              </a:solidFill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609174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File </a:t>
            </a:r>
            <a:r>
              <a:rPr lang="ko-KR" altLang="en-US" smtClean="0"/>
              <a:t>다이얼로그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909855"/>
          </a:xfrm>
        </p:spPr>
        <p:txBody>
          <a:bodyPr/>
          <a:lstStyle/>
          <a:p>
            <a:r>
              <a:rPr lang="en-US" altLang="ko-KR" smtClean="0"/>
              <a:t>File </a:t>
            </a:r>
            <a:r>
              <a:rPr lang="ko-KR" altLang="en-US" smtClean="0"/>
              <a:t>다이얼로그는 파일을 선택하거나 저장하기 위한 용도로 사용됨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Style</a:t>
            </a:r>
            <a:r>
              <a:rPr lang="ko-KR" altLang="en-US" smtClean="0"/>
              <a:t>은 파일 다이얼로그의 용도에 따라 </a:t>
            </a:r>
            <a:r>
              <a:rPr lang="en-US" altLang="ko-KR" smtClean="0"/>
              <a:t>SWT.SAVE, SWT.OPEN, SWT.MULTI </a:t>
            </a:r>
            <a:r>
              <a:rPr lang="ko-KR" altLang="en-US" smtClean="0"/>
              <a:t>로 지정할 수 있음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필요에 따라 파일 확장자 필터를 수행할 수 있음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 bwMode="auto">
          <a:xfrm>
            <a:off x="555809" y="3022190"/>
            <a:ext cx="5866673" cy="139349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nn-NO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FileDialog dialog = </a:t>
            </a:r>
            <a:r>
              <a:rPr lang="nn-NO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nn-NO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FileDialog(getShell(), SWT.</a:t>
            </a:r>
            <a:r>
              <a:rPr lang="nn-NO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</a:t>
            </a:r>
            <a:r>
              <a:rPr lang="nn-NO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dialog.setFileName(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"default.txt"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dialog.setFilterNames(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String[]{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"PDF</a:t>
            </a:r>
            <a:r>
              <a:rPr lang="ko-KR" alt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파일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모든파일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dialog.setFilterExtensions(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String[]{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"*.pdf"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"*.*"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String file = dialog.open();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.println(file);</a:t>
            </a:r>
            <a:endParaRPr lang="en-US" altLang="ko-KR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26" name="Picture 2" descr="C:\Users\syhan\Desktop\fil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730" y="2348850"/>
            <a:ext cx="3517951" cy="197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 bwMode="auto">
          <a:xfrm>
            <a:off x="555809" y="4843897"/>
            <a:ext cx="6430930" cy="139349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nn-NO" altLang="ko-KR" sz="1400">
                <a:latin typeface="Courier New"/>
              </a:rPr>
              <a:t>FileDialog dialog = </a:t>
            </a:r>
            <a:r>
              <a:rPr lang="nn-NO" altLang="ko-KR" sz="1400">
                <a:solidFill>
                  <a:srgbClr val="7F0055"/>
                </a:solidFill>
                <a:latin typeface="Courier New"/>
              </a:rPr>
              <a:t>new</a:t>
            </a:r>
            <a:r>
              <a:rPr lang="nn-NO" altLang="ko-KR" sz="1400">
                <a:latin typeface="Courier New"/>
              </a:rPr>
              <a:t> FileDialog(getShell(), SWT.</a:t>
            </a:r>
            <a:r>
              <a:rPr lang="nn-NO" altLang="ko-KR" sz="1400" i="1">
                <a:solidFill>
                  <a:srgbClr val="0000C0"/>
                </a:solidFill>
                <a:latin typeface="Courier New"/>
              </a:rPr>
              <a:t>MULTI</a:t>
            </a:r>
            <a:r>
              <a:rPr lang="nn-NO" altLang="ko-KR" sz="1400" i="1">
                <a:latin typeface="Courier New"/>
              </a:rPr>
              <a:t>);</a:t>
            </a:r>
          </a:p>
          <a:p>
            <a:r>
              <a:rPr lang="en-US" altLang="ko-KR" sz="1400">
                <a:latin typeface="Courier New"/>
              </a:rPr>
              <a:t>dialog.open();</a:t>
            </a:r>
          </a:p>
          <a:p>
            <a:r>
              <a:rPr lang="en-US" altLang="ko-KR" sz="1400">
                <a:latin typeface="Courier New"/>
              </a:rPr>
              <a:t>String[] files = dialog.getFileNames();</a:t>
            </a:r>
          </a:p>
          <a:p>
            <a:r>
              <a:rPr lang="en-US" altLang="ko-KR" sz="1400">
                <a:solidFill>
                  <a:srgbClr val="7F0055"/>
                </a:solidFill>
                <a:latin typeface="Courier New"/>
              </a:rPr>
              <a:t>for</a:t>
            </a:r>
            <a:r>
              <a:rPr lang="en-US" altLang="ko-KR" sz="1400">
                <a:latin typeface="Courier New"/>
              </a:rPr>
              <a:t> (String file : files) {</a:t>
            </a:r>
          </a:p>
          <a:p>
            <a:r>
              <a:rPr lang="en-US" altLang="ko-KR" sz="1400" smtClean="0">
                <a:latin typeface="Courier New"/>
              </a:rPr>
              <a:t>    System.</a:t>
            </a:r>
            <a:r>
              <a:rPr lang="en-US" altLang="ko-KR" sz="1400" i="1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400" i="1" smtClean="0">
                <a:latin typeface="Courier New"/>
              </a:rPr>
              <a:t>.println(file</a:t>
            </a:r>
            <a:r>
              <a:rPr lang="en-US" altLang="ko-KR" sz="1400" i="1">
                <a:latin typeface="Courier New"/>
              </a:rPr>
              <a:t>);</a:t>
            </a:r>
          </a:p>
          <a:p>
            <a:r>
              <a:rPr lang="en-US" altLang="ko-KR" sz="1400">
                <a:latin typeface="Courier New"/>
              </a:rPr>
              <a:t>}</a:t>
            </a:r>
            <a:endParaRPr lang="en-US" altLang="ko-KR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87273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Font </a:t>
            </a:r>
            <a:r>
              <a:rPr lang="ko-KR" altLang="en-US" smtClean="0"/>
              <a:t>다이얼로그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614390"/>
          </a:xfrm>
        </p:spPr>
        <p:txBody>
          <a:bodyPr/>
          <a:lstStyle/>
          <a:p>
            <a:r>
              <a:rPr lang="en-US" altLang="ko-KR" smtClean="0"/>
              <a:t>Color </a:t>
            </a:r>
            <a:r>
              <a:rPr lang="ko-KR" altLang="en-US" smtClean="0"/>
              <a:t>다이얼로그와 같이 폰트를 선택할 경우 사용함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Font </a:t>
            </a:r>
            <a:r>
              <a:rPr lang="ko-KR" altLang="en-US" smtClean="0"/>
              <a:t>다이얼로그는 시스템에서 가용한 폰트를 선택가능하며 </a:t>
            </a:r>
            <a:r>
              <a:rPr lang="en-US" altLang="ko-KR" smtClean="0"/>
              <a:t>SWT</a:t>
            </a:r>
            <a:r>
              <a:rPr lang="ko-KR" altLang="en-US" smtClean="0"/>
              <a:t>에서 사용가능한 형태로 리턴시켜줌</a:t>
            </a:r>
            <a:r>
              <a:rPr lang="en-US" altLang="ko-KR" smtClean="0"/>
              <a:t>.</a:t>
            </a:r>
            <a:endParaRPr lang="ko-KR" altLang="en-US"/>
          </a:p>
        </p:txBody>
      </p:sp>
      <p:pic>
        <p:nvPicPr>
          <p:cNvPr id="2050" name="Picture 2" descr="C:\Users\syhan\Desktop\fo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710" y="2564880"/>
            <a:ext cx="3456480" cy="374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 bwMode="auto">
          <a:xfrm>
            <a:off x="771839" y="2564880"/>
            <a:ext cx="4872811" cy="74716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FontDialog dialog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FontDialog(getShell());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FontData fontData = dialog.open();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.println(fontData);</a:t>
            </a:r>
          </a:p>
        </p:txBody>
      </p:sp>
    </p:spTree>
    <p:extLst>
      <p:ext uri="{BB962C8B-B14F-4D97-AF65-F5344CB8AC3E}">
        <p14:creationId xmlns:p14="http://schemas.microsoft.com/office/powerpoint/2010/main" val="275896282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MessageBox </a:t>
            </a:r>
            <a:r>
              <a:rPr lang="ko-KR" altLang="en-US" smtClean="0"/>
              <a:t>다이얼로그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1205321"/>
          </a:xfrm>
        </p:spPr>
        <p:txBody>
          <a:bodyPr/>
          <a:lstStyle/>
          <a:p>
            <a:r>
              <a:rPr lang="ko-KR" altLang="en-US" smtClean="0"/>
              <a:t>메시지 다이얼로그는 사용자에게 시스템의 상태를 알려주거나 선택이 필요할 경우 사용됨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간단한 메시지를 표현하는 다이얼로그임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setMessage() </a:t>
            </a:r>
            <a:r>
              <a:rPr lang="ko-KR" altLang="en-US" smtClean="0"/>
              <a:t>로 표현할 메시지를 세팅함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Style</a:t>
            </a:r>
            <a:r>
              <a:rPr lang="ko-KR" altLang="en-US" smtClean="0"/>
              <a:t>에 따라 </a:t>
            </a:r>
            <a:r>
              <a:rPr lang="en-US" altLang="ko-KR" smtClean="0"/>
              <a:t>MessageBox</a:t>
            </a:r>
            <a:r>
              <a:rPr lang="ko-KR" altLang="en-US" smtClean="0"/>
              <a:t>의 형태가 달라짐</a:t>
            </a:r>
            <a:r>
              <a:rPr lang="en-US" altLang="ko-KR" smtClean="0"/>
              <a:t>.</a:t>
            </a:r>
            <a:endParaRPr lang="ko-KR" altLang="en-US"/>
          </a:p>
        </p:txBody>
      </p:sp>
      <p:pic>
        <p:nvPicPr>
          <p:cNvPr id="3074" name="Picture 2" descr="C:\Users\syhan\Desktop\messagebo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940" y="980660"/>
            <a:ext cx="1656230" cy="110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 bwMode="auto">
          <a:xfrm>
            <a:off x="609416" y="2636890"/>
            <a:ext cx="8947644" cy="74716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MessageBox dialog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MessageBox(getShell</a:t>
            </a:r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(), SWT.</a:t>
            </a:r>
            <a:r>
              <a:rPr lang="en-US" altLang="ko-KR" sz="1400" i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OK</a:t>
            </a:r>
            <a:r>
              <a:rPr lang="en-US" altLang="ko-KR" sz="1400" i="1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| SWT.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CANCEL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altLang="ko-KR" sz="1400" i="1" smtClean="0">
                <a:latin typeface="Consolas" panose="020B0609020204030204" pitchFamily="49" charset="0"/>
                <a:cs typeface="Consolas" panose="020B0609020204030204" pitchFamily="49" charset="0"/>
              </a:rPr>
              <a:t>SWT.</a:t>
            </a:r>
            <a:r>
              <a:rPr lang="en-US" altLang="ko-KR" sz="1400" i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ICON_QUESTION</a:t>
            </a:r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altLang="ko-KR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dialog.setMessage(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계속 진행하겠습니까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?"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returnVal = dialog.open();</a:t>
            </a:r>
            <a:endParaRPr lang="en-US" altLang="ko-KR" sz="1400" i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609416" y="3717040"/>
            <a:ext cx="4627044" cy="1656230"/>
          </a:xfrm>
          <a:prstGeom prst="roundRect">
            <a:avLst>
              <a:gd name="adj" fmla="val 5117"/>
            </a:avLst>
          </a:prstGeom>
          <a:solidFill>
            <a:schemeClr val="bg1"/>
          </a:solidFill>
          <a:ln w="1270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40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SWT.OK</a:t>
            </a:r>
          </a:p>
          <a:p>
            <a:r>
              <a:rPr lang="en-US" altLang="ko-KR" sz="140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SWT.OK | SWT.CANCEL</a:t>
            </a:r>
          </a:p>
          <a:p>
            <a:r>
              <a:rPr lang="en-US" altLang="ko-KR" sz="140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SWT.YES | SWT.NO</a:t>
            </a:r>
          </a:p>
          <a:p>
            <a:r>
              <a:rPr lang="en-US" altLang="ko-KR" sz="140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SWT.YES | SWT.NO | SWT.CANCEL</a:t>
            </a:r>
          </a:p>
          <a:p>
            <a:r>
              <a:rPr lang="en-US" altLang="ko-KR" sz="140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SWT.RETRY | SWT.CANCEL</a:t>
            </a:r>
          </a:p>
          <a:p>
            <a:r>
              <a:rPr lang="en-US" altLang="ko-KR" sz="140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SWT.ABORT | SWT.RETRY | SWT.IGNORE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3796260" y="5085230"/>
            <a:ext cx="1440199" cy="28804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lIns="91426" tIns="45714" rIns="91426" bIns="45714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mtClean="0">
                <a:solidFill>
                  <a:schemeClr val="bg1"/>
                </a:solidFill>
                <a:latin typeface="Optima" pitchFamily="2" charset="2"/>
              </a:rPr>
              <a:t>버튼 스타일 조합 예</a:t>
            </a:r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6141706" y="3717040"/>
            <a:ext cx="4207464" cy="1656230"/>
          </a:xfrm>
          <a:prstGeom prst="roundRect">
            <a:avLst>
              <a:gd name="adj" fmla="val 5117"/>
            </a:avLst>
          </a:prstGeom>
          <a:solidFill>
            <a:schemeClr val="bg1"/>
          </a:solidFill>
          <a:ln w="1270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40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SWT.ICON_ERROR</a:t>
            </a:r>
          </a:p>
          <a:p>
            <a:r>
              <a:rPr lang="en-US" altLang="ko-KR" sz="140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SWT.ICON_INFORMATION</a:t>
            </a:r>
          </a:p>
          <a:p>
            <a:r>
              <a:rPr lang="en-US" altLang="ko-KR" sz="140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SWT.ICON_QUESTION</a:t>
            </a:r>
          </a:p>
          <a:p>
            <a:r>
              <a:rPr lang="en-US" altLang="ko-KR" sz="140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SWT.ICON_WARNING</a:t>
            </a:r>
          </a:p>
          <a:p>
            <a:r>
              <a:rPr lang="en-US" altLang="ko-KR" sz="140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SWT.ICON_WORKING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모서리가 둥근 직사각형 8"/>
          <p:cNvSpPr/>
          <p:nvPr/>
        </p:nvSpPr>
        <p:spPr bwMode="auto">
          <a:xfrm>
            <a:off x="8548920" y="5085230"/>
            <a:ext cx="1800250" cy="28804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lIns="91426" tIns="45714" rIns="91426" bIns="45714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mtClean="0">
                <a:solidFill>
                  <a:schemeClr val="bg1"/>
                </a:solidFill>
                <a:latin typeface="Optima" pitchFamily="2" charset="2"/>
              </a:rPr>
              <a:t>다이얼로그 아이콘 스타일</a:t>
            </a:r>
          </a:p>
        </p:txBody>
      </p:sp>
      <p:pic>
        <p:nvPicPr>
          <p:cNvPr id="3075" name="Picture 3" descr="C:\Users\syhan\Desktop\ico_erro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530" y="3717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syhan\Desktop\ico_inf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530" y="407709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syhan\Desktop\ico_que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530" y="44371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syhan\Desktop\ico_warn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575" y="478043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syhan\Desktop\ico_work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530" y="51404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43338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>
                <a:latin typeface="+mn-lt"/>
              </a:rPr>
              <a:t>9</a:t>
            </a:r>
            <a:r>
              <a:rPr lang="en-US" altLang="ko-KR" smtClean="0">
                <a:latin typeface="+mn-lt"/>
              </a:rPr>
              <a:t>. </a:t>
            </a:r>
            <a:r>
              <a:rPr lang="ko-KR" altLang="en-US"/>
              <a:t>다이얼로그와 마법사</a:t>
            </a:r>
          </a:p>
        </p:txBody>
      </p:sp>
      <p:sp>
        <p:nvSpPr>
          <p:cNvPr id="8" name="텍스트 개체 틀 1"/>
          <p:cNvSpPr txBox="1">
            <a:spLocks/>
          </p:cNvSpPr>
          <p:nvPr/>
        </p:nvSpPr>
        <p:spPr bwMode="auto">
          <a:xfrm>
            <a:off x="5596012" y="3522298"/>
            <a:ext cx="5329238" cy="3003132"/>
          </a:xfrm>
          <a:prstGeom prst="rect">
            <a:avLst/>
          </a:prstGeom>
          <a:solidFill>
            <a:srgbClr val="FFFFFF">
              <a:alpha val="58000"/>
            </a:srgbClr>
          </a:solidFill>
          <a:ln w="12700" algn="ctr">
            <a:noFill/>
            <a:miter lim="800000"/>
            <a:headEnd/>
            <a:tailEnd/>
          </a:ln>
        </p:spPr>
        <p:txBody>
          <a:bodyPr vert="horz" wrap="square" lIns="98505" tIns="48388" rIns="98505" bIns="48388" numCol="1" anchor="t" anchorCtr="0" compatLnSpc="1">
            <a:prstTxWarp prst="textNoShape">
              <a:avLst/>
            </a:prstTxWarp>
            <a:spAutoFit/>
          </a:bodyPr>
          <a:lstStyle>
            <a:lvl1pPr marL="180975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Optima" panose="00000400000000000000" pitchFamily="2" charset="2"/>
              <a:buChar char=""/>
              <a:defRPr kumimoji="1" lang="ko-KR" altLang="en-US" sz="1600" b="1" kern="1200" baseline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5613" indent="-22542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Optima" pitchFamily="34" charset="0"/>
              <a:buChar char="–"/>
              <a:defRPr kumimoji="1"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2pPr>
            <a:lvl3pPr marL="684213" indent="-227013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Optima" pitchFamily="34" charset="0"/>
              <a:buChar char="•"/>
              <a:defRPr kumimoji="1"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3pPr>
            <a:lvl4pPr marL="4270375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4pPr>
            <a:lvl5pPr marL="4500563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lang="ko-KR" altLang="en-US"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5pPr>
            <a:lvl6pPr marL="49577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54149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58721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63293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dirty="0" err="1"/>
              <a:t>JFace</a:t>
            </a:r>
            <a:r>
              <a:rPr lang="en-US" altLang="ko-KR" dirty="0"/>
              <a:t> </a:t>
            </a:r>
            <a:r>
              <a:rPr lang="ko-KR" altLang="en-US" dirty="0"/>
              <a:t>다이얼로그</a:t>
            </a:r>
          </a:p>
          <a:p>
            <a:r>
              <a:rPr lang="en-US" altLang="ko-KR" dirty="0"/>
              <a:t>Message </a:t>
            </a:r>
            <a:r>
              <a:rPr lang="ko-KR" altLang="en-US" dirty="0"/>
              <a:t>다이얼로그</a:t>
            </a:r>
          </a:p>
          <a:p>
            <a:r>
              <a:rPr lang="en-US" altLang="ko-KR" dirty="0"/>
              <a:t>Error </a:t>
            </a:r>
            <a:r>
              <a:rPr lang="ko-KR" altLang="en-US" dirty="0"/>
              <a:t>다이얼로그</a:t>
            </a:r>
          </a:p>
          <a:p>
            <a:r>
              <a:rPr lang="en-US" altLang="ko-KR" dirty="0"/>
              <a:t>Input </a:t>
            </a:r>
            <a:r>
              <a:rPr lang="ko-KR" altLang="en-US" dirty="0"/>
              <a:t>다이얼로그</a:t>
            </a:r>
          </a:p>
          <a:p>
            <a:r>
              <a:rPr lang="en-US" altLang="ko-KR" dirty="0" err="1"/>
              <a:t>ProgressMonitor</a:t>
            </a:r>
            <a:r>
              <a:rPr lang="en-US" altLang="ko-KR" dirty="0"/>
              <a:t> </a:t>
            </a:r>
            <a:r>
              <a:rPr lang="ko-KR" altLang="en-US" dirty="0"/>
              <a:t>다이얼로그</a:t>
            </a:r>
          </a:p>
          <a:p>
            <a:r>
              <a:rPr lang="en-US" altLang="ko-KR" dirty="0" err="1"/>
              <a:t>ProgressMonitorDialog</a:t>
            </a:r>
            <a:r>
              <a:rPr lang="en-US" altLang="ko-KR" dirty="0"/>
              <a:t> </a:t>
            </a:r>
            <a:r>
              <a:rPr lang="ko-KR" altLang="en-US" dirty="0"/>
              <a:t>구현</a:t>
            </a:r>
          </a:p>
          <a:p>
            <a:r>
              <a:rPr lang="ko-KR" altLang="en-US" dirty="0"/>
              <a:t>참고 </a:t>
            </a:r>
            <a:r>
              <a:rPr lang="en-US" altLang="ko-KR" dirty="0"/>
              <a:t>: </a:t>
            </a:r>
            <a:r>
              <a:rPr lang="en-US" altLang="ko-KR" dirty="0" err="1"/>
              <a:t>ProgressIndicator</a:t>
            </a:r>
            <a:r>
              <a:rPr lang="en-US" altLang="ko-KR" dirty="0"/>
              <a:t> </a:t>
            </a:r>
            <a:r>
              <a:rPr lang="ko-KR" altLang="en-US" dirty="0" err="1"/>
              <a:t>위젯</a:t>
            </a:r>
            <a:endParaRPr lang="ko-KR" altLang="en-US" dirty="0"/>
          </a:p>
          <a:p>
            <a:r>
              <a:rPr lang="ko-KR" altLang="en-US" dirty="0"/>
              <a:t>사용자정의 다이얼로그</a:t>
            </a:r>
          </a:p>
          <a:p>
            <a:r>
              <a:rPr lang="ko-KR" altLang="en-US" dirty="0"/>
              <a:t>로그인 다이얼로그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r>
              <a:rPr lang="ko-KR" altLang="en-US" dirty="0" smtClean="0"/>
              <a:t>회원가입 </a:t>
            </a:r>
            <a:r>
              <a:rPr lang="en-US" altLang="ko-KR" dirty="0" err="1"/>
              <a:t>TitleArea</a:t>
            </a:r>
            <a:r>
              <a:rPr lang="en-US" altLang="ko-KR" dirty="0"/>
              <a:t> </a:t>
            </a:r>
            <a:r>
              <a:rPr lang="ko-KR" altLang="en-US" dirty="0"/>
              <a:t>다이얼로그 구현</a:t>
            </a:r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771840" y="3573020"/>
            <a:ext cx="4608640" cy="934873"/>
          </a:xfrm>
        </p:spPr>
        <p:txBody>
          <a:bodyPr/>
          <a:lstStyle/>
          <a:p>
            <a:pPr marL="0" indent="0">
              <a:buNone/>
            </a:pPr>
            <a:r>
              <a:rPr lang="en-US" altLang="ko-KR"/>
              <a:t>9</a:t>
            </a:r>
            <a:r>
              <a:rPr lang="en-US" altLang="ko-KR" smtClean="0"/>
              <a:t>.1 </a:t>
            </a:r>
            <a:r>
              <a:rPr lang="ko-KR" altLang="en-US" smtClean="0"/>
              <a:t>기본  </a:t>
            </a:r>
            <a:r>
              <a:rPr lang="en-US" altLang="ko-KR" smtClean="0"/>
              <a:t>Dialog</a:t>
            </a:r>
          </a:p>
          <a:p>
            <a:pPr marL="0" indent="0">
              <a:buNone/>
            </a:pPr>
            <a:r>
              <a:rPr lang="en-US" altLang="ko-KR" smtClean="0"/>
              <a:t>9.2 </a:t>
            </a:r>
            <a:r>
              <a:rPr lang="ko-KR" altLang="en-US" smtClean="0"/>
              <a:t>고급  </a:t>
            </a:r>
            <a:r>
              <a:rPr lang="en-US" altLang="ko-KR" smtClean="0"/>
              <a:t>Dialog</a:t>
            </a:r>
          </a:p>
          <a:p>
            <a:pPr marL="0" indent="0">
              <a:buNone/>
            </a:pPr>
            <a:r>
              <a:rPr lang="en-US" altLang="ko-KR" smtClean="0"/>
              <a:t>9.3 Wizard</a:t>
            </a: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795080" y="3844952"/>
            <a:ext cx="4680650" cy="360050"/>
          </a:xfrm>
          <a:prstGeom prst="roundRect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1093675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JFace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다이얼로그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909855"/>
          </a:xfrm>
        </p:spPr>
        <p:txBody>
          <a:bodyPr/>
          <a:lstStyle/>
          <a:p>
            <a:r>
              <a:rPr lang="en-US" altLang="ko-KR" smtClean="0"/>
              <a:t>JFace</a:t>
            </a:r>
            <a:r>
              <a:rPr lang="ko-KR" altLang="en-US" smtClean="0"/>
              <a:t>는 다양한 유형의 다이얼로그 형태를 제공하며 각 다이얼로그는 용도에 맞게 재정의 가능함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JFace </a:t>
            </a:r>
            <a:r>
              <a:rPr lang="ko-KR" altLang="en-US" smtClean="0"/>
              <a:t>는 표준 다이얼로그 형태인 </a:t>
            </a:r>
            <a:r>
              <a:rPr lang="en-US" altLang="ko-KR" smtClean="0"/>
              <a:t>Dialog </a:t>
            </a:r>
            <a:r>
              <a:rPr lang="ko-KR" altLang="en-US" smtClean="0"/>
              <a:t>클래스를 제공하며 하위 클래스인 </a:t>
            </a:r>
            <a:r>
              <a:rPr lang="en-US" altLang="ko-KR" smtClean="0"/>
              <a:t>MessageDialog, TitleAreaDialog</a:t>
            </a:r>
            <a:r>
              <a:rPr lang="ko-KR" altLang="en-US" smtClean="0"/>
              <a:t>를 제공함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재정의되는 </a:t>
            </a:r>
            <a:r>
              <a:rPr lang="en-US" altLang="ko-KR" smtClean="0"/>
              <a:t>Dialog </a:t>
            </a:r>
            <a:r>
              <a:rPr lang="ko-KR" altLang="en-US" smtClean="0"/>
              <a:t>하위 클래스는 </a:t>
            </a:r>
            <a:r>
              <a:rPr lang="en-US" altLang="ko-KR" smtClean="0"/>
              <a:t>buttonPressed() </a:t>
            </a:r>
            <a:r>
              <a:rPr lang="ko-KR" altLang="en-US" smtClean="0"/>
              <a:t>처럼 필요한 기능을 </a:t>
            </a:r>
            <a:r>
              <a:rPr lang="en-US" altLang="ko-KR" smtClean="0"/>
              <a:t>Override </a:t>
            </a:r>
            <a:r>
              <a:rPr lang="ko-KR" altLang="en-US" smtClean="0"/>
              <a:t>하는 형태로 재정의할 수 있음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 bwMode="auto">
          <a:xfrm>
            <a:off x="4732389" y="3933070"/>
            <a:ext cx="1368191" cy="575826"/>
          </a:xfrm>
          <a:prstGeom prst="rect">
            <a:avLst/>
          </a:prstGeom>
          <a:solidFill>
            <a:srgbClr val="666633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algn="ctr" defTabSz="1038225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+mj-ea"/>
              </a:rPr>
              <a:t>Dialog</a:t>
            </a:r>
            <a:endParaRPr lang="ko-KR" altLang="en-US" sz="1400">
              <a:solidFill>
                <a:schemeClr val="bg1"/>
              </a:solidFill>
              <a:latin typeface="+mj-ea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5740530" y="5085230"/>
            <a:ext cx="1368191" cy="5758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algn="ctr" defTabSz="1038225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+mj-ea"/>
              </a:rPr>
              <a:t>TitleAreaDialog</a:t>
            </a:r>
            <a:endParaRPr lang="ko-KR" altLang="en-US" sz="1400">
              <a:solidFill>
                <a:schemeClr val="bg1"/>
              </a:solidFill>
              <a:latin typeface="+mj-ea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7684799" y="5085230"/>
            <a:ext cx="1368191" cy="5758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algn="ctr" defTabSz="1038225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+mj-ea"/>
              </a:rPr>
              <a:t>InputDialog</a:t>
            </a:r>
            <a:endParaRPr lang="ko-KR" altLang="en-US" sz="1400">
              <a:solidFill>
                <a:schemeClr val="bg1"/>
              </a:solidFill>
              <a:latin typeface="+mj-ea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3796260" y="5085484"/>
            <a:ext cx="1368191" cy="5758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algn="ctr" defTabSz="1038225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+mj-ea"/>
              </a:rPr>
              <a:t>MessageDialog</a:t>
            </a:r>
            <a:endParaRPr lang="ko-KR" altLang="en-US" sz="140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4732390" y="2780910"/>
            <a:ext cx="1368191" cy="575826"/>
          </a:xfrm>
          <a:prstGeom prst="rect">
            <a:avLst/>
          </a:prstGeom>
          <a:solidFill>
            <a:srgbClr val="666633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algn="ctr" defTabSz="1038225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+mj-ea"/>
              </a:rPr>
              <a:t>Window</a:t>
            </a:r>
            <a:endParaRPr lang="ko-KR" altLang="en-US" sz="140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12" name="꺾인 연결선 11"/>
          <p:cNvCxnSpPr>
            <a:stCxn id="11" idx="2"/>
            <a:endCxn id="4" idx="0"/>
          </p:cNvCxnSpPr>
          <p:nvPr/>
        </p:nvCxnSpPr>
        <p:spPr bwMode="auto">
          <a:xfrm rot="5400000">
            <a:off x="5128319" y="3644903"/>
            <a:ext cx="576334" cy="1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666666"/>
            </a:solidFill>
            <a:prstDash val="solid"/>
            <a:round/>
            <a:headEnd type="triangle"/>
            <a:tailEnd type="none"/>
          </a:ln>
          <a:effectLst/>
        </p:spPr>
      </p:cxnSp>
      <p:sp>
        <p:nvSpPr>
          <p:cNvPr id="15" name="직사각형 14"/>
          <p:cNvSpPr/>
          <p:nvPr/>
        </p:nvSpPr>
        <p:spPr bwMode="auto">
          <a:xfrm>
            <a:off x="1851989" y="5085230"/>
            <a:ext cx="1368191" cy="5758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algn="ctr" defTabSz="1038225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+mj-ea"/>
              </a:rPr>
              <a:t>ErrorDialog</a:t>
            </a:r>
            <a:endParaRPr lang="ko-KR" altLang="en-US" sz="140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16" name="꺾인 연결선 15"/>
          <p:cNvCxnSpPr>
            <a:stCxn id="4" idx="2"/>
            <a:endCxn id="15" idx="0"/>
          </p:cNvCxnSpPr>
          <p:nvPr/>
        </p:nvCxnSpPr>
        <p:spPr bwMode="auto">
          <a:xfrm rot="5400000">
            <a:off x="3688118" y="3356863"/>
            <a:ext cx="576334" cy="28804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666666"/>
            </a:solidFill>
            <a:prstDash val="solid"/>
            <a:round/>
            <a:headEnd type="triangle"/>
            <a:tailEnd type="none"/>
          </a:ln>
          <a:effectLst/>
        </p:spPr>
      </p:cxnSp>
      <p:cxnSp>
        <p:nvCxnSpPr>
          <p:cNvPr id="19" name="꺾인 연결선 18"/>
          <p:cNvCxnSpPr>
            <a:stCxn id="4" idx="2"/>
            <a:endCxn id="7" idx="0"/>
          </p:cNvCxnSpPr>
          <p:nvPr/>
        </p:nvCxnSpPr>
        <p:spPr bwMode="auto">
          <a:xfrm rot="5400000">
            <a:off x="4660127" y="4329126"/>
            <a:ext cx="576588" cy="936129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666666"/>
            </a:solidFill>
            <a:prstDash val="solid"/>
            <a:round/>
            <a:headEnd type="triangle"/>
            <a:tailEnd type="none"/>
          </a:ln>
          <a:effectLst/>
        </p:spPr>
      </p:cxnSp>
      <p:cxnSp>
        <p:nvCxnSpPr>
          <p:cNvPr id="22" name="꺾인 연결선 21"/>
          <p:cNvCxnSpPr>
            <a:stCxn id="4" idx="2"/>
            <a:endCxn id="5" idx="0"/>
          </p:cNvCxnSpPr>
          <p:nvPr/>
        </p:nvCxnSpPr>
        <p:spPr bwMode="auto">
          <a:xfrm rot="16200000" flipH="1">
            <a:off x="5632388" y="4292992"/>
            <a:ext cx="576334" cy="1008141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666666"/>
            </a:solidFill>
            <a:prstDash val="solid"/>
            <a:round/>
            <a:headEnd type="triangle"/>
            <a:tailEnd type="none"/>
          </a:ln>
          <a:effectLst/>
        </p:spPr>
      </p:cxnSp>
      <p:cxnSp>
        <p:nvCxnSpPr>
          <p:cNvPr id="25" name="꺾인 연결선 24"/>
          <p:cNvCxnSpPr>
            <a:stCxn id="4" idx="2"/>
            <a:endCxn id="6" idx="0"/>
          </p:cNvCxnSpPr>
          <p:nvPr/>
        </p:nvCxnSpPr>
        <p:spPr bwMode="auto">
          <a:xfrm rot="16200000" flipH="1">
            <a:off x="6604523" y="3320858"/>
            <a:ext cx="576334" cy="295241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666666"/>
            </a:solidFill>
            <a:prstDash val="solid"/>
            <a:round/>
            <a:headEnd type="triangl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49342555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Message </a:t>
            </a:r>
            <a:r>
              <a:rPr lang="ko-KR" altLang="en-US" smtClean="0"/>
              <a:t>다이얼로그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614390"/>
          </a:xfrm>
        </p:spPr>
        <p:txBody>
          <a:bodyPr/>
          <a:lstStyle/>
          <a:p>
            <a:r>
              <a:rPr lang="ko-KR" altLang="en-US" smtClean="0"/>
              <a:t>간단한 메시지를 보여주며 버튼의 종류를 설정할 수 있음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MessageDialog</a:t>
            </a:r>
            <a:r>
              <a:rPr lang="ko-KR" altLang="en-US" smtClean="0"/>
              <a:t>의 스타일 상수</a:t>
            </a:r>
            <a:r>
              <a:rPr lang="en-US" altLang="ko-KR" smtClean="0"/>
              <a:t>(ERROR, INFORMATION, WARNING, QUESTION, NONE)</a:t>
            </a:r>
            <a:r>
              <a:rPr lang="ko-KR" altLang="en-US" smtClean="0"/>
              <a:t>에 따라 아이콘이 설정됨</a:t>
            </a:r>
            <a:r>
              <a:rPr lang="en-US" altLang="ko-KR" smtClean="0"/>
              <a:t>.</a:t>
            </a:r>
          </a:p>
        </p:txBody>
      </p:sp>
      <p:pic>
        <p:nvPicPr>
          <p:cNvPr id="4098" name="Picture 2" descr="C:\Users\syhan\Desktop\mess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670" y="2206003"/>
            <a:ext cx="3675870" cy="99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 bwMode="auto">
          <a:xfrm>
            <a:off x="609416" y="2206003"/>
            <a:ext cx="5469128" cy="160893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MessageDialog dialog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MessageDialog(getShell(), </a:t>
            </a:r>
          </a:p>
          <a:p>
            <a:r>
              <a:rPr lang="en-US" altLang="ko-KR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ko-KR" alt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메시지 다이얼로그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altLang="ko-KR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ko-KR" alt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안녕하십니까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?"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 MessageDialog.</a:t>
            </a:r>
            <a:r>
              <a:rPr lang="en-US" altLang="ko-KR" sz="1400" i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QUESTION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altLang="ko-KR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new</a:t>
            </a:r>
            <a:r>
              <a:rPr lang="ko-KR" alt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String[]{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안녕함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안녕하지 못함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}, 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 0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result = dialog.open();</a:t>
            </a:r>
            <a:endParaRPr lang="en-US" altLang="ko-KR" sz="1400" i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56374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Error </a:t>
            </a:r>
            <a:r>
              <a:rPr lang="ko-KR" altLang="en-US" smtClean="0"/>
              <a:t>다이얼로그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614390"/>
          </a:xfrm>
        </p:spPr>
        <p:txBody>
          <a:bodyPr/>
          <a:lstStyle/>
          <a:p>
            <a:r>
              <a:rPr lang="ko-KR" altLang="en-US" smtClean="0"/>
              <a:t>메시지 다이얼로그를 이용하여 에러 사항을 전달할 수 있으나 </a:t>
            </a:r>
            <a:r>
              <a:rPr lang="en-US" altLang="ko-KR" smtClean="0"/>
              <a:t>Error </a:t>
            </a:r>
            <a:r>
              <a:rPr lang="ko-KR" altLang="en-US" smtClean="0"/>
              <a:t>다이얼로그는 좀더 자세한 에러상황을 전달할 수 있음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주로 </a:t>
            </a:r>
            <a:r>
              <a:rPr lang="en-US" altLang="ko-KR" smtClean="0"/>
              <a:t>try catch </a:t>
            </a:r>
            <a:r>
              <a:rPr lang="ko-KR" altLang="en-US" smtClean="0"/>
              <a:t>구문에서 오류를 잡아 오류사항을 다이얼로그에 표현하는 용도로 사용됨</a:t>
            </a:r>
            <a:r>
              <a:rPr lang="en-US" altLang="ko-KR" smtClean="0"/>
              <a:t>.</a:t>
            </a:r>
            <a:endParaRPr lang="ko-KR" altLang="en-US"/>
          </a:p>
        </p:txBody>
      </p:sp>
      <p:pic>
        <p:nvPicPr>
          <p:cNvPr id="5122" name="Picture 2" descr="C:\Users\syhan\Desktop\errordialo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43" y="4077090"/>
            <a:ext cx="3543513" cy="234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 bwMode="auto">
          <a:xfrm>
            <a:off x="758043" y="1811456"/>
            <a:ext cx="3083860" cy="18243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someProcess() {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String str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u="sng">
                <a:latin typeface="Consolas" panose="020B0609020204030204" pitchFamily="49" charset="0"/>
                <a:cs typeface="Consolas" panose="020B0609020204030204" pitchFamily="49" charset="0"/>
              </a:rPr>
              <a:t>str.substring(3);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catch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(Throwable t) {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createErrorDialog(t);</a:t>
            </a:r>
          </a:p>
          <a:p>
            <a:r>
              <a:rPr lang="ko-KR" alt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ko-KR" sz="1400" i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4785216" y="1811456"/>
            <a:ext cx="5632634" cy="394803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createErrorDialog(Throwable t) {</a:t>
            </a:r>
          </a:p>
          <a:p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StringWriter sw =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StringWriter();</a:t>
            </a:r>
          </a:p>
          <a:p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PrintWriter pw =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PrintWriter(sw);</a:t>
            </a:r>
          </a:p>
          <a:p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t.printStackTrace(pw);</a:t>
            </a:r>
          </a:p>
          <a:p>
            <a:endParaRPr lang="ko-KR" altLang="en-US" sz="1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String trace = sw.toString();</a:t>
            </a:r>
          </a:p>
          <a:p>
            <a:endParaRPr lang="ko-KR" altLang="en-US" sz="1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List&lt;Status&gt; childStatuses =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ArrayList&lt;Status&gt;();</a:t>
            </a:r>
          </a:p>
          <a:p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(String line : trace.split(System.</a:t>
            </a:r>
            <a:r>
              <a:rPr lang="en-US" altLang="ko-KR" sz="1000" i="1">
                <a:latin typeface="Consolas" panose="020B0609020204030204" pitchFamily="49" charset="0"/>
                <a:cs typeface="Consolas" panose="020B0609020204030204" pitchFamily="49" charset="0"/>
              </a:rPr>
              <a:t>getProperty(</a:t>
            </a:r>
            <a:r>
              <a:rPr lang="en-US" altLang="ko-KR" sz="1000" i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"line.separator"</a:t>
            </a:r>
            <a:r>
              <a:rPr lang="en-US" altLang="ko-KR" sz="1000" i="1">
                <a:latin typeface="Consolas" panose="020B0609020204030204" pitchFamily="49" charset="0"/>
                <a:cs typeface="Consolas" panose="020B0609020204030204" pitchFamily="49" charset="0"/>
              </a:rPr>
              <a:t>))) {</a:t>
            </a:r>
          </a:p>
          <a:p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childStatuses.add(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Status(IStatus.</a:t>
            </a:r>
            <a:r>
              <a:rPr lang="en-US" altLang="ko-KR" sz="10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en-US" altLang="ko-KR" sz="1000" i="1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000" i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 plugin id"</a:t>
            </a:r>
            <a:r>
              <a:rPr lang="en-US" altLang="ko-KR" sz="1000" i="1">
                <a:latin typeface="Consolas" panose="020B0609020204030204" pitchFamily="49" charset="0"/>
                <a:cs typeface="Consolas" panose="020B0609020204030204" pitchFamily="49" charset="0"/>
              </a:rPr>
              <a:t>, line));</a:t>
            </a:r>
          </a:p>
          <a:p>
            <a:r>
              <a:rPr lang="ko-KR" altLang="en-US" sz="10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altLang="ko-KR" sz="1000" i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MultiStatus multiStatus =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MultiStatus(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 plugin id"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IStatus.</a:t>
            </a:r>
            <a:r>
              <a:rPr lang="en-US" altLang="ko-KR" sz="10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OK</a:t>
            </a:r>
            <a:r>
              <a:rPr lang="en-US" altLang="ko-KR" sz="1000" i="1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childStatuses.toArray(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Status[]{}),</a:t>
            </a:r>
          </a:p>
          <a:p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t.getClass().getSimpleName(),</a:t>
            </a:r>
          </a:p>
          <a:p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t);</a:t>
            </a:r>
          </a:p>
          <a:p>
            <a:endParaRPr lang="ko-KR" altLang="en-US" sz="1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ErrorDialog dialog =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ErrorDialog(getShell(), </a:t>
            </a:r>
          </a:p>
          <a:p>
            <a:r>
              <a:rPr lang="ko-KR" altLang="en-US" sz="100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에러 다이얼로그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ko-KR" altLang="en-US" sz="100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에러가 발생하였습니다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."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multiStatus, </a:t>
            </a:r>
          </a:p>
          <a:p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IStatus.</a:t>
            </a:r>
            <a:r>
              <a:rPr lang="en-US" altLang="ko-KR" sz="10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en-US" altLang="ko-KR" sz="10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dialog.open();</a:t>
            </a:r>
          </a:p>
          <a:p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ko-KR" sz="1000" i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77127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Input </a:t>
            </a:r>
            <a:r>
              <a:rPr lang="ko-KR" altLang="en-US" smtClean="0"/>
              <a:t>다이얼로그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614390"/>
          </a:xfrm>
        </p:spPr>
        <p:txBody>
          <a:bodyPr/>
          <a:lstStyle/>
          <a:p>
            <a:r>
              <a:rPr lang="en-US" altLang="ko-KR" smtClean="0"/>
              <a:t>Input </a:t>
            </a:r>
            <a:r>
              <a:rPr lang="ko-KR" altLang="en-US" smtClean="0"/>
              <a:t>다이얼로그는 사용자로 부터 간단한 입력을 받기 위한 용도로 사용됨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InputValidator</a:t>
            </a:r>
            <a:r>
              <a:rPr lang="ko-KR" altLang="en-US" smtClean="0"/>
              <a:t>를 사용하는 경우 입력값에 대한 정합성 체크가 가능함</a:t>
            </a:r>
            <a:r>
              <a:rPr lang="en-US" altLang="ko-KR" smtClean="0"/>
              <a:t>.</a:t>
            </a:r>
            <a:endParaRPr lang="ko-KR" altLang="en-US"/>
          </a:p>
        </p:txBody>
      </p:sp>
      <p:pic>
        <p:nvPicPr>
          <p:cNvPr id="6146" name="Picture 2" descr="C:\Users\syhan\Desktop\inputdialo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680" y="1844780"/>
            <a:ext cx="3616820" cy="141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 bwMode="auto">
          <a:xfrm>
            <a:off x="555810" y="1844780"/>
            <a:ext cx="5966059" cy="397881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createInputDialog() {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IInputValidator validator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IInputValidator() {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 sz="140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String isValid(String text) {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(text.length() &lt; 5) {</a:t>
            </a:r>
          </a:p>
          <a:p>
            <a:r>
              <a:rPr lang="ko-KR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ko-KR" alt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ko-KR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"5</a:t>
            </a:r>
            <a:r>
              <a:rPr lang="ko-KR" alt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자리 이상 입력하세요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."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(text.length() &gt; 12) {</a:t>
            </a:r>
          </a:p>
          <a:p>
            <a:r>
              <a:rPr lang="ko-KR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ko-KR" alt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ko-KR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"12</a:t>
            </a:r>
            <a:r>
              <a:rPr lang="ko-KR" alt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자리가 넘습니다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."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ko-KR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ko-KR" alt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ko-KR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ko-KR" alt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ko-KR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ko-KR" alt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ko-KR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InputDialog inputDialog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InputDialog(getShell(),</a:t>
            </a:r>
          </a:p>
          <a:p>
            <a:r>
              <a:rPr lang="ko-KR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ko-KR" alt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문자열을 입력하세요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."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입력 문자열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:"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"defalut </a:t>
            </a:r>
            <a:r>
              <a:rPr lang="ko-KR" alt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문자열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, validator);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inputDialog.open();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ko-KR" sz="1400" i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27148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ProgressMonitor </a:t>
            </a:r>
            <a:r>
              <a:rPr lang="ko-KR" altLang="en-US" smtClean="0"/>
              <a:t>다이얼로그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1205321"/>
          </a:xfrm>
        </p:spPr>
        <p:txBody>
          <a:bodyPr/>
          <a:lstStyle/>
          <a:p>
            <a:r>
              <a:rPr lang="ko-KR" altLang="en-US" smtClean="0"/>
              <a:t>애플리케이션은 가끔 시간이 오래 걸리는 작업을 수행하는데</a:t>
            </a:r>
            <a:r>
              <a:rPr lang="en-US" altLang="ko-KR" smtClean="0"/>
              <a:t>(File </a:t>
            </a:r>
            <a:r>
              <a:rPr lang="ko-KR" altLang="en-US" smtClean="0"/>
              <a:t>작업</a:t>
            </a:r>
            <a:r>
              <a:rPr lang="en-US" altLang="ko-KR" smtClean="0"/>
              <a:t>) </a:t>
            </a:r>
            <a:r>
              <a:rPr lang="ko-KR" altLang="en-US" smtClean="0"/>
              <a:t>이럴 경우 사용자는 진행상황을 알고싶어함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ProgressMonitorDialog</a:t>
            </a:r>
            <a:r>
              <a:rPr lang="ko-KR" altLang="en-US" smtClean="0"/>
              <a:t>는 사용자에게 이러한 진행상황을 프로그래스 바 형태로 보여줌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IRunnableContext</a:t>
            </a:r>
            <a:r>
              <a:rPr lang="ko-KR" altLang="en-US" smtClean="0"/>
              <a:t>는 긴 시간이 걸리는 작업을 나타내며</a:t>
            </a:r>
            <a:r>
              <a:rPr lang="en-US" altLang="ko-KR" smtClean="0"/>
              <a:t>, IRunnableWithProgress</a:t>
            </a:r>
            <a:r>
              <a:rPr lang="ko-KR" altLang="en-US" smtClean="0"/>
              <a:t>는 진행상황 체크와 더불어 동작하는 작업을 의미함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IProgressMonitor </a:t>
            </a:r>
            <a:r>
              <a:rPr lang="ko-KR" altLang="en-US" smtClean="0"/>
              <a:t>는 진행상황을 체크한다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1059880" y="4581160"/>
            <a:ext cx="2160300" cy="576080"/>
          </a:xfrm>
          <a:prstGeom prst="roundRect">
            <a:avLst/>
          </a:prstGeom>
          <a:solidFill>
            <a:srgbClr val="808000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ProgressMonitorDialog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1059880" y="2996940"/>
            <a:ext cx="2160300" cy="576080"/>
          </a:xfrm>
          <a:prstGeom prst="roundRect">
            <a:avLst/>
          </a:prstGeom>
          <a:solidFill>
            <a:srgbClr val="666633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IRunnableContext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9" name="모서리가 둥근 직사각형 8"/>
          <p:cNvSpPr/>
          <p:nvPr/>
        </p:nvSpPr>
        <p:spPr bwMode="auto">
          <a:xfrm>
            <a:off x="4444350" y="2996940"/>
            <a:ext cx="2160300" cy="57608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IRunnableWithProgress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7828820" y="2996940"/>
            <a:ext cx="2160300" cy="57608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IProgressMonitor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cxnSp>
        <p:nvCxnSpPr>
          <p:cNvPr id="12" name="직선 화살표 연결선 11"/>
          <p:cNvCxnSpPr>
            <a:stCxn id="7" idx="0"/>
            <a:endCxn id="8" idx="2"/>
          </p:cNvCxnSpPr>
          <p:nvPr/>
        </p:nvCxnSpPr>
        <p:spPr bwMode="auto">
          <a:xfrm flipV="1">
            <a:off x="2140030" y="3573020"/>
            <a:ext cx="0" cy="1008140"/>
          </a:xfrm>
          <a:prstGeom prst="straightConnector1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/>
            <a:tailEnd type="triangle"/>
          </a:ln>
          <a:effectLst/>
        </p:spPr>
      </p:cxnSp>
      <p:cxnSp>
        <p:nvCxnSpPr>
          <p:cNvPr id="13" name="직선 화살표 연결선 12"/>
          <p:cNvCxnSpPr>
            <a:stCxn id="8" idx="3"/>
            <a:endCxn id="9" idx="1"/>
          </p:cNvCxnSpPr>
          <p:nvPr/>
        </p:nvCxnSpPr>
        <p:spPr bwMode="auto">
          <a:xfrm>
            <a:off x="3220180" y="3284980"/>
            <a:ext cx="1224170" cy="0"/>
          </a:xfrm>
          <a:prstGeom prst="straightConnector1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/>
            <a:tailEnd type="arrow"/>
          </a:ln>
          <a:effectLst/>
        </p:spPr>
      </p:cxnSp>
      <p:cxnSp>
        <p:nvCxnSpPr>
          <p:cNvPr id="16" name="직선 화살표 연결선 15"/>
          <p:cNvCxnSpPr>
            <a:stCxn id="9" idx="3"/>
            <a:endCxn id="10" idx="1"/>
          </p:cNvCxnSpPr>
          <p:nvPr/>
        </p:nvCxnSpPr>
        <p:spPr bwMode="auto">
          <a:xfrm>
            <a:off x="6604650" y="3284980"/>
            <a:ext cx="1224170" cy="0"/>
          </a:xfrm>
          <a:prstGeom prst="straightConnector1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034993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5596012" y="3573020"/>
            <a:ext cx="5329238" cy="2116735"/>
          </a:xfrm>
        </p:spPr>
        <p:txBody>
          <a:bodyPr/>
          <a:lstStyle/>
          <a:p>
            <a:r>
              <a:rPr lang="en-US" altLang="ko-KR" smtClean="0">
                <a:latin typeface="+mn-lt"/>
              </a:rPr>
              <a:t>  </a:t>
            </a:r>
            <a:r>
              <a:rPr lang="en-US" altLang="ko-KR"/>
              <a:t>Display </a:t>
            </a:r>
            <a:r>
              <a:rPr lang="ko-KR" altLang="en-US"/>
              <a:t>클래스</a:t>
            </a:r>
          </a:p>
          <a:p>
            <a:r>
              <a:rPr lang="en-US" altLang="ko-KR" smtClean="0"/>
              <a:t>  OS </a:t>
            </a:r>
            <a:r>
              <a:rPr lang="ko-KR" altLang="en-US" smtClean="0"/>
              <a:t>클래스</a:t>
            </a:r>
            <a:endParaRPr lang="en-US" altLang="ko-KR" smtClean="0"/>
          </a:p>
          <a:p>
            <a:r>
              <a:rPr lang="en-US" altLang="ko-KR" smtClean="0"/>
              <a:t>  Display </a:t>
            </a:r>
            <a:r>
              <a:rPr lang="en-US" altLang="ko-KR"/>
              <a:t>API</a:t>
            </a:r>
          </a:p>
          <a:p>
            <a:r>
              <a:rPr lang="en-US" altLang="ko-KR" smtClean="0"/>
              <a:t>  Shell </a:t>
            </a:r>
            <a:r>
              <a:rPr lang="ko-KR" altLang="en-US"/>
              <a:t>클래스</a:t>
            </a:r>
          </a:p>
          <a:p>
            <a:r>
              <a:rPr lang="en-US" altLang="ko-KR" smtClean="0"/>
              <a:t>  SWT </a:t>
            </a:r>
            <a:r>
              <a:rPr lang="ko-KR" altLang="en-US"/>
              <a:t>트리 구성도</a:t>
            </a:r>
          </a:p>
          <a:p>
            <a:r>
              <a:rPr lang="en-US" altLang="ko-KR" smtClean="0"/>
              <a:t>  Shell </a:t>
            </a:r>
            <a:r>
              <a:rPr lang="ko-KR" altLang="en-US"/>
              <a:t>스타일</a:t>
            </a:r>
          </a:p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mtClean="0"/>
              <a:t>1. </a:t>
            </a:r>
            <a:r>
              <a:rPr lang="en-US" altLang="ko-KR"/>
              <a:t>JAVA GUI </a:t>
            </a:r>
            <a:r>
              <a:rPr lang="ko-KR" altLang="en-US" smtClean="0"/>
              <a:t>소개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771840" y="3573020"/>
            <a:ext cx="4608640" cy="123033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mtClean="0"/>
              <a:t>1.1 Java GUI</a:t>
            </a:r>
          </a:p>
          <a:p>
            <a:pPr marL="0" indent="0">
              <a:buNone/>
            </a:pPr>
            <a:r>
              <a:rPr lang="en-US" altLang="ko-KR" smtClean="0"/>
              <a:t>1.2 SWT </a:t>
            </a:r>
            <a:r>
              <a:rPr lang="ko-KR" altLang="en-US" smtClean="0"/>
              <a:t>소개</a:t>
            </a:r>
            <a:endParaRPr lang="en-US" altLang="ko-KR" smtClean="0"/>
          </a:p>
          <a:p>
            <a:pPr marL="0" indent="0">
              <a:buNone/>
            </a:pPr>
            <a:r>
              <a:rPr lang="en-US" altLang="ko-KR" smtClean="0"/>
              <a:t>1.3 SWT API</a:t>
            </a:r>
          </a:p>
          <a:p>
            <a:pPr marL="0" indent="0">
              <a:buNone/>
            </a:pPr>
            <a:r>
              <a:rPr lang="en-US" altLang="ko-KR" smtClean="0"/>
              <a:t>1.4 JFace </a:t>
            </a:r>
            <a:r>
              <a:rPr lang="ko-KR" altLang="en-US" smtClean="0"/>
              <a:t>소개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 bwMode="auto">
          <a:xfrm>
            <a:off x="795080" y="4132992"/>
            <a:ext cx="4680650" cy="360050"/>
          </a:xfrm>
          <a:prstGeom prst="roundRect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1732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ProgressMonitorDialog </a:t>
            </a:r>
            <a:r>
              <a:rPr lang="ko-KR" altLang="en-US" smtClean="0"/>
              <a:t>구현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909855"/>
          </a:xfrm>
        </p:spPr>
        <p:txBody>
          <a:bodyPr/>
          <a:lstStyle/>
          <a:p>
            <a:r>
              <a:rPr lang="en-US" altLang="ko-KR" smtClean="0"/>
              <a:t>beginTask() </a:t>
            </a:r>
            <a:r>
              <a:rPr lang="ko-KR" altLang="en-US" smtClean="0"/>
              <a:t>에서 전체 작업량 설정</a:t>
            </a:r>
            <a:endParaRPr lang="en-US" altLang="ko-KR" smtClean="0"/>
          </a:p>
          <a:p>
            <a:r>
              <a:rPr lang="en-US" altLang="ko-KR" smtClean="0"/>
              <a:t>worked() </a:t>
            </a:r>
            <a:r>
              <a:rPr lang="ko-KR" altLang="en-US" smtClean="0"/>
              <a:t>에서 작업한 량을 구간별로 설정</a:t>
            </a:r>
            <a:endParaRPr lang="en-US" altLang="ko-KR" smtClean="0"/>
          </a:p>
          <a:p>
            <a:r>
              <a:rPr lang="ko-KR" altLang="en-US" smtClean="0"/>
              <a:t>작업이 끝나면 </a:t>
            </a:r>
            <a:r>
              <a:rPr lang="en-US" altLang="ko-KR" smtClean="0"/>
              <a:t>done()</a:t>
            </a:r>
            <a:r>
              <a:rPr lang="ko-KR" altLang="en-US" smtClean="0"/>
              <a:t>을 호출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 bwMode="auto">
          <a:xfrm>
            <a:off x="4369787" y="1268700"/>
            <a:ext cx="6267423" cy="517914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createProgressDialog() {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ProgressMonitorDialog dialog =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ProgressMonitorDialog(getShell());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IRunnableWithProgress runnable =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IRunnableWithProgress() {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jobAmount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altLang="ko-KR" sz="100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run(IProgressMonitor monitor)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throws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InvocationTargetException,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InterruptedException {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monitor.beginTask(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작업 시작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..."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, 100);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(!taskCompleted()) {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(monitor.isCanceled()) 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InterruptedException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ko-KR" altLang="en-US" sz="1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amount = 10;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doTask(amount);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monitor.worked(amount);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en-US" sz="1000" smtClean="0"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monitor.done();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en-US" sz="100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ko-KR" altLang="en-US" sz="1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doTask(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amount) {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altLang="ko-KR" sz="10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jobAmount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 sz="10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jobAmount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+ amount;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Thread.</a:t>
            </a:r>
            <a:r>
              <a:rPr lang="en-US" altLang="ko-KR" sz="1000" i="1">
                <a:latin typeface="Consolas" panose="020B0609020204030204" pitchFamily="49" charset="0"/>
                <a:cs typeface="Consolas" panose="020B0609020204030204" pitchFamily="49" charset="0"/>
              </a:rPr>
              <a:t>sleep(1000</a:t>
            </a:r>
            <a:r>
              <a:rPr lang="en-US" altLang="ko-KR" sz="1000" i="1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catch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(InterruptedException e) 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{}</a:t>
            </a:r>
            <a:endParaRPr lang="en-US" altLang="ko-KR" sz="1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en-US" sz="100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ko-KR" altLang="en-US" sz="1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taskCompleted() {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jobAmount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&gt;= 100;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en-US" sz="100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en-US" sz="100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dialog.run(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, runnable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catch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(Exception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e) 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{ }</a:t>
            </a:r>
            <a:endParaRPr lang="en-US" altLang="ko-KR" sz="1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ko-KR" sz="1000" i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170" name="Picture 2" descr="C:\Users\syhan\Desktop\prgres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34" y="5229250"/>
            <a:ext cx="3280137" cy="120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98901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참고 </a:t>
            </a:r>
            <a:r>
              <a:rPr lang="en-US" altLang="ko-KR" smtClean="0"/>
              <a:t>: ProgressIndicator </a:t>
            </a:r>
            <a:r>
              <a:rPr lang="ko-KR" altLang="en-US" smtClean="0"/>
              <a:t>위젯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909855"/>
          </a:xfrm>
        </p:spPr>
        <p:txBody>
          <a:bodyPr/>
          <a:lstStyle/>
          <a:p>
            <a:r>
              <a:rPr lang="en-US" altLang="ko-KR" smtClean="0"/>
              <a:t>ProgressIndicator </a:t>
            </a:r>
            <a:r>
              <a:rPr lang="ko-KR" altLang="en-US" smtClean="0"/>
              <a:t>위젯은 </a:t>
            </a:r>
            <a:r>
              <a:rPr lang="en-US" altLang="ko-KR" smtClean="0"/>
              <a:t>ProgressMonitorDialog </a:t>
            </a:r>
            <a:r>
              <a:rPr lang="ko-KR" altLang="en-US" smtClean="0"/>
              <a:t>와 같이 프로그래스 기능을 위젯 형태로 표현함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beginTask() </a:t>
            </a:r>
            <a:r>
              <a:rPr lang="ko-KR" altLang="en-US" smtClean="0"/>
              <a:t>로 전체 작업량을 설정하고 </a:t>
            </a:r>
            <a:r>
              <a:rPr lang="en-US" altLang="ko-KR" smtClean="0"/>
              <a:t>worked()</a:t>
            </a:r>
            <a:r>
              <a:rPr lang="ko-KR" altLang="en-US" smtClean="0"/>
              <a:t>로 작업진행을 알려줌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주로 개별 쓰레드로 접근하는 경우가 많으므로 </a:t>
            </a:r>
            <a:r>
              <a:rPr lang="en-US" altLang="ko-KR" smtClean="0"/>
              <a:t>display.asyncExec() </a:t>
            </a:r>
            <a:r>
              <a:rPr lang="ko-KR" altLang="en-US" smtClean="0"/>
              <a:t>또는 </a:t>
            </a:r>
            <a:r>
              <a:rPr lang="en-US" altLang="ko-KR" smtClean="0"/>
              <a:t>syncExec() </a:t>
            </a:r>
            <a:r>
              <a:rPr lang="ko-KR" altLang="en-US" smtClean="0"/>
              <a:t>와 같이 사용함</a:t>
            </a:r>
            <a:r>
              <a:rPr lang="en-US" altLang="ko-KR" smtClean="0"/>
              <a:t>.</a:t>
            </a:r>
            <a:endParaRPr lang="ko-KR" altLang="en-US"/>
          </a:p>
        </p:txBody>
      </p:sp>
      <p:pic>
        <p:nvPicPr>
          <p:cNvPr id="8194" name="Picture 2" descr="C:\Users\syhan\Desktop\indicat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920" y="2060810"/>
            <a:ext cx="1932269" cy="165623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 bwMode="auto">
          <a:xfrm>
            <a:off x="732519" y="2114554"/>
            <a:ext cx="7168311" cy="397881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createProgressIndicator(Composite parent) {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ProgressIndicator indicator =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ProgressIndicator(parent, SWT.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SMOOTH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GridData data =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GridData(SWT.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, SWT.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TOP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i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i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, 4, 1);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indicator.setLayoutData(data);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parent.layout();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indicator.beginTask(10);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Display.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getCurrent().syncExec(</a:t>
            </a:r>
            <a:r>
              <a:rPr lang="en-US" altLang="ko-KR" i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 Runnable() {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run() {</a:t>
            </a:r>
          </a:p>
          <a:p>
            <a:r>
              <a:rPr lang="nn-NO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nn-NO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nn-NO" altLang="ko-KR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nn-NO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nn-NO" altLang="ko-KR">
                <a:latin typeface="Consolas" panose="020B0609020204030204" pitchFamily="49" charset="0"/>
                <a:cs typeface="Consolas" panose="020B0609020204030204" pitchFamily="49" charset="0"/>
              </a:rPr>
              <a:t> i = 0; i &lt; 10; i++) {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indicator.worked(1);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Thread.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sleep(1000);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catch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(InterruptedException e) {</a:t>
            </a:r>
          </a:p>
          <a:p>
            <a:r>
              <a:rPr lang="ko-KR" altLang="en-US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ko-KR" altLang="en-US" smtClean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ko-KR" altLang="en-US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ko-KR" altLang="en-US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indicator.dispose();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parent.layout();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ko-KR" i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6147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사용자정의 다이얼로그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909855"/>
          </a:xfrm>
        </p:spPr>
        <p:txBody>
          <a:bodyPr/>
          <a:lstStyle/>
          <a:p>
            <a:r>
              <a:rPr lang="en-US" altLang="ko-KR" smtClean="0"/>
              <a:t>JFace </a:t>
            </a:r>
            <a:r>
              <a:rPr lang="ko-KR" altLang="en-US" smtClean="0"/>
              <a:t>에서 제공하는 다이얼로그를 사용하는 것도 편리하지만 가장 큰 장점은 다이얼로그를 개발자가 재정의할 수 있다는 점임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JFace Dialog </a:t>
            </a:r>
            <a:r>
              <a:rPr lang="ko-KR" altLang="en-US" smtClean="0"/>
              <a:t>클래스를 상속하여 재정의</a:t>
            </a:r>
            <a:endParaRPr lang="en-US" altLang="ko-KR" smtClean="0"/>
          </a:p>
          <a:p>
            <a:r>
              <a:rPr lang="ko-KR" altLang="en-US" smtClean="0"/>
              <a:t>어떠한 메소드도 재정의 할 수 있지만 메소드마다 그 생성 범위를 정확히 이해하여야 함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 bwMode="auto">
          <a:xfrm>
            <a:off x="1851990" y="3140960"/>
            <a:ext cx="2160300" cy="576080"/>
          </a:xfrm>
          <a:prstGeom prst="roundRect">
            <a:avLst/>
          </a:prstGeom>
          <a:solidFill>
            <a:srgbClr val="666633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createContents()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5" name="모서리가 둥근 직사각형 4"/>
          <p:cNvSpPr/>
          <p:nvPr/>
        </p:nvSpPr>
        <p:spPr bwMode="auto">
          <a:xfrm>
            <a:off x="4372340" y="4005080"/>
            <a:ext cx="2160300" cy="576080"/>
          </a:xfrm>
          <a:prstGeom prst="roundRect">
            <a:avLst/>
          </a:prstGeom>
          <a:solidFill>
            <a:srgbClr val="666633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createDialogArea()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4372340" y="4725180"/>
            <a:ext cx="2160300" cy="576080"/>
          </a:xfrm>
          <a:prstGeom prst="roundRect">
            <a:avLst/>
          </a:prstGeom>
          <a:solidFill>
            <a:srgbClr val="666633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createButtonBar()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6964700" y="5661310"/>
            <a:ext cx="2160300" cy="576080"/>
          </a:xfrm>
          <a:prstGeom prst="roundRect">
            <a:avLst/>
          </a:prstGeom>
          <a:solidFill>
            <a:srgbClr val="666633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chemeClr val="bg1"/>
                </a:solidFill>
                <a:latin typeface="Optima" pitchFamily="2" charset="2"/>
              </a:rPr>
              <a:t>createButtonsForButtonBar()</a:t>
            </a:r>
            <a:endParaRPr lang="ko-KR" altLang="en-US" smtClean="0">
              <a:solidFill>
                <a:schemeClr val="bg1"/>
              </a:solidFill>
              <a:latin typeface="Optima" pitchFamily="2" charset="2"/>
            </a:endParaRPr>
          </a:p>
        </p:txBody>
      </p:sp>
      <p:cxnSp>
        <p:nvCxnSpPr>
          <p:cNvPr id="9" name="꺾인 연결선 8"/>
          <p:cNvCxnSpPr>
            <a:stCxn id="4" idx="2"/>
            <a:endCxn id="5" idx="1"/>
          </p:cNvCxnSpPr>
          <p:nvPr/>
        </p:nvCxnSpPr>
        <p:spPr bwMode="auto">
          <a:xfrm rot="16200000" flipH="1">
            <a:off x="3364200" y="3284980"/>
            <a:ext cx="576080" cy="1440200"/>
          </a:xfrm>
          <a:prstGeom prst="bentConnector2">
            <a:avLst/>
          </a:prstGeom>
          <a:noFill/>
          <a:ln w="9525">
            <a:solidFill>
              <a:srgbClr val="666666"/>
            </a:solidFill>
            <a:prstDash val="dash"/>
            <a:round/>
            <a:headEnd/>
            <a:tailEnd type="arrow"/>
          </a:ln>
          <a:effectLst/>
        </p:spPr>
      </p:cxnSp>
      <p:cxnSp>
        <p:nvCxnSpPr>
          <p:cNvPr id="10" name="꺾인 연결선 9"/>
          <p:cNvCxnSpPr>
            <a:stCxn id="4" idx="2"/>
            <a:endCxn id="6" idx="1"/>
          </p:cNvCxnSpPr>
          <p:nvPr/>
        </p:nvCxnSpPr>
        <p:spPr bwMode="auto">
          <a:xfrm rot="16200000" flipH="1">
            <a:off x="3004150" y="3645030"/>
            <a:ext cx="1296180" cy="1440200"/>
          </a:xfrm>
          <a:prstGeom prst="bentConnector2">
            <a:avLst/>
          </a:prstGeom>
          <a:noFill/>
          <a:ln w="9525">
            <a:solidFill>
              <a:srgbClr val="666666"/>
            </a:solidFill>
            <a:prstDash val="dash"/>
            <a:round/>
            <a:headEnd/>
            <a:tailEnd type="arrow"/>
          </a:ln>
          <a:effectLst/>
        </p:spPr>
      </p:cxnSp>
      <p:cxnSp>
        <p:nvCxnSpPr>
          <p:cNvPr id="13" name="꺾인 연결선 12"/>
          <p:cNvCxnSpPr>
            <a:stCxn id="6" idx="2"/>
            <a:endCxn id="7" idx="1"/>
          </p:cNvCxnSpPr>
          <p:nvPr/>
        </p:nvCxnSpPr>
        <p:spPr bwMode="auto">
          <a:xfrm rot="16200000" flipH="1">
            <a:off x="5884550" y="4869200"/>
            <a:ext cx="648090" cy="1512210"/>
          </a:xfrm>
          <a:prstGeom prst="bentConnector2">
            <a:avLst/>
          </a:prstGeom>
          <a:noFill/>
          <a:ln w="9525">
            <a:solidFill>
              <a:srgbClr val="666666"/>
            </a:solidFill>
            <a:prstDash val="dash"/>
            <a:round/>
            <a:headEnd/>
            <a:tailEnd type="arrow"/>
          </a:ln>
          <a:effectLst/>
        </p:spPr>
      </p:cxnSp>
      <p:sp>
        <p:nvSpPr>
          <p:cNvPr id="16" name="직사각형 15"/>
          <p:cNvSpPr/>
          <p:nvPr/>
        </p:nvSpPr>
        <p:spPr bwMode="auto">
          <a:xfrm>
            <a:off x="1851990" y="1916790"/>
            <a:ext cx="2160300" cy="5760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chemeClr val="bg1"/>
                </a:solidFill>
                <a:latin typeface="+mj-ea"/>
                <a:ea typeface="+mj-ea"/>
              </a:rPr>
              <a:t>Window</a:t>
            </a:r>
            <a:endParaRPr lang="ko-KR" altLang="en-US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8" name="직선 연결선 17"/>
          <p:cNvCxnSpPr>
            <a:stCxn id="16" idx="2"/>
            <a:endCxn id="4" idx="0"/>
          </p:cNvCxnSpPr>
          <p:nvPr/>
        </p:nvCxnSpPr>
        <p:spPr bwMode="auto">
          <a:xfrm>
            <a:off x="2932140" y="2492870"/>
            <a:ext cx="0" cy="648090"/>
          </a:xfrm>
          <a:prstGeom prst="line">
            <a:avLst/>
          </a:prstGeom>
          <a:noFill/>
          <a:ln w="9525">
            <a:solidFill>
              <a:srgbClr val="666666"/>
            </a:solidFill>
            <a:round/>
            <a:headEnd/>
            <a:tailEnd type="none" w="med" len="med"/>
          </a:ln>
          <a:effectLst/>
        </p:spPr>
      </p:cxnSp>
      <p:sp>
        <p:nvSpPr>
          <p:cNvPr id="19" name="직사각형 18"/>
          <p:cNvSpPr/>
          <p:nvPr/>
        </p:nvSpPr>
        <p:spPr bwMode="auto">
          <a:xfrm>
            <a:off x="4372340" y="1916790"/>
            <a:ext cx="2160300" cy="5760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chemeClr val="bg1"/>
                </a:solidFill>
                <a:latin typeface="+mj-ea"/>
                <a:ea typeface="+mj-ea"/>
              </a:rPr>
              <a:t>Dialog</a:t>
            </a:r>
            <a:endParaRPr lang="ko-KR" altLang="en-US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20" name="직선 연결선 19"/>
          <p:cNvCxnSpPr>
            <a:stCxn id="19" idx="2"/>
            <a:endCxn id="5" idx="0"/>
          </p:cNvCxnSpPr>
          <p:nvPr/>
        </p:nvCxnSpPr>
        <p:spPr bwMode="auto">
          <a:xfrm>
            <a:off x="5452490" y="2492870"/>
            <a:ext cx="0" cy="1512210"/>
          </a:xfrm>
          <a:prstGeom prst="line">
            <a:avLst/>
          </a:prstGeom>
          <a:noFill/>
          <a:ln w="9525">
            <a:solidFill>
              <a:srgbClr val="666666"/>
            </a:solidFill>
            <a:round/>
            <a:headEnd/>
            <a:tailEnd type="none" w="med" len="med"/>
          </a:ln>
          <a:effectLst/>
        </p:spPr>
      </p:cxn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00830" y="1916790"/>
            <a:ext cx="2496628" cy="1588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4545341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로그인 다이얼로그 구현 </a:t>
            </a:r>
            <a:r>
              <a:rPr lang="en-US" altLang="ko-KR" smtClean="0"/>
              <a:t>(1/2)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 bwMode="auto">
          <a:xfrm>
            <a:off x="1924000" y="997277"/>
            <a:ext cx="7253271" cy="545614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fr-FR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fr-FR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fr-FR" altLang="ko-KR">
                <a:latin typeface="Consolas" panose="020B0609020204030204" pitchFamily="49" charset="0"/>
                <a:cs typeface="Consolas" panose="020B0609020204030204" pitchFamily="49" charset="0"/>
              </a:rPr>
              <a:t> LoginDialog </a:t>
            </a:r>
            <a:r>
              <a:rPr lang="fr-FR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fr-FR" altLang="ko-KR">
                <a:latin typeface="Consolas" panose="020B0609020204030204" pitchFamily="49" charset="0"/>
                <a:cs typeface="Consolas" panose="020B0609020204030204" pitchFamily="49" charset="0"/>
              </a:rPr>
              <a:t> Dialog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RESET_ID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 = IDialogConstants.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NO_TO_ALL_ID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 + 1;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Text 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idText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Text 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passwordText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ko-KR" alt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LoginDialog(Shell parentShell)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(parentShell);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ko-KR" alt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Control createDialogArea(Composite parent)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Composite composite = (Composite)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.createDialogArea(parent);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GridLayout layout = (GridLayout) composite.getLayout();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layout.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numColumns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= 2;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Label idLabel =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Label(composite, SWT.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RIGHT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idLabel.setText(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아이디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"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idText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Text(composite, SWT.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SINGLE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 | SWT.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BORDER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idText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.setLayoutData(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GridData(GridData.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FILL_HORIZONTAL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Label passwordLabel =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Label(composite, SWT.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RIGHT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passwordLabel.setText(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비밀번호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"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passwordText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Text(composite, SWT.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SINGLE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 | SWT.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PASSWORD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 | SWT.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BORDER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passwordText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.setLayoutData(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GridData(GridData.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FILL_HORIZONTAL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composite;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ko-KR" i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6511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로그인 다이얼로그 </a:t>
            </a:r>
            <a:r>
              <a:rPr lang="ko-KR" altLang="en-US" smtClean="0"/>
              <a:t>구현 </a:t>
            </a:r>
            <a:r>
              <a:rPr lang="en-US" altLang="ko-KR" smtClean="0"/>
              <a:t>(2/2)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 bwMode="auto">
          <a:xfrm>
            <a:off x="821584" y="1988800"/>
            <a:ext cx="5639046" cy="305548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ko-KR" smtClea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altLang="ko-KR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createButtonsForButtonBar(Composite parent)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.createButtonsForButtonBar(parent);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createButton(parent, 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RESET_ID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i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"Reset All"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i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buttonPressed(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buttonId)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(buttonId == 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RESET_ID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idText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.setText(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passwordText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.setText(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}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.buttonPressed(buttonId);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ko-KR" i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2" descr="C:\Users\syhan\Desktop\log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800" y="4725180"/>
            <a:ext cx="2684109" cy="131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84513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회원가입 </a:t>
            </a:r>
            <a:r>
              <a:rPr lang="en-US" altLang="ko-KR" smtClean="0"/>
              <a:t>TitleArea </a:t>
            </a:r>
            <a:r>
              <a:rPr lang="ko-KR" altLang="en-US" smtClean="0"/>
              <a:t>다이얼로그 구현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318924"/>
          </a:xfrm>
        </p:spPr>
        <p:txBody>
          <a:bodyPr/>
          <a:lstStyle/>
          <a:p>
            <a:r>
              <a:rPr lang="ko-KR" altLang="en-US" smtClean="0"/>
              <a:t>로그인 다이얼로그를 참조하여 이번에는 </a:t>
            </a:r>
            <a:r>
              <a:rPr lang="en-US" altLang="ko-KR" smtClean="0"/>
              <a:t>TitleAreDialog</a:t>
            </a:r>
            <a:r>
              <a:rPr lang="ko-KR" altLang="en-US" smtClean="0"/>
              <a:t>를 사용한 회원가입 화면을 만들어 보자</a:t>
            </a:r>
            <a:r>
              <a:rPr lang="en-US" altLang="ko-KR" smtClean="0"/>
              <a:t>.</a:t>
            </a:r>
            <a:endParaRPr lang="ko-KR" altLang="en-US"/>
          </a:p>
        </p:txBody>
      </p:sp>
      <p:pic>
        <p:nvPicPr>
          <p:cNvPr id="1026" name="Picture 2" descr="C:\Users\syhan\Desktop\titledi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140" y="2780909"/>
            <a:ext cx="5000625" cy="267652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72233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>
                <a:latin typeface="+mn-lt"/>
              </a:rPr>
              <a:t>9</a:t>
            </a:r>
            <a:r>
              <a:rPr lang="en-US" altLang="ko-KR" smtClean="0">
                <a:latin typeface="+mn-lt"/>
              </a:rPr>
              <a:t>. </a:t>
            </a:r>
            <a:r>
              <a:rPr lang="ko-KR" altLang="en-US"/>
              <a:t>다이얼로그와 마법사</a:t>
            </a:r>
          </a:p>
        </p:txBody>
      </p:sp>
      <p:sp>
        <p:nvSpPr>
          <p:cNvPr id="8" name="텍스트 개체 틀 1"/>
          <p:cNvSpPr txBox="1">
            <a:spLocks/>
          </p:cNvSpPr>
          <p:nvPr/>
        </p:nvSpPr>
        <p:spPr bwMode="auto">
          <a:xfrm>
            <a:off x="5596012" y="3573020"/>
            <a:ext cx="5329238" cy="934873"/>
          </a:xfrm>
          <a:prstGeom prst="rect">
            <a:avLst/>
          </a:prstGeom>
          <a:solidFill>
            <a:srgbClr val="FFFFFF">
              <a:alpha val="58000"/>
            </a:srgbClr>
          </a:solidFill>
          <a:ln w="12700" algn="ctr">
            <a:noFill/>
            <a:miter lim="800000"/>
            <a:headEnd/>
            <a:tailEnd/>
          </a:ln>
        </p:spPr>
        <p:txBody>
          <a:bodyPr vert="horz" wrap="square" lIns="98505" tIns="48388" rIns="98505" bIns="48388" numCol="1" anchor="t" anchorCtr="0" compatLnSpc="1">
            <a:prstTxWarp prst="textNoShape">
              <a:avLst/>
            </a:prstTxWarp>
            <a:spAutoFit/>
          </a:bodyPr>
          <a:lstStyle>
            <a:lvl1pPr marL="180975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Optima" panose="00000400000000000000" pitchFamily="2" charset="2"/>
              <a:buChar char=""/>
              <a:defRPr kumimoji="1" lang="ko-KR" altLang="en-US" sz="1600" b="1" kern="1200" baseline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5613" indent="-22542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Optima" pitchFamily="34" charset="0"/>
              <a:buChar char="–"/>
              <a:defRPr kumimoji="1"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2pPr>
            <a:lvl3pPr marL="684213" indent="-227013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Optima" pitchFamily="34" charset="0"/>
              <a:buChar char="•"/>
              <a:defRPr kumimoji="1"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3pPr>
            <a:lvl4pPr marL="4270375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4pPr>
            <a:lvl5pPr marL="4500563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lang="ko-KR" altLang="en-US"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5pPr>
            <a:lvl6pPr marL="49577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54149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58721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63293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/>
              <a:t>마법사</a:t>
            </a:r>
            <a:r>
              <a:rPr lang="en-US" altLang="ko-KR"/>
              <a:t>(Wizard)</a:t>
            </a:r>
            <a:endParaRPr lang="ko-KR" altLang="en-US"/>
          </a:p>
          <a:p>
            <a:r>
              <a:rPr lang="en-US" altLang="ko-KR"/>
              <a:t>WizardDialog </a:t>
            </a:r>
            <a:r>
              <a:rPr lang="ko-KR" altLang="en-US"/>
              <a:t>구조</a:t>
            </a:r>
          </a:p>
          <a:p>
            <a:r>
              <a:rPr lang="ko-KR" altLang="en-US"/>
              <a:t>마법사 구현</a:t>
            </a:r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771840" y="3583653"/>
            <a:ext cx="4608640" cy="934873"/>
          </a:xfrm>
        </p:spPr>
        <p:txBody>
          <a:bodyPr/>
          <a:lstStyle/>
          <a:p>
            <a:pPr marL="0" indent="0">
              <a:buNone/>
            </a:pPr>
            <a:r>
              <a:rPr lang="en-US" altLang="ko-KR"/>
              <a:t>9</a:t>
            </a:r>
            <a:r>
              <a:rPr lang="en-US" altLang="ko-KR" smtClean="0"/>
              <a:t>.1 </a:t>
            </a:r>
            <a:r>
              <a:rPr lang="ko-KR" altLang="en-US" smtClean="0"/>
              <a:t>기본  </a:t>
            </a:r>
            <a:r>
              <a:rPr lang="en-US" altLang="ko-KR" smtClean="0"/>
              <a:t>Dialog</a:t>
            </a:r>
          </a:p>
          <a:p>
            <a:pPr marL="0" indent="0">
              <a:buNone/>
            </a:pPr>
            <a:r>
              <a:rPr lang="en-US" altLang="ko-KR" smtClean="0"/>
              <a:t>9.2 </a:t>
            </a:r>
            <a:r>
              <a:rPr lang="ko-KR" altLang="en-US" smtClean="0"/>
              <a:t>고급  </a:t>
            </a:r>
            <a:r>
              <a:rPr lang="en-US" altLang="ko-KR" smtClean="0"/>
              <a:t>Dialog</a:t>
            </a:r>
          </a:p>
          <a:p>
            <a:pPr marL="0" indent="0">
              <a:buNone/>
            </a:pPr>
            <a:r>
              <a:rPr lang="en-US" altLang="ko-KR" smtClean="0"/>
              <a:t>9.3 Wizard</a:t>
            </a: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795080" y="4143625"/>
            <a:ext cx="4680650" cy="360050"/>
          </a:xfrm>
          <a:prstGeom prst="roundRect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0830695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마법사</a:t>
            </a:r>
            <a:r>
              <a:rPr lang="en-US" altLang="ko-KR" dirty="0" smtClean="0"/>
              <a:t>(Wizard)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909855"/>
          </a:xfrm>
        </p:spPr>
        <p:txBody>
          <a:bodyPr/>
          <a:lstStyle/>
          <a:p>
            <a:r>
              <a:rPr lang="ko-KR" altLang="en-US" smtClean="0"/>
              <a:t>애플리케이션 사용자는 복잡한 형태의 업무를 수행하거나 단계별로 진행하는 업무가 있을 수 있음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마법사는 사용자로 하여금 이러한 복잡한 업무처리를 단순화시키는 방안을 제공한다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Eclipse IDE</a:t>
            </a:r>
            <a:r>
              <a:rPr lang="ko-KR" altLang="en-US" smtClean="0"/>
              <a:t>의 프로젝트 생성 기능은 마법사를 활용한 좋은 예이다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 bwMode="auto">
          <a:xfrm>
            <a:off x="627820" y="2708900"/>
            <a:ext cx="4608640" cy="28083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t" anchorCtr="0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chemeClr val="bg1"/>
                </a:solidFill>
                <a:latin typeface="+mj-ea"/>
                <a:ea typeface="+mj-ea"/>
              </a:rPr>
              <a:t>Application UI</a:t>
            </a:r>
            <a:endParaRPr lang="ko-KR" altLang="en-US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771840" y="3069966"/>
            <a:ext cx="4320600" cy="647074"/>
          </a:xfrm>
          <a:prstGeom prst="rect">
            <a:avLst/>
          </a:prstGeom>
          <a:solidFill>
            <a:srgbClr val="666633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400" smtClean="0">
                <a:solidFill>
                  <a:schemeClr val="bg1"/>
                </a:solidFill>
                <a:latin typeface="+mj-ea"/>
                <a:ea typeface="+mj-ea"/>
              </a:rPr>
              <a:t>업무</a:t>
            </a:r>
            <a:r>
              <a:rPr lang="en-US" altLang="ko-KR" sz="1400" smtClean="0">
                <a:solidFill>
                  <a:schemeClr val="bg1"/>
                </a:solidFill>
                <a:latin typeface="+mj-ea"/>
                <a:ea typeface="+mj-ea"/>
              </a:rPr>
              <a:t>1 </a:t>
            </a:r>
            <a:r>
              <a:rPr lang="ko-KR" altLang="en-US" sz="1400" smtClean="0">
                <a:solidFill>
                  <a:schemeClr val="bg1"/>
                </a:solidFill>
                <a:latin typeface="+mj-ea"/>
                <a:ea typeface="+mj-ea"/>
              </a:rPr>
              <a:t>입력</a:t>
            </a:r>
          </a:p>
        </p:txBody>
      </p:sp>
      <p:sp>
        <p:nvSpPr>
          <p:cNvPr id="9" name="직사각형 8"/>
          <p:cNvSpPr/>
          <p:nvPr/>
        </p:nvSpPr>
        <p:spPr bwMode="auto">
          <a:xfrm>
            <a:off x="771840" y="3862076"/>
            <a:ext cx="2088290" cy="647074"/>
          </a:xfrm>
          <a:prstGeom prst="rect">
            <a:avLst/>
          </a:prstGeom>
          <a:solidFill>
            <a:srgbClr val="666633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400" smtClean="0">
                <a:solidFill>
                  <a:schemeClr val="bg1"/>
                </a:solidFill>
                <a:latin typeface="+mj-ea"/>
                <a:ea typeface="+mj-ea"/>
              </a:rPr>
              <a:t>업무</a:t>
            </a:r>
            <a:r>
              <a:rPr lang="en-US" altLang="ko-KR" sz="1400" smtClean="0">
                <a:solidFill>
                  <a:schemeClr val="bg1"/>
                </a:solidFill>
                <a:latin typeface="+mj-ea"/>
                <a:ea typeface="+mj-ea"/>
              </a:rPr>
              <a:t>2 </a:t>
            </a:r>
            <a:r>
              <a:rPr lang="ko-KR" altLang="en-US" sz="1400" smtClean="0">
                <a:solidFill>
                  <a:schemeClr val="bg1"/>
                </a:solidFill>
                <a:latin typeface="+mj-ea"/>
                <a:ea typeface="+mj-ea"/>
              </a:rPr>
              <a:t>입력</a:t>
            </a:r>
          </a:p>
        </p:txBody>
      </p:sp>
      <p:sp>
        <p:nvSpPr>
          <p:cNvPr id="10" name="직사각형 9"/>
          <p:cNvSpPr/>
          <p:nvPr/>
        </p:nvSpPr>
        <p:spPr bwMode="auto">
          <a:xfrm>
            <a:off x="3004150" y="3861060"/>
            <a:ext cx="2088290" cy="647074"/>
          </a:xfrm>
          <a:prstGeom prst="rect">
            <a:avLst/>
          </a:prstGeom>
          <a:solidFill>
            <a:srgbClr val="666633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400" smtClean="0">
                <a:solidFill>
                  <a:schemeClr val="bg1"/>
                </a:solidFill>
                <a:latin typeface="+mj-ea"/>
                <a:ea typeface="+mj-ea"/>
              </a:rPr>
              <a:t>업무</a:t>
            </a:r>
            <a:r>
              <a:rPr lang="en-US" altLang="ko-KR" sz="1400" smtClean="0">
                <a:solidFill>
                  <a:schemeClr val="bg1"/>
                </a:solidFill>
                <a:latin typeface="+mj-ea"/>
                <a:ea typeface="+mj-ea"/>
              </a:rPr>
              <a:t>3 </a:t>
            </a:r>
            <a:r>
              <a:rPr lang="ko-KR" altLang="en-US" sz="1400" smtClean="0">
                <a:solidFill>
                  <a:schemeClr val="bg1"/>
                </a:solidFill>
                <a:latin typeface="+mj-ea"/>
                <a:ea typeface="+mj-ea"/>
              </a:rPr>
              <a:t>입력</a:t>
            </a:r>
          </a:p>
        </p:txBody>
      </p:sp>
      <p:sp>
        <p:nvSpPr>
          <p:cNvPr id="11" name="직사각형 10"/>
          <p:cNvSpPr/>
          <p:nvPr/>
        </p:nvSpPr>
        <p:spPr bwMode="auto">
          <a:xfrm>
            <a:off x="771840" y="4653170"/>
            <a:ext cx="4320600" cy="647074"/>
          </a:xfrm>
          <a:prstGeom prst="rect">
            <a:avLst/>
          </a:prstGeom>
          <a:solidFill>
            <a:srgbClr val="666633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400" smtClean="0">
                <a:solidFill>
                  <a:schemeClr val="bg1"/>
                </a:solidFill>
                <a:latin typeface="+mj-ea"/>
                <a:ea typeface="+mj-ea"/>
              </a:rPr>
              <a:t>업무</a:t>
            </a:r>
            <a:r>
              <a:rPr lang="en-US" altLang="ko-KR" sz="1400" smtClean="0">
                <a:solidFill>
                  <a:schemeClr val="bg1"/>
                </a:solidFill>
                <a:latin typeface="+mj-ea"/>
                <a:ea typeface="+mj-ea"/>
              </a:rPr>
              <a:t>4 </a:t>
            </a:r>
            <a:r>
              <a:rPr lang="ko-KR" altLang="en-US" sz="1400" smtClean="0">
                <a:solidFill>
                  <a:schemeClr val="bg1"/>
                </a:solidFill>
                <a:latin typeface="+mj-ea"/>
                <a:ea typeface="+mj-ea"/>
              </a:rPr>
              <a:t>입력</a:t>
            </a:r>
          </a:p>
        </p:txBody>
      </p:sp>
      <p:sp>
        <p:nvSpPr>
          <p:cNvPr id="13" name="직사각형 12"/>
          <p:cNvSpPr/>
          <p:nvPr/>
        </p:nvSpPr>
        <p:spPr bwMode="auto">
          <a:xfrm>
            <a:off x="5740530" y="2708900"/>
            <a:ext cx="4608640" cy="28083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t" anchorCtr="0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chemeClr val="bg1"/>
                </a:solidFill>
                <a:latin typeface="+mj-ea"/>
                <a:ea typeface="+mj-ea"/>
              </a:rPr>
              <a:t>Wizard</a:t>
            </a:r>
            <a:endParaRPr lang="ko-KR" altLang="en-US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모서리가 둥근 직사각형 11"/>
          <p:cNvSpPr/>
          <p:nvPr/>
        </p:nvSpPr>
        <p:spPr bwMode="auto">
          <a:xfrm>
            <a:off x="7036710" y="2996940"/>
            <a:ext cx="2016280" cy="504070"/>
          </a:xfrm>
          <a:prstGeom prst="roundRect">
            <a:avLst/>
          </a:prstGeom>
          <a:solidFill>
            <a:srgbClr val="666633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400" smtClean="0">
                <a:solidFill>
                  <a:schemeClr val="bg1"/>
                </a:solidFill>
                <a:latin typeface="Optima" pitchFamily="2" charset="2"/>
              </a:rPr>
              <a:t>업무</a:t>
            </a: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1 </a:t>
            </a:r>
            <a:r>
              <a:rPr lang="ko-KR" altLang="en-US" sz="1400" smtClean="0">
                <a:solidFill>
                  <a:schemeClr val="bg1"/>
                </a:solidFill>
                <a:latin typeface="Optima" pitchFamily="2" charset="2"/>
              </a:rPr>
              <a:t>입력</a:t>
            </a:r>
          </a:p>
        </p:txBody>
      </p:sp>
      <p:sp>
        <p:nvSpPr>
          <p:cNvPr id="16" name="모서리가 둥근 직사각형 15"/>
          <p:cNvSpPr/>
          <p:nvPr/>
        </p:nvSpPr>
        <p:spPr bwMode="auto">
          <a:xfrm>
            <a:off x="5956560" y="3933070"/>
            <a:ext cx="2016280" cy="504070"/>
          </a:xfrm>
          <a:prstGeom prst="roundRect">
            <a:avLst/>
          </a:prstGeom>
          <a:solidFill>
            <a:srgbClr val="666633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400" smtClean="0">
                <a:solidFill>
                  <a:schemeClr val="bg1"/>
                </a:solidFill>
                <a:latin typeface="Optima" pitchFamily="2" charset="2"/>
              </a:rPr>
              <a:t>업무</a:t>
            </a: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2 </a:t>
            </a:r>
            <a:r>
              <a:rPr lang="ko-KR" altLang="en-US" sz="1400" smtClean="0">
                <a:solidFill>
                  <a:schemeClr val="bg1"/>
                </a:solidFill>
                <a:latin typeface="Optima" pitchFamily="2" charset="2"/>
              </a:rPr>
              <a:t>입력</a:t>
            </a:r>
          </a:p>
        </p:txBody>
      </p:sp>
      <p:sp>
        <p:nvSpPr>
          <p:cNvPr id="17" name="모서리가 둥근 직사각형 16"/>
          <p:cNvSpPr/>
          <p:nvPr/>
        </p:nvSpPr>
        <p:spPr bwMode="auto">
          <a:xfrm>
            <a:off x="8116860" y="3933070"/>
            <a:ext cx="2016280" cy="504070"/>
          </a:xfrm>
          <a:prstGeom prst="roundRect">
            <a:avLst/>
          </a:prstGeom>
          <a:solidFill>
            <a:srgbClr val="666633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400" smtClean="0">
                <a:solidFill>
                  <a:schemeClr val="bg1"/>
                </a:solidFill>
                <a:latin typeface="Optima" pitchFamily="2" charset="2"/>
              </a:rPr>
              <a:t>업무</a:t>
            </a: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3 </a:t>
            </a:r>
            <a:r>
              <a:rPr lang="ko-KR" altLang="en-US" sz="1400" smtClean="0">
                <a:solidFill>
                  <a:schemeClr val="bg1"/>
                </a:solidFill>
                <a:latin typeface="Optima" pitchFamily="2" charset="2"/>
              </a:rPr>
              <a:t>입력</a:t>
            </a:r>
          </a:p>
        </p:txBody>
      </p:sp>
      <p:sp>
        <p:nvSpPr>
          <p:cNvPr id="18" name="모서리가 둥근 직사각형 17"/>
          <p:cNvSpPr/>
          <p:nvPr/>
        </p:nvSpPr>
        <p:spPr bwMode="auto">
          <a:xfrm>
            <a:off x="7036710" y="4869200"/>
            <a:ext cx="2016280" cy="504070"/>
          </a:xfrm>
          <a:prstGeom prst="roundRect">
            <a:avLst/>
          </a:prstGeom>
          <a:solidFill>
            <a:srgbClr val="666633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400" smtClean="0">
                <a:solidFill>
                  <a:schemeClr val="bg1"/>
                </a:solidFill>
                <a:latin typeface="Optima" pitchFamily="2" charset="2"/>
              </a:rPr>
              <a:t>업무</a:t>
            </a: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4 </a:t>
            </a:r>
            <a:r>
              <a:rPr lang="ko-KR" altLang="en-US" sz="1400" smtClean="0">
                <a:solidFill>
                  <a:schemeClr val="bg1"/>
                </a:solidFill>
                <a:latin typeface="Optima" pitchFamily="2" charset="2"/>
              </a:rPr>
              <a:t>입력</a:t>
            </a:r>
          </a:p>
        </p:txBody>
      </p:sp>
      <p:cxnSp>
        <p:nvCxnSpPr>
          <p:cNvPr id="22" name="꺾인 연결선 21"/>
          <p:cNvCxnSpPr>
            <a:stCxn id="12" idx="2"/>
            <a:endCxn id="16" idx="0"/>
          </p:cNvCxnSpPr>
          <p:nvPr/>
        </p:nvCxnSpPr>
        <p:spPr bwMode="auto">
          <a:xfrm rot="5400000">
            <a:off x="7288745" y="3176965"/>
            <a:ext cx="432060" cy="1080150"/>
          </a:xfrm>
          <a:prstGeom prst="bentConnector3">
            <a:avLst/>
          </a:prstGeom>
          <a:noFill/>
          <a:ln w="12700">
            <a:solidFill>
              <a:schemeClr val="bg1"/>
            </a:solidFill>
            <a:prstDash val="dash"/>
            <a:round/>
            <a:headEnd/>
            <a:tailEnd type="arrow"/>
          </a:ln>
          <a:effectLst/>
        </p:spPr>
      </p:cxnSp>
      <p:cxnSp>
        <p:nvCxnSpPr>
          <p:cNvPr id="23" name="꺾인 연결선 22"/>
          <p:cNvCxnSpPr>
            <a:stCxn id="12" idx="2"/>
            <a:endCxn id="17" idx="0"/>
          </p:cNvCxnSpPr>
          <p:nvPr/>
        </p:nvCxnSpPr>
        <p:spPr bwMode="auto">
          <a:xfrm rot="16200000" flipH="1">
            <a:off x="8368895" y="3176965"/>
            <a:ext cx="432060" cy="1080150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bg1"/>
            </a:solidFill>
            <a:prstDash val="dash"/>
            <a:round/>
            <a:headEnd/>
            <a:tailEnd type="arrow"/>
          </a:ln>
          <a:effectLst/>
        </p:spPr>
      </p:cxnSp>
      <p:cxnSp>
        <p:nvCxnSpPr>
          <p:cNvPr id="26" name="꺾인 연결선 25"/>
          <p:cNvCxnSpPr>
            <a:stCxn id="17" idx="2"/>
            <a:endCxn id="18" idx="0"/>
          </p:cNvCxnSpPr>
          <p:nvPr/>
        </p:nvCxnSpPr>
        <p:spPr bwMode="auto">
          <a:xfrm rot="5400000">
            <a:off x="8368895" y="4113095"/>
            <a:ext cx="432060" cy="1080150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bg1"/>
            </a:solidFill>
            <a:prstDash val="dash"/>
            <a:round/>
            <a:headEnd/>
            <a:tailEnd type="arrow"/>
          </a:ln>
          <a:effectLst/>
        </p:spPr>
      </p:cxnSp>
      <p:cxnSp>
        <p:nvCxnSpPr>
          <p:cNvPr id="30" name="꺾인 연결선 29"/>
          <p:cNvCxnSpPr>
            <a:stCxn id="16" idx="2"/>
            <a:endCxn id="18" idx="0"/>
          </p:cNvCxnSpPr>
          <p:nvPr/>
        </p:nvCxnSpPr>
        <p:spPr bwMode="auto">
          <a:xfrm rot="16200000" flipH="1">
            <a:off x="7288745" y="4113095"/>
            <a:ext cx="432060" cy="1080150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bg1"/>
            </a:solidFill>
            <a:prstDash val="dash"/>
            <a:round/>
            <a:headEnd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25903470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WizardDialog </a:t>
            </a:r>
            <a:r>
              <a:rPr lang="ko-KR" altLang="en-US" smtClean="0"/>
              <a:t>구조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909855"/>
          </a:xfrm>
        </p:spPr>
        <p:txBody>
          <a:bodyPr/>
          <a:lstStyle/>
          <a:p>
            <a:r>
              <a:rPr lang="en-US" altLang="ko-KR" smtClean="0"/>
              <a:t>WizardDialog</a:t>
            </a:r>
            <a:r>
              <a:rPr lang="ko-KR" altLang="en-US" smtClean="0"/>
              <a:t>는 </a:t>
            </a:r>
            <a:r>
              <a:rPr lang="en-US" altLang="ko-KR" smtClean="0"/>
              <a:t>Wizard </a:t>
            </a:r>
            <a:r>
              <a:rPr lang="ko-KR" altLang="en-US" smtClean="0"/>
              <a:t>인스턴스를 호출함</a:t>
            </a:r>
            <a:endParaRPr lang="en-US" altLang="ko-KR" smtClean="0"/>
          </a:p>
          <a:p>
            <a:r>
              <a:rPr lang="en-US" altLang="ko-KR" smtClean="0"/>
              <a:t>Wizard</a:t>
            </a:r>
            <a:r>
              <a:rPr lang="ko-KR" altLang="en-US" smtClean="0"/>
              <a:t>는 각 단계별 페이지를 가지고 있으며 마법사의 전체 작업이 완료되었는지 여부를 결정함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WizardPage</a:t>
            </a:r>
            <a:r>
              <a:rPr lang="ko-KR" altLang="en-US" smtClean="0"/>
              <a:t>는 각 단계의 페이지를 구성하며 페이지별 완료여부를  </a:t>
            </a:r>
            <a:r>
              <a:rPr lang="en-US" altLang="ko-KR" smtClean="0"/>
              <a:t>Wizard</a:t>
            </a:r>
            <a:r>
              <a:rPr lang="ko-KR" altLang="en-US" smtClean="0"/>
              <a:t>에게 알려줌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 bwMode="auto">
          <a:xfrm>
            <a:off x="1059880" y="2636890"/>
            <a:ext cx="2016280" cy="504070"/>
          </a:xfrm>
          <a:prstGeom prst="roundRect">
            <a:avLst/>
          </a:prstGeom>
          <a:solidFill>
            <a:srgbClr val="666633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WizardDialog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5" name="모서리가 둥근 직사각형 4"/>
          <p:cNvSpPr/>
          <p:nvPr/>
        </p:nvSpPr>
        <p:spPr bwMode="auto">
          <a:xfrm>
            <a:off x="4372340" y="3645030"/>
            <a:ext cx="2016280" cy="504070"/>
          </a:xfrm>
          <a:prstGeom prst="roundRect">
            <a:avLst/>
          </a:prstGeom>
          <a:solidFill>
            <a:srgbClr val="666633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Wizard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7684800" y="3645030"/>
            <a:ext cx="2016280" cy="504070"/>
          </a:xfrm>
          <a:prstGeom prst="roundRect">
            <a:avLst/>
          </a:prstGeom>
          <a:solidFill>
            <a:srgbClr val="666633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WizardPage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7684800" y="4581160"/>
            <a:ext cx="2016280" cy="504070"/>
          </a:xfrm>
          <a:prstGeom prst="roundRect">
            <a:avLst/>
          </a:prstGeom>
          <a:solidFill>
            <a:srgbClr val="666633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WizardPage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7684800" y="5517290"/>
            <a:ext cx="2016280" cy="504070"/>
          </a:xfrm>
          <a:prstGeom prst="roundRect">
            <a:avLst/>
          </a:prstGeom>
          <a:solidFill>
            <a:srgbClr val="666633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WizardPage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cxnSp>
        <p:nvCxnSpPr>
          <p:cNvPr id="19" name="꺾인 연결선 18"/>
          <p:cNvCxnSpPr>
            <a:stCxn id="5" idx="3"/>
            <a:endCxn id="6" idx="1"/>
          </p:cNvCxnSpPr>
          <p:nvPr/>
        </p:nvCxnSpPr>
        <p:spPr bwMode="auto">
          <a:xfrm>
            <a:off x="6388620" y="3897065"/>
            <a:ext cx="1296180" cy="127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666666"/>
            </a:solidFill>
            <a:prstDash val="dash"/>
            <a:round/>
            <a:headEnd/>
            <a:tailEnd type="arrow"/>
          </a:ln>
          <a:effectLst/>
        </p:spPr>
      </p:cxnSp>
      <p:cxnSp>
        <p:nvCxnSpPr>
          <p:cNvPr id="24" name="꺾인 연결선 23"/>
          <p:cNvCxnSpPr>
            <a:stCxn id="5" idx="3"/>
            <a:endCxn id="7" idx="1"/>
          </p:cNvCxnSpPr>
          <p:nvPr/>
        </p:nvCxnSpPr>
        <p:spPr bwMode="auto">
          <a:xfrm>
            <a:off x="6388620" y="3897065"/>
            <a:ext cx="1296180" cy="93613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666666"/>
            </a:solidFill>
            <a:prstDash val="dash"/>
            <a:round/>
            <a:headEnd/>
            <a:tailEnd type="arrow"/>
          </a:ln>
          <a:effectLst/>
        </p:spPr>
      </p:cxnSp>
      <p:cxnSp>
        <p:nvCxnSpPr>
          <p:cNvPr id="27" name="꺾인 연결선 26"/>
          <p:cNvCxnSpPr>
            <a:stCxn id="5" idx="3"/>
            <a:endCxn id="8" idx="1"/>
          </p:cNvCxnSpPr>
          <p:nvPr/>
        </p:nvCxnSpPr>
        <p:spPr bwMode="auto">
          <a:xfrm>
            <a:off x="6388620" y="3897065"/>
            <a:ext cx="1296180" cy="187226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666666"/>
            </a:solidFill>
            <a:prstDash val="dash"/>
            <a:round/>
            <a:headEnd/>
            <a:tailEnd type="arrow"/>
          </a:ln>
          <a:effectLst/>
        </p:spPr>
      </p:cxnSp>
      <p:sp>
        <p:nvSpPr>
          <p:cNvPr id="30" name="직사각형 29"/>
          <p:cNvSpPr/>
          <p:nvPr/>
        </p:nvSpPr>
        <p:spPr bwMode="auto">
          <a:xfrm>
            <a:off x="4372340" y="2636890"/>
            <a:ext cx="2016280" cy="5040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chemeClr val="bg1"/>
                </a:solidFill>
                <a:latin typeface="+mj-ea"/>
                <a:ea typeface="+mj-ea"/>
              </a:rPr>
              <a:t>IWizard</a:t>
            </a:r>
            <a:endParaRPr lang="ko-KR" altLang="en-US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7684800" y="2636890"/>
            <a:ext cx="2016280" cy="5040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chemeClr val="bg1"/>
                </a:solidFill>
                <a:latin typeface="+mj-ea"/>
                <a:ea typeface="+mj-ea"/>
              </a:rPr>
              <a:t>IWizardPage</a:t>
            </a:r>
            <a:endParaRPr lang="ko-KR" altLang="en-US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3" name="직선 화살표 연결선 32"/>
          <p:cNvCxnSpPr>
            <a:stCxn id="5" idx="0"/>
            <a:endCxn id="30" idx="2"/>
          </p:cNvCxnSpPr>
          <p:nvPr/>
        </p:nvCxnSpPr>
        <p:spPr bwMode="auto">
          <a:xfrm flipV="1">
            <a:off x="5380480" y="3140960"/>
            <a:ext cx="0" cy="504070"/>
          </a:xfrm>
          <a:prstGeom prst="straightConnector1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/>
            <a:tailEnd type="triangle"/>
          </a:ln>
          <a:effectLst/>
        </p:spPr>
      </p:cxnSp>
      <p:cxnSp>
        <p:nvCxnSpPr>
          <p:cNvPr id="34" name="직선 화살표 연결선 33"/>
          <p:cNvCxnSpPr>
            <a:stCxn id="6" idx="0"/>
            <a:endCxn id="31" idx="2"/>
          </p:cNvCxnSpPr>
          <p:nvPr/>
        </p:nvCxnSpPr>
        <p:spPr bwMode="auto">
          <a:xfrm flipV="1">
            <a:off x="8692940" y="3140960"/>
            <a:ext cx="0" cy="504070"/>
          </a:xfrm>
          <a:prstGeom prst="straightConnector1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/>
            <a:tailEnd type="triangle"/>
          </a:ln>
          <a:effectLst/>
        </p:spPr>
      </p:cxnSp>
      <p:cxnSp>
        <p:nvCxnSpPr>
          <p:cNvPr id="37" name="직선 화살표 연결선 36"/>
          <p:cNvCxnSpPr>
            <a:stCxn id="4" idx="3"/>
            <a:endCxn id="30" idx="1"/>
          </p:cNvCxnSpPr>
          <p:nvPr/>
        </p:nvCxnSpPr>
        <p:spPr bwMode="auto">
          <a:xfrm>
            <a:off x="3076160" y="2888925"/>
            <a:ext cx="1296180" cy="0"/>
          </a:xfrm>
          <a:prstGeom prst="straightConnector1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4763508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마법사 구현 </a:t>
            </a:r>
            <a:r>
              <a:rPr lang="en-US" altLang="ko-KR" smtClean="0"/>
              <a:t>(1/5)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318924"/>
          </a:xfrm>
        </p:spPr>
        <p:txBody>
          <a:bodyPr/>
          <a:lstStyle/>
          <a:p>
            <a:r>
              <a:rPr lang="en-US" altLang="ko-KR" smtClean="0"/>
              <a:t>WizardPage : DirectoryPage </a:t>
            </a:r>
            <a:r>
              <a:rPr lang="ko-KR" altLang="en-US" smtClean="0"/>
              <a:t>클래스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 bwMode="auto">
          <a:xfrm>
            <a:off x="2804701" y="1407254"/>
            <a:ext cx="5384169" cy="49021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DirectoryPage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WizardPage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String 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PAGE_NAME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 i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"Directory"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Button 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ko-KR" alt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DirectoryPage()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PAGE_NAME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i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i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디렉토리 페이지</a:t>
            </a:r>
            <a:r>
              <a:rPr lang="en-US" altLang="ko-KR" i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i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setDescription(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기본 디렉토리 사용 여부를 결정합니다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."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ko-KR" alt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createControl(Composite parent)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Composite topLevel =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Composite(parent, SWT.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topLevel.setLayout(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GridLayout(2,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endParaRPr lang="ko-KR" alt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Label l =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Label(topLevel, SWT.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CENTER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l.setText(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기본 디렉토리를 사용하시겠습니까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?"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ko-KR" alt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Button(topLevel, SWT.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ko-KR" alt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setControl(topLevel);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setPageComplete(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ko-KR" alt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useDefaultDirectory()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.getSelection();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ko-KR" i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143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Display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1205321"/>
          </a:xfrm>
        </p:spPr>
        <p:txBody>
          <a:bodyPr/>
          <a:lstStyle/>
          <a:p>
            <a:r>
              <a:rPr lang="ko-KR" altLang="en-US" smtClean="0"/>
              <a:t>화면에 보이지는 않으나 </a:t>
            </a:r>
            <a:r>
              <a:rPr lang="en-US" altLang="ko-KR" smtClean="0"/>
              <a:t>SWT</a:t>
            </a:r>
            <a:r>
              <a:rPr lang="ko-KR" altLang="en-US" smtClean="0"/>
              <a:t>에서 중요한 역할을 담당함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모든 </a:t>
            </a:r>
            <a:r>
              <a:rPr lang="en-US" altLang="ko-KR" smtClean="0"/>
              <a:t>SWT </a:t>
            </a:r>
            <a:r>
              <a:rPr lang="ko-KR" altLang="en-US" smtClean="0"/>
              <a:t>및 </a:t>
            </a:r>
            <a:r>
              <a:rPr lang="en-US" altLang="ko-KR" smtClean="0"/>
              <a:t>JFace </a:t>
            </a:r>
            <a:r>
              <a:rPr lang="ko-KR" altLang="en-US" smtClean="0"/>
              <a:t>애플리케이션에서 중심이 되는 클래스임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GUI </a:t>
            </a:r>
            <a:r>
              <a:rPr lang="ko-KR" altLang="en-US" smtClean="0"/>
              <a:t>자원을 관리하며 </a:t>
            </a:r>
            <a:r>
              <a:rPr lang="en-US" altLang="ko-KR" smtClean="0"/>
              <a:t>GUI </a:t>
            </a:r>
            <a:r>
              <a:rPr lang="ko-KR" altLang="en-US" smtClean="0"/>
              <a:t>와 </a:t>
            </a:r>
            <a:r>
              <a:rPr lang="en-US" altLang="ko-KR" smtClean="0"/>
              <a:t>OS</a:t>
            </a:r>
            <a:r>
              <a:rPr lang="ko-KR" altLang="en-US" smtClean="0"/>
              <a:t>간의 연결 통로가 될 수 있음</a:t>
            </a:r>
            <a:endParaRPr lang="en-US" altLang="ko-KR" smtClean="0"/>
          </a:p>
          <a:p>
            <a:r>
              <a:rPr lang="en-US" altLang="ko-KR" smtClean="0"/>
              <a:t>OS </a:t>
            </a:r>
            <a:r>
              <a:rPr lang="ko-KR" altLang="en-US" smtClean="0"/>
              <a:t>객체는 </a:t>
            </a:r>
            <a:r>
              <a:rPr lang="en-US" altLang="ko-KR" smtClean="0"/>
              <a:t>Operation System</a:t>
            </a:r>
            <a:r>
              <a:rPr lang="ko-KR" altLang="en-US" smtClean="0"/>
              <a:t>을 표현하며 </a:t>
            </a:r>
            <a:r>
              <a:rPr lang="en-US" altLang="ko-KR" smtClean="0"/>
              <a:t>Native Method</a:t>
            </a:r>
            <a:r>
              <a:rPr lang="ko-KR" altLang="en-US" smtClean="0"/>
              <a:t>를 사용하여 가장 낮은 레벨의 </a:t>
            </a:r>
            <a:r>
              <a:rPr lang="en-US" altLang="ko-KR" smtClean="0"/>
              <a:t>OS </a:t>
            </a:r>
            <a:r>
              <a:rPr lang="ko-KR" altLang="en-US" smtClean="0"/>
              <a:t>자원을 컨트롤 함</a:t>
            </a:r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 bwMode="auto">
          <a:xfrm>
            <a:off x="4012290" y="3573020"/>
            <a:ext cx="3024420" cy="576080"/>
          </a:xfrm>
          <a:prstGeom prst="roundRect">
            <a:avLst/>
          </a:prstGeom>
          <a:solidFill>
            <a:srgbClr val="666633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OS Object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5" name="모서리가 둥근 직사각형 4"/>
          <p:cNvSpPr/>
          <p:nvPr/>
        </p:nvSpPr>
        <p:spPr bwMode="auto">
          <a:xfrm>
            <a:off x="4012640" y="2492870"/>
            <a:ext cx="3024070" cy="635764"/>
          </a:xfrm>
          <a:prstGeom prst="roundRect">
            <a:avLst/>
          </a:prstGeom>
          <a:solidFill>
            <a:srgbClr val="808000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Display Object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4012290" y="4545155"/>
            <a:ext cx="3024420" cy="61208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Operating System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0" y="5292125"/>
            <a:ext cx="1676400" cy="65722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 bwMode="auto">
          <a:xfrm>
            <a:off x="4732390" y="3068950"/>
            <a:ext cx="21603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6028570" y="3068950"/>
            <a:ext cx="21603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4732390" y="3573020"/>
            <a:ext cx="21603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6028570" y="3573020"/>
            <a:ext cx="21603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4732390" y="4077090"/>
            <a:ext cx="21603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6028570" y="4077090"/>
            <a:ext cx="21603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4732390" y="4581160"/>
            <a:ext cx="21603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6028570" y="4581160"/>
            <a:ext cx="21603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17" name="직선 화살표 연결선 16"/>
          <p:cNvCxnSpPr>
            <a:stCxn id="8" idx="2"/>
            <a:endCxn id="10" idx="0"/>
          </p:cNvCxnSpPr>
          <p:nvPr/>
        </p:nvCxnSpPr>
        <p:spPr bwMode="auto">
          <a:xfrm>
            <a:off x="4840405" y="3140960"/>
            <a:ext cx="0" cy="432060"/>
          </a:xfrm>
          <a:prstGeom prst="straightConnector1">
            <a:avLst/>
          </a:prstGeom>
          <a:noFill/>
          <a:ln w="9525">
            <a:solidFill>
              <a:srgbClr val="666666"/>
            </a:solidFill>
            <a:prstDash val="dash"/>
            <a:round/>
            <a:headEnd/>
            <a:tailEnd type="arrow"/>
          </a:ln>
          <a:effectLst/>
        </p:spPr>
      </p:cxnSp>
      <p:cxnSp>
        <p:nvCxnSpPr>
          <p:cNvPr id="18" name="직선 화살표 연결선 17"/>
          <p:cNvCxnSpPr>
            <a:stCxn id="12" idx="2"/>
            <a:endCxn id="14" idx="0"/>
          </p:cNvCxnSpPr>
          <p:nvPr/>
        </p:nvCxnSpPr>
        <p:spPr bwMode="auto">
          <a:xfrm>
            <a:off x="4840405" y="4149100"/>
            <a:ext cx="0" cy="432060"/>
          </a:xfrm>
          <a:prstGeom prst="straightConnector1">
            <a:avLst/>
          </a:prstGeom>
          <a:noFill/>
          <a:ln w="9525">
            <a:solidFill>
              <a:srgbClr val="666666"/>
            </a:solidFill>
            <a:prstDash val="dash"/>
            <a:round/>
            <a:headEnd/>
            <a:tailEnd type="arrow"/>
          </a:ln>
          <a:effectLst/>
        </p:spPr>
      </p:cxnSp>
      <p:cxnSp>
        <p:nvCxnSpPr>
          <p:cNvPr id="21" name="직선 화살표 연결선 20"/>
          <p:cNvCxnSpPr>
            <a:stCxn id="15" idx="0"/>
            <a:endCxn id="13" idx="2"/>
          </p:cNvCxnSpPr>
          <p:nvPr/>
        </p:nvCxnSpPr>
        <p:spPr bwMode="auto">
          <a:xfrm flipV="1">
            <a:off x="6136585" y="4149100"/>
            <a:ext cx="0" cy="432060"/>
          </a:xfrm>
          <a:prstGeom prst="straightConnector1">
            <a:avLst/>
          </a:prstGeom>
          <a:noFill/>
          <a:ln w="9525">
            <a:solidFill>
              <a:srgbClr val="666666"/>
            </a:solidFill>
            <a:prstDash val="dash"/>
            <a:round/>
            <a:headEnd/>
            <a:tailEnd type="arrow"/>
          </a:ln>
          <a:effectLst/>
        </p:spPr>
      </p:cxnSp>
      <p:cxnSp>
        <p:nvCxnSpPr>
          <p:cNvPr id="24" name="직선 화살표 연결선 23"/>
          <p:cNvCxnSpPr>
            <a:stCxn id="11" idx="2"/>
            <a:endCxn id="9" idx="2"/>
          </p:cNvCxnSpPr>
          <p:nvPr/>
        </p:nvCxnSpPr>
        <p:spPr bwMode="auto">
          <a:xfrm flipV="1">
            <a:off x="6136585" y="3140960"/>
            <a:ext cx="0" cy="504070"/>
          </a:xfrm>
          <a:prstGeom prst="straightConnector1">
            <a:avLst/>
          </a:prstGeom>
          <a:noFill/>
          <a:ln w="9525">
            <a:solidFill>
              <a:srgbClr val="666666"/>
            </a:solidFill>
            <a:prstDash val="dash"/>
            <a:round/>
            <a:headEnd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21140896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마법사 구현</a:t>
            </a:r>
            <a:r>
              <a:rPr lang="en-US" altLang="ko-KR"/>
              <a:t> </a:t>
            </a:r>
            <a:r>
              <a:rPr lang="en-US" altLang="ko-KR" smtClean="0"/>
              <a:t>(2/5)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318924"/>
          </a:xfrm>
        </p:spPr>
        <p:txBody>
          <a:bodyPr/>
          <a:lstStyle/>
          <a:p>
            <a:r>
              <a:rPr lang="en-US" altLang="ko-KR" smtClean="0"/>
              <a:t>WizardPage : ChooseDirectoryPage </a:t>
            </a:r>
            <a:r>
              <a:rPr lang="ko-KR" altLang="en-US" smtClean="0"/>
              <a:t>클래스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 bwMode="auto">
          <a:xfrm>
            <a:off x="5236460" y="836640"/>
            <a:ext cx="4927313" cy="564080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ChooseDirectoryPage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WizardPage {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String </a:t>
            </a:r>
            <a:r>
              <a:rPr lang="en-US" altLang="ko-KR" sz="10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PAGE_NAME</a:t>
            </a:r>
            <a:r>
              <a:rPr lang="en-US" altLang="ko-KR" sz="1000" i="1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 sz="1000" i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"Choose Directory"</a:t>
            </a:r>
            <a:r>
              <a:rPr lang="en-US" altLang="ko-KR" sz="1000" i="1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Text </a:t>
            </a:r>
            <a:r>
              <a:rPr lang="en-US" altLang="ko-KR" sz="10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ko-KR" altLang="en-US" sz="1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ChooseDirectoryPage() {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0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PAGE_NAME</a:t>
            </a:r>
            <a:r>
              <a:rPr lang="en-US" altLang="ko-KR" sz="1000" i="1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000" i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1000" i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디렉토리 선택 페이지</a:t>
            </a:r>
            <a:r>
              <a:rPr lang="en-US" altLang="ko-KR" sz="1000" i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000" i="1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000" i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altLang="ko-KR" sz="10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setDescription(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사용할 디렉토리를 입력하세요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."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ko-KR" altLang="en-US" sz="1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createControl(Composite parent) {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Composite topLevel =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Composite(parent, SWT.</a:t>
            </a:r>
            <a:r>
              <a:rPr lang="en-US" altLang="ko-KR" sz="10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en-US" altLang="ko-KR" sz="10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topLevel.setLayout(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GridLayout(2,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endParaRPr lang="ko-KR" altLang="en-US" sz="1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Label l =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Label(topLevel, SWT.</a:t>
            </a:r>
            <a:r>
              <a:rPr lang="en-US" altLang="ko-KR" sz="10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CENTER</a:t>
            </a:r>
            <a:r>
              <a:rPr lang="en-US" altLang="ko-KR" sz="10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l.setText(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사용할 디렉토리 입력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:"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ko-KR" altLang="en-US" sz="1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0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Text(topLevel, SWT.</a:t>
            </a:r>
            <a:r>
              <a:rPr lang="en-US" altLang="ko-KR" sz="10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SINGLE</a:t>
            </a:r>
            <a:r>
              <a:rPr lang="en-US" altLang="ko-KR" sz="1000" i="1">
                <a:latin typeface="Consolas" panose="020B0609020204030204" pitchFamily="49" charset="0"/>
                <a:cs typeface="Consolas" panose="020B0609020204030204" pitchFamily="49" charset="0"/>
              </a:rPr>
              <a:t> | SWT.</a:t>
            </a:r>
            <a:r>
              <a:rPr lang="en-US" altLang="ko-KR" sz="10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BORDER</a:t>
            </a:r>
            <a:r>
              <a:rPr lang="en-US" altLang="ko-KR" sz="10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0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.setLayoutData(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GridData(GridData.</a:t>
            </a:r>
            <a:r>
              <a:rPr lang="en-US" altLang="ko-KR" sz="10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FILL_HORIZONTAL</a:t>
            </a:r>
            <a:r>
              <a:rPr lang="en-US" altLang="ko-KR" sz="1000" i="1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0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.addKeyListener(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KeyAdapter() {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00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keyReleased(KeyEvent e) {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        Text source = (Text)e.</a:t>
            </a:r>
            <a:r>
              <a:rPr lang="en-US" altLang="ko-KR" sz="10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widget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        String str = source.getText();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(str.length() &gt; 0) 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setPageComplete(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endParaRPr lang="en-US" altLang="ko-KR" sz="10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else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setPageComplete(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); }</a:t>
            </a:r>
            <a:endParaRPr lang="en-US" altLang="ko-KR" sz="1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</a:p>
          <a:p>
            <a:endParaRPr lang="ko-KR" altLang="en-US" sz="1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setControl(topLevel);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setPageComplete(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ko-KR" altLang="en-US" sz="1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String getDirectory() {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.getText();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ko-KR" sz="1000" i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55032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마법사 구현 </a:t>
            </a:r>
            <a:r>
              <a:rPr lang="en-US" altLang="ko-KR" smtClean="0"/>
              <a:t>(3/5)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318924"/>
          </a:xfrm>
        </p:spPr>
        <p:txBody>
          <a:bodyPr/>
          <a:lstStyle/>
          <a:p>
            <a:r>
              <a:rPr lang="en-US" altLang="ko-KR" smtClean="0"/>
              <a:t>WizardPage : SummaryPage </a:t>
            </a:r>
            <a:r>
              <a:rPr lang="ko-KR" altLang="en-US" smtClean="0"/>
              <a:t>클래스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 bwMode="auto">
          <a:xfrm>
            <a:off x="2804701" y="1499587"/>
            <a:ext cx="5384169" cy="47174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SummaryPage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WizardPage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String 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PAGE_NAME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 i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"Summary"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ko-KR" alt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Label 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textLabel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ko-KR" alt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SummaryPage()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PAGE_NAME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i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i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선택 결과 페이지</a:t>
            </a:r>
            <a:r>
              <a:rPr lang="en-US" altLang="ko-KR" i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i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setDescription(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선택한 결과는 다음과 같습니다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."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ko-KR" alt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createControl(Composite parent)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Composite topLevel =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Composite(parent, SWT.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topLevel.setLayout(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FillLayout());</a:t>
            </a:r>
          </a:p>
          <a:p>
            <a:endParaRPr lang="ko-KR" alt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textLabel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Label(topLevel, SWT.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CENTER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textLabel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.setText(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ko-KR" alt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setControl(topLevel);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setPageComplete(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ko-KR" alt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updateText(String newText)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textLabel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.setText(newText);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ko-KR" i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79060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마법사 구현 </a:t>
            </a:r>
            <a:r>
              <a:rPr lang="en-US" altLang="ko-KR" smtClean="0"/>
              <a:t>(4/5)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318924"/>
          </a:xfrm>
        </p:spPr>
        <p:txBody>
          <a:bodyPr/>
          <a:lstStyle/>
          <a:p>
            <a:r>
              <a:rPr lang="en-US" altLang="ko-KR" smtClean="0"/>
              <a:t>Wizard : ProjectWizard </a:t>
            </a:r>
            <a:r>
              <a:rPr lang="ko-KR" altLang="en-US" smtClean="0"/>
              <a:t>클래스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 bwMode="auto">
          <a:xfrm>
            <a:off x="2140030" y="2474604"/>
            <a:ext cx="6770766" cy="397881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ProjectWizard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Wizard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ProjectWizard()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ko-KR" alt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addPages()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addPage(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DirectoryPage());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addPage(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ChooseDirectoryPage());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addPage(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SummaryPage());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ko-KR" alt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performFinish()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DirectoryPage dirPage = getDirectoryPage();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(dirPage.useDefaultDirectory()) {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.println(</a:t>
            </a:r>
            <a:r>
              <a:rPr lang="en-US" altLang="ko-KR" i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i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기본 디렉토리 사용중</a:t>
            </a:r>
            <a:r>
              <a:rPr lang="en-US" altLang="ko-KR" i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}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    ChooseDirectoryPage choosePage = getChoosePage();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    System.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.println(</a:t>
            </a:r>
            <a:r>
              <a:rPr lang="en-US" altLang="ko-KR" i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i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사용중인 디렉토리</a:t>
            </a:r>
            <a:r>
              <a:rPr lang="en-US" altLang="ko-KR" i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"</a:t>
            </a:r>
            <a:r>
              <a:rPr lang="ko-KR" altLang="en-US" i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+ choosePage.getDirectory());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ko-KR" i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2140030" y="1268700"/>
            <a:ext cx="6770766" cy="10081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t" anchorCtr="0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rgbClr val="FFFFE1"/>
                </a:solidFill>
                <a:latin typeface="Optima" pitchFamily="2" charset="2"/>
              </a:rPr>
              <a:t>ProjectWizard</a:t>
            </a:r>
            <a:endParaRPr lang="ko-KR" altLang="en-US" smtClean="0">
              <a:solidFill>
                <a:srgbClr val="FFFFE1"/>
              </a:solidFill>
              <a:latin typeface="Optima" pitchFamily="2" charset="2"/>
            </a:endParaRP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2356060" y="1556740"/>
            <a:ext cx="1656230" cy="360050"/>
          </a:xfrm>
          <a:prstGeom prst="roundRect">
            <a:avLst/>
          </a:prstGeom>
          <a:solidFill>
            <a:srgbClr val="666633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rgbClr val="FFFFE1"/>
                </a:solidFill>
                <a:latin typeface="Optima" pitchFamily="2" charset="2"/>
              </a:rPr>
              <a:t>DirectoryPage</a:t>
            </a:r>
            <a:endParaRPr lang="ko-KR" altLang="en-US" smtClean="0">
              <a:solidFill>
                <a:srgbClr val="FFFFE1"/>
              </a:solidFill>
              <a:latin typeface="Optima" pitchFamily="2" charset="2"/>
            </a:endParaRP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4732390" y="1556740"/>
            <a:ext cx="1656230" cy="360050"/>
          </a:xfrm>
          <a:prstGeom prst="roundRect">
            <a:avLst/>
          </a:prstGeom>
          <a:solidFill>
            <a:srgbClr val="666633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rgbClr val="FFFFE1"/>
                </a:solidFill>
                <a:latin typeface="Optima" pitchFamily="2" charset="2"/>
              </a:rPr>
              <a:t>ChooseDirectoryPage</a:t>
            </a:r>
            <a:endParaRPr lang="ko-KR" altLang="en-US" smtClean="0">
              <a:solidFill>
                <a:srgbClr val="FFFFE1"/>
              </a:solidFill>
              <a:latin typeface="Optima" pitchFamily="2" charset="2"/>
            </a:endParaRPr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7108720" y="1556740"/>
            <a:ext cx="1656230" cy="360050"/>
          </a:xfrm>
          <a:prstGeom prst="roundRect">
            <a:avLst/>
          </a:prstGeom>
          <a:solidFill>
            <a:srgbClr val="666633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rgbClr val="FFFFE1"/>
                </a:solidFill>
                <a:latin typeface="Optima" pitchFamily="2" charset="2"/>
              </a:rPr>
              <a:t>SummaryPage</a:t>
            </a:r>
            <a:endParaRPr lang="ko-KR" altLang="en-US" smtClean="0">
              <a:solidFill>
                <a:srgbClr val="FFFFE1"/>
              </a:solidFill>
              <a:latin typeface="Optima" pitchFamily="2" charset="2"/>
            </a:endParaRPr>
          </a:p>
        </p:txBody>
      </p:sp>
      <p:cxnSp>
        <p:nvCxnSpPr>
          <p:cNvPr id="10" name="직선 화살표 연결선 9"/>
          <p:cNvCxnSpPr>
            <a:stCxn id="6" idx="3"/>
            <a:endCxn id="7" idx="1"/>
          </p:cNvCxnSpPr>
          <p:nvPr/>
        </p:nvCxnSpPr>
        <p:spPr bwMode="auto">
          <a:xfrm>
            <a:off x="4012290" y="1736765"/>
            <a:ext cx="720100" cy="0"/>
          </a:xfrm>
          <a:prstGeom prst="straightConnector1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arrow"/>
          </a:ln>
          <a:effectLst/>
        </p:spPr>
      </p:cxnSp>
      <p:cxnSp>
        <p:nvCxnSpPr>
          <p:cNvPr id="11" name="직선 화살표 연결선 10"/>
          <p:cNvCxnSpPr>
            <a:stCxn id="7" idx="3"/>
            <a:endCxn id="8" idx="1"/>
          </p:cNvCxnSpPr>
          <p:nvPr/>
        </p:nvCxnSpPr>
        <p:spPr bwMode="auto">
          <a:xfrm>
            <a:off x="6388620" y="1736765"/>
            <a:ext cx="720100" cy="0"/>
          </a:xfrm>
          <a:prstGeom prst="straightConnector1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arrow"/>
          </a:ln>
          <a:effectLst/>
        </p:spPr>
      </p:cxnSp>
      <p:cxnSp>
        <p:nvCxnSpPr>
          <p:cNvPr id="15" name="꺾인 연결선 14"/>
          <p:cNvCxnSpPr>
            <a:stCxn id="6" idx="2"/>
            <a:endCxn id="8" idx="2"/>
          </p:cNvCxnSpPr>
          <p:nvPr/>
        </p:nvCxnSpPr>
        <p:spPr bwMode="auto">
          <a:xfrm rot="16200000" flipH="1">
            <a:off x="5560505" y="-459540"/>
            <a:ext cx="12700" cy="4752660"/>
          </a:xfrm>
          <a:prstGeom prst="bentConnector3">
            <a:avLst>
              <a:gd name="adj1" fmla="val 1800000"/>
            </a:avLst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8588835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마법사 구현 </a:t>
            </a:r>
            <a:r>
              <a:rPr lang="en-US" altLang="ko-KR" smtClean="0"/>
              <a:t>(5/5)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318924"/>
          </a:xfrm>
        </p:spPr>
        <p:txBody>
          <a:bodyPr/>
          <a:lstStyle/>
          <a:p>
            <a:r>
              <a:rPr lang="en-US" altLang="ko-KR" smtClean="0"/>
              <a:t>Wizard : ProjectWizard </a:t>
            </a:r>
            <a:r>
              <a:rPr lang="ko-KR" altLang="en-US" smtClean="0"/>
              <a:t>클래스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 bwMode="auto">
          <a:xfrm>
            <a:off x="2140030" y="1287357"/>
            <a:ext cx="6337956" cy="517914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ChooseDirectoryPage getChoosePage() {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(ChooseDirectoryPage) getPage(ChooseDirectoryPage.</a:t>
            </a:r>
            <a:r>
              <a:rPr lang="en-US" altLang="ko-KR" sz="10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PAGE_NAME</a:t>
            </a:r>
            <a:r>
              <a:rPr lang="en-US" altLang="ko-KR" sz="10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ko-KR" altLang="en-US" sz="1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DirectoryPage getDirectoryPage() {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(DirectoryPage) getPage(DirectoryPage.</a:t>
            </a:r>
            <a:r>
              <a:rPr lang="en-US" altLang="ko-KR" sz="10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PAGE_NAME</a:t>
            </a:r>
            <a:r>
              <a:rPr lang="en-US" altLang="ko-KR" sz="10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ko-KR" altLang="en-US" sz="1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performCancel() {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System.</a:t>
            </a:r>
            <a:r>
              <a:rPr lang="en-US" altLang="ko-KR" sz="10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altLang="ko-KR" sz="1000" i="1">
                <a:latin typeface="Consolas" panose="020B0609020204030204" pitchFamily="49" charset="0"/>
                <a:cs typeface="Consolas" panose="020B0609020204030204" pitchFamily="49" charset="0"/>
              </a:rPr>
              <a:t>.println(</a:t>
            </a:r>
            <a:r>
              <a:rPr lang="en-US" altLang="ko-KR" sz="1000" i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"Perform Cancel called"</a:t>
            </a:r>
            <a:r>
              <a:rPr lang="en-US" altLang="ko-KR" sz="10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ko-KR" altLang="en-US" sz="1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IWizardPage getNextPage(IWizardPage page) {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(page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DirectoryPage) {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    DirectoryPage dirPage = (DirectoryPage) page;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(dirPage.useDefaultDirectory()) {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        SummaryPage summaryPage = (SummaryPage) getPage(SummaryPage.</a:t>
            </a:r>
            <a:r>
              <a:rPr lang="en-US" altLang="ko-KR" sz="10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PAGE_NAME</a:t>
            </a:r>
            <a:r>
              <a:rPr lang="en-US" altLang="ko-KR" sz="10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summaryPage.updateText(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기본 디렉토리 사용중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summaryPage;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ko-KR" altLang="en-US" sz="1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IWizardPage nextPage =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.getNextPage(page);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(nextPage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SummaryPage) {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    SummaryPage summary = (SummaryPage) nextPage;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    DirectoryPage dirPage = getDirectoryPage();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    summary.updateText(dirPage.useDefaultDirectory() ? 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기본 디렉토리 사용중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사용중인 디렉토리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:"</a:t>
            </a:r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+ getChoosePage().getDirectory());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nextPage;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ko-KR" sz="1000" i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3919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End of Document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9725" y="836613"/>
            <a:ext cx="10256874" cy="78483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mtClean="0"/>
              <a:t>질의 응답</a:t>
            </a:r>
            <a:endParaRPr lang="en-US" altLang="ko-KR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mtClean="0"/>
              <a:t>토론</a:t>
            </a:r>
            <a:endParaRPr lang="en-US" altLang="ko-KR" smtClean="0"/>
          </a:p>
        </p:txBody>
      </p:sp>
      <p:sp>
        <p:nvSpPr>
          <p:cNvPr id="7" name="직사각형 6"/>
          <p:cNvSpPr/>
          <p:nvPr/>
        </p:nvSpPr>
        <p:spPr>
          <a:xfrm>
            <a:off x="3699279" y="1988800"/>
            <a:ext cx="36856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감사합니다</a:t>
            </a:r>
            <a:r>
              <a:rPr lang="en-US" altLang="ko-KR" sz="540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....</a:t>
            </a:r>
            <a:endParaRPr lang="en-US" altLang="ko-KR" sz="540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3724250" y="2905780"/>
            <a:ext cx="4320600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l" defTabSz="708025" eaLnBrk="0" latinLnBrk="0" hangingPunct="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v"/>
            </a:pPr>
            <a:r>
              <a:rPr lang="ko-KR" altLang="en-US" sz="1400" smtClean="0">
                <a:latin typeface="+mn-lt"/>
                <a:ea typeface="+mn-ea"/>
              </a:rPr>
              <a:t>넥스트리소프트</a:t>
            </a:r>
            <a:r>
              <a:rPr lang="en-US" altLang="ko-KR" sz="1400" smtClean="0">
                <a:latin typeface="+mn-lt"/>
                <a:ea typeface="+mn-ea"/>
              </a:rPr>
              <a:t>(</a:t>
            </a:r>
            <a:r>
              <a:rPr lang="ko-KR" altLang="en-US" sz="1400" smtClean="0">
                <a:latin typeface="+mn-lt"/>
                <a:ea typeface="+mn-ea"/>
              </a:rPr>
              <a:t>주</a:t>
            </a:r>
            <a:r>
              <a:rPr lang="en-US" altLang="ko-KR" sz="1400" smtClean="0">
                <a:latin typeface="+mn-lt"/>
                <a:ea typeface="+mn-ea"/>
              </a:rPr>
              <a:t>)</a:t>
            </a:r>
          </a:p>
          <a:p>
            <a:pPr algn="l" defTabSz="708025" eaLnBrk="0" latinLnBrk="0" hangingPunct="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v"/>
            </a:pPr>
            <a:r>
              <a:rPr lang="ko-KR" altLang="en-US" sz="1400" smtClean="0">
                <a:latin typeface="+mn-lt"/>
                <a:ea typeface="+mn-ea"/>
              </a:rPr>
              <a:t>한성영 수석 </a:t>
            </a:r>
            <a:r>
              <a:rPr lang="en-US" altLang="ko-KR" sz="1400" smtClean="0">
                <a:latin typeface="+mn-lt"/>
                <a:ea typeface="+mn-ea"/>
              </a:rPr>
              <a:t>( </a:t>
            </a:r>
            <a:r>
              <a:rPr lang="en-US" altLang="ko-KR" sz="1400" smtClean="0">
                <a:latin typeface="+mn-lt"/>
                <a:ea typeface="+mn-ea"/>
                <a:hlinkClick r:id="rId3"/>
              </a:rPr>
              <a:t>syhan@nextree.co.kr</a:t>
            </a:r>
            <a:r>
              <a:rPr lang="en-US" altLang="ko-KR" sz="1400" smtClean="0">
                <a:latin typeface="+mn-lt"/>
                <a:ea typeface="+mn-ea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109550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OS </a:t>
            </a:r>
            <a:r>
              <a:rPr lang="ko-KR" altLang="en-US" smtClean="0"/>
              <a:t>클래스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1205321"/>
          </a:xfrm>
        </p:spPr>
        <p:txBody>
          <a:bodyPr/>
          <a:lstStyle/>
          <a:p>
            <a:r>
              <a:rPr lang="en-US" altLang="ko-KR" smtClean="0"/>
              <a:t>OS </a:t>
            </a:r>
            <a:r>
              <a:rPr lang="ko-KR" altLang="en-US" smtClean="0"/>
              <a:t>객체는 </a:t>
            </a:r>
            <a:r>
              <a:rPr lang="en-US" altLang="ko-KR" smtClean="0"/>
              <a:t>Operating System</a:t>
            </a:r>
            <a:r>
              <a:rPr lang="ko-KR" altLang="en-US" smtClean="0"/>
              <a:t>의 윈도우 자원을 제어하기 위해 </a:t>
            </a:r>
            <a:r>
              <a:rPr lang="en-US" altLang="ko-KR" smtClean="0"/>
              <a:t>Native </a:t>
            </a:r>
            <a:r>
              <a:rPr lang="ko-KR" altLang="en-US" smtClean="0"/>
              <a:t>인터페이스를 사용함</a:t>
            </a:r>
            <a:endParaRPr lang="en-US" altLang="ko-KR" smtClean="0"/>
          </a:p>
          <a:p>
            <a:r>
              <a:rPr lang="en-US" altLang="ko-KR" smtClean="0"/>
              <a:t>Native </a:t>
            </a:r>
            <a:r>
              <a:rPr lang="ko-KR" altLang="en-US" smtClean="0"/>
              <a:t>인터페이스의 실제 동작 코드는 </a:t>
            </a:r>
            <a:r>
              <a:rPr lang="en-US" altLang="ko-KR" smtClean="0"/>
              <a:t>C</a:t>
            </a:r>
            <a:r>
              <a:rPr lang="ko-KR" altLang="en-US" smtClean="0"/>
              <a:t>언어로 구현이 됨</a:t>
            </a:r>
            <a:endParaRPr lang="en-US" altLang="ko-KR" smtClean="0"/>
          </a:p>
          <a:p>
            <a:r>
              <a:rPr lang="ko-KR" altLang="en-US" smtClean="0"/>
              <a:t>예제의 </a:t>
            </a:r>
            <a:r>
              <a:rPr lang="en-US" altLang="ko-KR" smtClean="0"/>
              <a:t>C</a:t>
            </a:r>
            <a:r>
              <a:rPr lang="ko-KR" altLang="en-US" smtClean="0"/>
              <a:t>코드는 </a:t>
            </a:r>
            <a:r>
              <a:rPr lang="en-US" altLang="ko-KR" smtClean="0"/>
              <a:t>Windows OS</a:t>
            </a:r>
            <a:r>
              <a:rPr lang="ko-KR" altLang="en-US" smtClean="0"/>
              <a:t>일 경우 동작하는 코드임</a:t>
            </a:r>
            <a:endParaRPr lang="en-US" altLang="ko-KR" smtClean="0"/>
          </a:p>
          <a:p>
            <a:r>
              <a:rPr lang="en-US" altLang="ko-KR" smtClean="0"/>
              <a:t>SWT</a:t>
            </a:r>
            <a:r>
              <a:rPr lang="ko-KR" altLang="en-US" smtClean="0"/>
              <a:t>는 </a:t>
            </a:r>
            <a:r>
              <a:rPr lang="en-US" altLang="ko-KR" smtClean="0"/>
              <a:t>OS</a:t>
            </a:r>
            <a:r>
              <a:rPr lang="ko-KR" altLang="en-US" smtClean="0"/>
              <a:t>의 특성을 반영하지 않음</a:t>
            </a:r>
            <a:r>
              <a:rPr lang="en-US" altLang="ko-KR" smtClean="0"/>
              <a:t>(Windows, Linux, MacOS </a:t>
            </a:r>
            <a:r>
              <a:rPr lang="ko-KR" altLang="en-US" smtClean="0"/>
              <a:t>특징적인 코드가 없음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 bwMode="auto">
          <a:xfrm>
            <a:off x="1707970" y="2825272"/>
            <a:ext cx="7059307" cy="53171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>
                <a:solidFill>
                  <a:srgbClr val="3F5FB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/** </a:t>
            </a:r>
            <a:r>
              <a:rPr lang="en-US" altLang="ko-KR" sz="1400">
                <a:solidFill>
                  <a:srgbClr val="7F9FB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@param</a:t>
            </a:r>
            <a:r>
              <a:rPr lang="en-US" altLang="ko-KR" sz="1400">
                <a:solidFill>
                  <a:srgbClr val="3F5FB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hWnd cast=(HWND) */</a:t>
            </a:r>
          </a:p>
          <a:p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native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/*int*/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SetFocus (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/*int*/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hWnd);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8073488" y="2596059"/>
            <a:ext cx="723522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36000" rIns="36000" rtlCol="0">
            <a:spAutoFit/>
          </a:bodyPr>
          <a:lstStyle/>
          <a:p>
            <a:pPr algn="l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b="0" i="1" smtClean="0">
                <a:latin typeface="+mj-ea"/>
                <a:ea typeface="+mj-ea"/>
              </a:rPr>
              <a:t>OS </a:t>
            </a:r>
            <a:r>
              <a:rPr lang="ko-KR" altLang="en-US" b="0" i="1" smtClean="0">
                <a:latin typeface="+mj-ea"/>
                <a:ea typeface="+mj-ea"/>
              </a:rPr>
              <a:t>클래스</a:t>
            </a:r>
          </a:p>
        </p:txBody>
      </p:sp>
      <p:pic>
        <p:nvPicPr>
          <p:cNvPr id="2050" name="Picture 2" descr="C:\Users\syhan\Desktop\nativ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673" y="3933070"/>
            <a:ext cx="4533900" cy="18192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>
            <a:stCxn id="4" idx="2"/>
            <a:endCxn id="2050" idx="0"/>
          </p:cNvCxnSpPr>
          <p:nvPr/>
        </p:nvCxnSpPr>
        <p:spPr bwMode="auto">
          <a:xfrm flipH="1">
            <a:off x="5237623" y="3356990"/>
            <a:ext cx="1" cy="576080"/>
          </a:xfrm>
          <a:prstGeom prst="straightConnector1">
            <a:avLst/>
          </a:prstGeom>
          <a:noFill/>
          <a:ln w="9525">
            <a:solidFill>
              <a:srgbClr val="666666"/>
            </a:solidFill>
            <a:prstDash val="dash"/>
            <a:round/>
            <a:headEnd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021681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Display API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909855"/>
          </a:xfrm>
        </p:spPr>
        <p:txBody>
          <a:bodyPr/>
          <a:lstStyle/>
          <a:p>
            <a:r>
              <a:rPr lang="en-US" altLang="ko-KR" smtClean="0"/>
              <a:t>SWT </a:t>
            </a:r>
            <a:r>
              <a:rPr lang="ko-KR" altLang="en-US" smtClean="0"/>
              <a:t>기반의 애플리케이션은 반드시 </a:t>
            </a:r>
            <a:r>
              <a:rPr lang="en-US" altLang="ko-KR" smtClean="0"/>
              <a:t>Display </a:t>
            </a:r>
            <a:r>
              <a:rPr lang="ko-KR" altLang="en-US" smtClean="0"/>
              <a:t>객체를 생성함</a:t>
            </a:r>
            <a:endParaRPr lang="en-US" altLang="ko-KR" smtClean="0"/>
          </a:p>
          <a:p>
            <a:r>
              <a:rPr lang="ko-KR" altLang="en-US" smtClean="0"/>
              <a:t>주로 애플리케이션 종료시 </a:t>
            </a:r>
            <a:r>
              <a:rPr lang="en-US" altLang="ko-KR" smtClean="0"/>
              <a:t>Display</a:t>
            </a:r>
            <a:r>
              <a:rPr lang="ko-KR" altLang="en-US" smtClean="0"/>
              <a:t>를 종료하기 위하여 </a:t>
            </a:r>
            <a:r>
              <a:rPr lang="en-US" altLang="ko-KR" smtClean="0"/>
              <a:t>getCurrent()</a:t>
            </a:r>
            <a:r>
              <a:rPr lang="ko-KR" altLang="en-US" smtClean="0"/>
              <a:t>를 사용함</a:t>
            </a:r>
            <a:endParaRPr lang="en-US" altLang="ko-KR" smtClean="0"/>
          </a:p>
          <a:p>
            <a:r>
              <a:rPr lang="en-US" altLang="ko-KR" smtClean="0"/>
              <a:t>SWT </a:t>
            </a:r>
            <a:r>
              <a:rPr lang="ko-KR" altLang="en-US" smtClean="0"/>
              <a:t>애플리케이션은 </a:t>
            </a:r>
            <a:r>
              <a:rPr lang="en-US" altLang="ko-KR" smtClean="0"/>
              <a:t>readAndDispatch() </a:t>
            </a:r>
            <a:r>
              <a:rPr lang="ko-KR" altLang="en-US" smtClean="0"/>
              <a:t>로 이벤트가 동작중인지 체크하여 동작중인 이벤트가 없는경우 </a:t>
            </a:r>
            <a:r>
              <a:rPr lang="en-US" altLang="ko-KR" smtClean="0"/>
              <a:t>sleep()</a:t>
            </a:r>
            <a:r>
              <a:rPr lang="ko-KR" altLang="en-US" smtClean="0"/>
              <a:t>로 대기한다</a:t>
            </a:r>
            <a:r>
              <a:rPr lang="en-US" altLang="ko-KR" smtClean="0"/>
              <a:t>.</a:t>
            </a:r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838637"/>
              </p:ext>
            </p:extLst>
          </p:nvPr>
        </p:nvGraphicFramePr>
        <p:xfrm>
          <a:off x="923862" y="2708900"/>
          <a:ext cx="8982198" cy="208829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527311"/>
                <a:gridCol w="6454887"/>
              </a:tblGrid>
              <a:tr h="4176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dirty="0" smtClean="0"/>
                        <a:t>주요 </a:t>
                      </a:r>
                      <a:r>
                        <a:rPr lang="en-US" altLang="ko-KR" sz="1400" kern="1200" dirty="0" smtClean="0"/>
                        <a:t>API</a:t>
                      </a:r>
                      <a:endParaRPr lang="ko-KR" altLang="en-US" sz="1400" b="1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기능</a:t>
                      </a:r>
                      <a:endParaRPr lang="ko-KR" altLang="en-US" sz="1400" b="1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176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Display()</a:t>
                      </a:r>
                      <a:endParaRPr lang="ko-KR" altLang="en-US" sz="1400" b="0" i="0" dirty="0">
                        <a:latin typeface="+mn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kern="1200" dirty="0" smtClean="0"/>
                        <a:t>플랫폼 지원을 할당하고 </a:t>
                      </a:r>
                      <a:r>
                        <a:rPr lang="en-US" altLang="ko-KR" sz="1400" kern="1200" dirty="0" smtClean="0"/>
                        <a:t>Display </a:t>
                      </a:r>
                      <a:r>
                        <a:rPr lang="ko-KR" altLang="en-US" sz="1400" kern="1200" dirty="0" smtClean="0"/>
                        <a:t>객체를 생성한다</a:t>
                      </a:r>
                      <a:r>
                        <a:rPr lang="en-US" altLang="ko-KR" sz="1400" kern="1200" dirty="0" smtClean="0"/>
                        <a:t>.</a:t>
                      </a:r>
                      <a:endParaRPr lang="ko-KR" altLang="en-US" sz="1400" i="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</a:tr>
              <a:tr h="4176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getCurrent</a:t>
                      </a:r>
                      <a:r>
                        <a:rPr lang="en-US" altLang="ko-KR" sz="1400" dirty="0" smtClean="0"/>
                        <a:t>()</a:t>
                      </a:r>
                      <a:endParaRPr lang="ko-KR" altLang="en-US" sz="1400" b="0" i="0" dirty="0">
                        <a:latin typeface="+mn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kern="1200" smtClean="0"/>
                        <a:t>현재 동작중인 </a:t>
                      </a:r>
                      <a:r>
                        <a:rPr lang="en-US" altLang="ko-KR" sz="1400" kern="1200" smtClean="0"/>
                        <a:t>User Interface</a:t>
                      </a:r>
                      <a:r>
                        <a:rPr lang="ko-KR" altLang="en-US" sz="1400" kern="1200" smtClean="0"/>
                        <a:t> </a:t>
                      </a:r>
                      <a:r>
                        <a:rPr lang="ko-KR" altLang="en-US" sz="1400" kern="1200" dirty="0" err="1" smtClean="0"/>
                        <a:t>스레드를</a:t>
                      </a:r>
                      <a:r>
                        <a:rPr lang="ko-KR" altLang="en-US" sz="1400" kern="1200" dirty="0" smtClean="0"/>
                        <a:t> 반환한다</a:t>
                      </a:r>
                      <a:r>
                        <a:rPr lang="en-US" altLang="ko-KR" sz="1400" kern="1200" dirty="0" smtClean="0"/>
                        <a:t>.</a:t>
                      </a:r>
                      <a:endParaRPr lang="ko-KR" altLang="en-US" sz="1400" i="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</a:tr>
              <a:tr h="417658">
                <a:tc>
                  <a:txBody>
                    <a:bodyPr/>
                    <a:lstStyle/>
                    <a:p>
                      <a:r>
                        <a:rPr lang="en-US" altLang="ko-KR" sz="1400" dirty="0" err="1" smtClean="0"/>
                        <a:t>readAndDispatch</a:t>
                      </a:r>
                      <a:r>
                        <a:rPr lang="en-US" altLang="ko-KR" sz="1400" dirty="0" smtClean="0"/>
                        <a:t>()</a:t>
                      </a:r>
                      <a:endParaRPr lang="ko-KR" altLang="en-US" sz="14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smtClean="0"/>
                        <a:t>이벤트를 해석해서</a:t>
                      </a:r>
                      <a:r>
                        <a:rPr lang="ko-KR" altLang="en-US" sz="1400" kern="1200" baseline="0" smtClean="0"/>
                        <a:t> 수신자에게 전달하는지 여부</a:t>
                      </a:r>
                      <a:endParaRPr lang="en-US" altLang="ko-KR" sz="1400" i="0" baseline="0" dirty="0" smtClean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</a:tr>
              <a:tr h="417658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sleep()</a:t>
                      </a:r>
                      <a:endParaRPr lang="ko-KR" altLang="en-US" sz="14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smtClean="0"/>
                        <a:t>이벤트를 </a:t>
                      </a:r>
                      <a:r>
                        <a:rPr lang="ko-KR" altLang="en-US" sz="1400" kern="1200" dirty="0" smtClean="0"/>
                        <a:t>기다린다</a:t>
                      </a:r>
                      <a:r>
                        <a:rPr lang="en-US" altLang="ko-KR" sz="1400" kern="1200" dirty="0" smtClean="0"/>
                        <a:t>.</a:t>
                      </a:r>
                      <a:endParaRPr lang="en-US" altLang="ko-KR" sz="1400" i="0" baseline="0" dirty="0" smtClean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2765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Shell </a:t>
            </a:r>
            <a:r>
              <a:rPr lang="ko-KR" altLang="en-US" smtClean="0"/>
              <a:t>클래스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909855"/>
          </a:xfrm>
        </p:spPr>
        <p:txBody>
          <a:bodyPr/>
          <a:lstStyle/>
          <a:p>
            <a:r>
              <a:rPr lang="en-US" altLang="ko-KR" smtClean="0"/>
              <a:t>Display </a:t>
            </a:r>
            <a:r>
              <a:rPr lang="ko-KR" altLang="en-US" smtClean="0"/>
              <a:t>클래스가 윈도우의 자원을 관리하는 반면 </a:t>
            </a:r>
            <a:r>
              <a:rPr lang="en-US" altLang="ko-KR" smtClean="0"/>
              <a:t>Shell </a:t>
            </a:r>
            <a:r>
              <a:rPr lang="ko-KR" altLang="en-US" smtClean="0"/>
              <a:t>클래스는 </a:t>
            </a:r>
            <a:r>
              <a:rPr lang="en-US" altLang="ko-KR" smtClean="0"/>
              <a:t>Window UI</a:t>
            </a:r>
            <a:r>
              <a:rPr lang="ko-KR" altLang="en-US"/>
              <a:t> </a:t>
            </a:r>
            <a:r>
              <a:rPr lang="ko-KR" altLang="en-US" smtClean="0"/>
              <a:t>를 표현하는 클래스임</a:t>
            </a:r>
            <a:endParaRPr lang="en-US" altLang="ko-KR" smtClean="0"/>
          </a:p>
          <a:p>
            <a:r>
              <a:rPr lang="ko-KR" altLang="en-US" smtClean="0"/>
              <a:t>메인 윈도우 프레임을 담당하며 윈도우 내부의 위젯들을 담는 그릇의 역할을 함</a:t>
            </a:r>
            <a:endParaRPr lang="en-US" altLang="ko-KR" smtClean="0"/>
          </a:p>
          <a:p>
            <a:r>
              <a:rPr lang="en-US" altLang="ko-KR" smtClean="0"/>
              <a:t>UI</a:t>
            </a:r>
            <a:r>
              <a:rPr lang="ko-KR" altLang="en-US" smtClean="0"/>
              <a:t>를 표현하지만 실제 </a:t>
            </a:r>
            <a:r>
              <a:rPr lang="en-US" altLang="ko-KR" smtClean="0"/>
              <a:t>UI</a:t>
            </a:r>
            <a:r>
              <a:rPr lang="ko-KR" altLang="en-US" smtClean="0"/>
              <a:t>를 그리는 작업은 </a:t>
            </a:r>
            <a:r>
              <a:rPr lang="en-US" altLang="ko-KR" smtClean="0"/>
              <a:t>OS </a:t>
            </a:r>
            <a:r>
              <a:rPr lang="ko-KR" altLang="en-US" smtClean="0"/>
              <a:t>클래스를 통하여 </a:t>
            </a:r>
            <a:r>
              <a:rPr lang="en-US" altLang="ko-KR" smtClean="0"/>
              <a:t>Operating System</a:t>
            </a:r>
            <a:r>
              <a:rPr lang="ko-KR" altLang="en-US" smtClean="0"/>
              <a:t>에 위임함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 bwMode="auto">
          <a:xfrm>
            <a:off x="3436210" y="5013220"/>
            <a:ext cx="4104570" cy="5760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Operating System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3436209" y="4365130"/>
            <a:ext cx="4104571" cy="576080"/>
          </a:xfrm>
          <a:prstGeom prst="rect">
            <a:avLst/>
          </a:prstGeom>
          <a:solidFill>
            <a:srgbClr val="666633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OS Class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3436209" y="3501010"/>
            <a:ext cx="4104571" cy="864120"/>
          </a:xfrm>
          <a:prstGeom prst="rect">
            <a:avLst/>
          </a:prstGeom>
          <a:solidFill>
            <a:srgbClr val="808000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t" anchorCtr="0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Shell Class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4588370" y="3954449"/>
            <a:ext cx="1800250" cy="4106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Display Class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3796260" y="3140960"/>
            <a:ext cx="936130" cy="360050"/>
          </a:xfrm>
          <a:prstGeom prst="rect">
            <a:avLst/>
          </a:prstGeom>
          <a:solidFill>
            <a:srgbClr val="666633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Widget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5020430" y="3140960"/>
            <a:ext cx="936130" cy="360050"/>
          </a:xfrm>
          <a:prstGeom prst="rect">
            <a:avLst/>
          </a:prstGeom>
          <a:solidFill>
            <a:srgbClr val="666633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Widget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6244600" y="3140960"/>
            <a:ext cx="936130" cy="360050"/>
          </a:xfrm>
          <a:prstGeom prst="rect">
            <a:avLst/>
          </a:prstGeom>
          <a:solidFill>
            <a:srgbClr val="666633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Widget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53089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 bwMode="auto">
          <a:xfrm>
            <a:off x="0" y="0"/>
            <a:ext cx="11049000" cy="6856413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z="540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15" name="텍스트 개체 틀 4"/>
          <p:cNvSpPr txBox="1">
            <a:spLocks/>
          </p:cNvSpPr>
          <p:nvPr/>
        </p:nvSpPr>
        <p:spPr>
          <a:xfrm>
            <a:off x="51740" y="44529"/>
            <a:ext cx="10448198" cy="6697583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Optima" pitchFamily="34" charset="0"/>
              <a:buChar char="•"/>
              <a:defRPr kumimoji="1" sz="1600">
                <a:solidFill>
                  <a:srgbClr val="000000"/>
                </a:solidFill>
                <a:latin typeface="+mj-ea"/>
                <a:ea typeface="+mj-ea"/>
                <a:cs typeface="+mn-cs"/>
              </a:defRPr>
            </a:lvl1pPr>
            <a:lvl2pPr marL="455613" indent="-22542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Optima" pitchFamily="34" charset="0"/>
              <a:buChar char="–"/>
              <a:defRPr kumimoji="1" sz="1600">
                <a:solidFill>
                  <a:srgbClr val="000000"/>
                </a:solidFill>
                <a:latin typeface="+mj-ea"/>
                <a:ea typeface="+mj-ea"/>
              </a:defRPr>
            </a:lvl2pPr>
            <a:lvl3pPr marL="684213" indent="-227013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Optima" pitchFamily="34" charset="0"/>
              <a:buChar char="•"/>
              <a:defRPr kumimoji="1" sz="1600">
                <a:solidFill>
                  <a:srgbClr val="000000"/>
                </a:solidFill>
                <a:latin typeface="+mj-ea"/>
                <a:ea typeface="+mj-ea"/>
              </a:defRPr>
            </a:lvl3pPr>
            <a:lvl4pPr marL="4270375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4500563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49577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54149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58721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63293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600"/>
              </a:spcBef>
              <a:buClr>
                <a:schemeClr val="bg1"/>
              </a:buClr>
            </a:pPr>
            <a:r>
              <a:rPr lang="ko-KR" altLang="en-US" sz="2000" smtClean="0">
                <a:solidFill>
                  <a:schemeClr val="bg1"/>
                </a:solidFill>
                <a:latin typeface="+mn-lt"/>
              </a:rPr>
              <a:t>한성영</a:t>
            </a:r>
            <a:endParaRPr lang="en-US" altLang="ko-KR" sz="2000" dirty="0" smtClean="0">
              <a:solidFill>
                <a:schemeClr val="bg1"/>
              </a:solidFill>
              <a:latin typeface="+mn-lt"/>
            </a:endParaRPr>
          </a:p>
          <a:p>
            <a:pPr>
              <a:spcBef>
                <a:spcPts val="600"/>
              </a:spcBef>
              <a:buClr>
                <a:schemeClr val="bg1"/>
              </a:buClr>
            </a:pPr>
            <a:r>
              <a:rPr lang="ko-KR" altLang="en-US" sz="2000" smtClean="0">
                <a:solidFill>
                  <a:schemeClr val="bg1"/>
                </a:solidFill>
                <a:latin typeface="+mn-lt"/>
              </a:rPr>
              <a:t>넥스트리소프트</a:t>
            </a:r>
            <a:r>
              <a:rPr lang="en-US" altLang="ko-KR" sz="200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000" smtClean="0">
                <a:solidFill>
                  <a:schemeClr val="bg1"/>
                </a:solidFill>
                <a:latin typeface="+mn-lt"/>
              </a:rPr>
              <a:t>수석엔지니어</a:t>
            </a:r>
            <a:r>
              <a:rPr lang="en-US" altLang="ko-KR" sz="2000" smtClean="0">
                <a:solidFill>
                  <a:schemeClr val="bg1"/>
                </a:solidFill>
                <a:latin typeface="+mn-lt"/>
              </a:rPr>
              <a:t>/</a:t>
            </a:r>
            <a:r>
              <a:rPr lang="ko-KR" altLang="en-US" sz="2000" smtClean="0">
                <a:solidFill>
                  <a:schemeClr val="bg1"/>
                </a:solidFill>
                <a:latin typeface="+mn-lt"/>
              </a:rPr>
              <a:t>아키텍트</a:t>
            </a:r>
            <a:endParaRPr lang="ko-KR" altLang="en-US" sz="2000" dirty="0" smtClean="0">
              <a:solidFill>
                <a:schemeClr val="bg1"/>
              </a:solidFill>
              <a:latin typeface="+mn-lt"/>
            </a:endParaRPr>
          </a:p>
          <a:p>
            <a:pPr>
              <a:spcBef>
                <a:spcPts val="600"/>
              </a:spcBef>
              <a:buClr>
                <a:schemeClr val="bg1"/>
              </a:buClr>
            </a:pPr>
            <a:r>
              <a:rPr lang="en-US" altLang="ko-KR" sz="2000" smtClean="0">
                <a:solidFill>
                  <a:srgbClr val="FFFF00"/>
                </a:solidFill>
                <a:latin typeface="+mn-lt"/>
              </a:rPr>
              <a:t>10</a:t>
            </a:r>
            <a:r>
              <a:rPr lang="ko-KR" altLang="en-US" sz="2000" smtClean="0">
                <a:solidFill>
                  <a:srgbClr val="FFFF00"/>
                </a:solidFill>
                <a:latin typeface="+mn-lt"/>
              </a:rPr>
              <a:t>년차 소프트웨어 엔지니어</a:t>
            </a:r>
            <a:endParaRPr lang="en-US" altLang="ko-KR" sz="2000" dirty="0" smtClean="0">
              <a:solidFill>
                <a:srgbClr val="FFFF00"/>
              </a:solidFill>
              <a:latin typeface="+mn-lt"/>
            </a:endParaRPr>
          </a:p>
          <a:p>
            <a:pPr>
              <a:spcBef>
                <a:spcPts val="600"/>
              </a:spcBef>
              <a:buClr>
                <a:schemeClr val="bg1"/>
              </a:buClr>
            </a:pPr>
            <a:r>
              <a:rPr lang="en-US" altLang="ko-KR" sz="2000" smtClean="0">
                <a:solidFill>
                  <a:schemeClr val="bg1"/>
                </a:solidFill>
                <a:latin typeface="+mn-lt"/>
              </a:rPr>
              <a:t>RCP/</a:t>
            </a:r>
            <a:r>
              <a:rPr lang="ko-KR" altLang="en-US" sz="2000" smtClean="0">
                <a:solidFill>
                  <a:schemeClr val="bg1"/>
                </a:solidFill>
                <a:latin typeface="+mn-lt"/>
              </a:rPr>
              <a:t>웹 기반</a:t>
            </a:r>
            <a:r>
              <a:rPr lang="en-US" altLang="ko-KR" sz="200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2000" smtClean="0">
                <a:solidFill>
                  <a:schemeClr val="bg1"/>
                </a:solidFill>
                <a:latin typeface="+mn-lt"/>
              </a:rPr>
              <a:t>개발</a:t>
            </a:r>
            <a:r>
              <a:rPr lang="en-US" altLang="ko-KR" sz="2000" smtClean="0">
                <a:solidFill>
                  <a:schemeClr val="bg1"/>
                </a:solidFill>
                <a:latin typeface="+mn-lt"/>
              </a:rPr>
              <a:t>, </a:t>
            </a:r>
            <a:r>
              <a:rPr lang="ko-KR" altLang="en-US" sz="2000" smtClean="0">
                <a:solidFill>
                  <a:schemeClr val="bg1"/>
                </a:solidFill>
                <a:latin typeface="+mn-lt"/>
              </a:rPr>
              <a:t>오픈소스프레임워</a:t>
            </a:r>
            <a:r>
              <a:rPr lang="ko-KR" altLang="en-US" sz="2000">
                <a:solidFill>
                  <a:schemeClr val="bg1"/>
                </a:solidFill>
                <a:latin typeface="+mn-lt"/>
              </a:rPr>
              <a:t>크</a:t>
            </a:r>
            <a:r>
              <a:rPr lang="en-US" sz="2000" smtClean="0">
                <a:solidFill>
                  <a:schemeClr val="bg1"/>
                </a:solidFill>
                <a:latin typeface="+mn-lt"/>
              </a:rPr>
              <a:t> </a:t>
            </a:r>
          </a:p>
          <a:p>
            <a:pPr>
              <a:spcBef>
                <a:spcPts val="600"/>
              </a:spcBef>
              <a:buClr>
                <a:schemeClr val="bg1"/>
              </a:buClr>
            </a:pPr>
            <a:r>
              <a:rPr lang="en-US" altLang="ko-KR" sz="2000" smtClean="0">
                <a:solidFill>
                  <a:schemeClr val="bg1"/>
                </a:solidFill>
                <a:latin typeface="+mn-lt"/>
                <a:hlinkClick r:id="rId3"/>
              </a:rPr>
              <a:t>syhan@nextree.co.kr</a:t>
            </a:r>
            <a:endParaRPr lang="en-US" altLang="ko-KR" sz="2000" smtClean="0">
              <a:solidFill>
                <a:schemeClr val="bg1"/>
              </a:solidFill>
              <a:latin typeface="+mn-lt"/>
            </a:endParaRPr>
          </a:p>
          <a:p>
            <a:pPr>
              <a:spcBef>
                <a:spcPts val="600"/>
              </a:spcBef>
              <a:buClr>
                <a:schemeClr val="bg1"/>
              </a:buClr>
            </a:pPr>
            <a:r>
              <a:rPr lang="en-US" altLang="ko-KR" sz="2000" smtClean="0">
                <a:solidFill>
                  <a:schemeClr val="bg1"/>
                </a:solidFill>
                <a:latin typeface="+mn-lt"/>
              </a:rPr>
              <a:t>twitter.com/asiadream</a:t>
            </a:r>
          </a:p>
          <a:p>
            <a:pPr>
              <a:spcBef>
                <a:spcPts val="600"/>
              </a:spcBef>
              <a:buClr>
                <a:schemeClr val="bg1"/>
              </a:buClr>
            </a:pPr>
            <a:r>
              <a:rPr lang="ko-KR" altLang="en-US" sz="2000" smtClean="0">
                <a:solidFill>
                  <a:schemeClr val="bg1"/>
                </a:solidFill>
                <a:latin typeface="+mn-lt"/>
              </a:rPr>
              <a:t>블로그 </a:t>
            </a:r>
            <a:r>
              <a:rPr lang="en-US" altLang="ko-KR" sz="2000" smtClean="0">
                <a:solidFill>
                  <a:schemeClr val="bg1"/>
                </a:solidFill>
                <a:latin typeface="+mn-lt"/>
              </a:rPr>
              <a:t>: </a:t>
            </a:r>
            <a:r>
              <a:rPr lang="en-US" altLang="ko-KR" sz="2000" smtClean="0">
                <a:solidFill>
                  <a:schemeClr val="bg1"/>
                </a:solidFill>
                <a:latin typeface="+mn-lt"/>
                <a:hlinkClick r:id="rId4"/>
              </a:rPr>
              <a:t>http://nextree.co.kr</a:t>
            </a:r>
            <a:r>
              <a:rPr lang="en-US" altLang="ko-KR" sz="2000" smtClean="0">
                <a:solidFill>
                  <a:schemeClr val="bg1"/>
                </a:solidFill>
                <a:latin typeface="+mn-lt"/>
              </a:rPr>
              <a:t> </a:t>
            </a:r>
            <a:endParaRPr lang="en-US" altLang="ko-KR" sz="2000" dirty="0" smtClean="0">
              <a:solidFill>
                <a:schemeClr val="bg1"/>
              </a:solidFill>
              <a:latin typeface="+mn-lt"/>
            </a:endParaRPr>
          </a:p>
          <a:p>
            <a:pPr>
              <a:spcBef>
                <a:spcPts val="600"/>
              </a:spcBef>
              <a:buClr>
                <a:schemeClr val="bg1"/>
              </a:buClr>
            </a:pPr>
            <a:r>
              <a:rPr lang="ko-KR" altLang="en-US" sz="2000" dirty="0" smtClean="0">
                <a:solidFill>
                  <a:schemeClr val="bg1"/>
                </a:solidFill>
                <a:latin typeface="+mn-lt"/>
              </a:rPr>
              <a:t>회사</a:t>
            </a:r>
          </a:p>
          <a:p>
            <a:pPr lvl="2">
              <a:spcBef>
                <a:spcPts val="600"/>
              </a:spcBef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sz="20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ko-KR" altLang="en-US" sz="1800" dirty="0" smtClean="0">
                <a:solidFill>
                  <a:schemeClr val="bg1"/>
                </a:solidFill>
                <a:latin typeface="+mn-lt"/>
              </a:rPr>
              <a:t>넥스트리소프트</a:t>
            </a:r>
            <a:r>
              <a:rPr lang="en-US" altLang="ko-KR" sz="1800" dirty="0" smtClean="0">
                <a:solidFill>
                  <a:schemeClr val="bg1"/>
                </a:solidFill>
                <a:latin typeface="+mn-lt"/>
              </a:rPr>
              <a:t>(</a:t>
            </a:r>
            <a:r>
              <a:rPr lang="ko-KR" altLang="en-US" sz="1800" dirty="0" smtClean="0">
                <a:solidFill>
                  <a:schemeClr val="bg1"/>
                </a:solidFill>
                <a:latin typeface="+mn-lt"/>
              </a:rPr>
              <a:t>현</a:t>
            </a:r>
            <a:r>
              <a:rPr lang="en-US" altLang="ko-KR" sz="1800" dirty="0" smtClean="0">
                <a:solidFill>
                  <a:schemeClr val="bg1"/>
                </a:solidFill>
                <a:latin typeface="+mn-lt"/>
              </a:rPr>
              <a:t>)</a:t>
            </a:r>
          </a:p>
          <a:p>
            <a:pPr>
              <a:spcBef>
                <a:spcPts val="600"/>
              </a:spcBef>
              <a:buClr>
                <a:schemeClr val="bg1"/>
              </a:buClr>
            </a:pPr>
            <a:r>
              <a:rPr lang="ko-KR" altLang="en-US" sz="2000" smtClean="0">
                <a:solidFill>
                  <a:schemeClr val="bg1"/>
                </a:solidFill>
                <a:latin typeface="+mn-lt"/>
              </a:rPr>
              <a:t>주요 활동 </a:t>
            </a:r>
            <a:endParaRPr lang="ko-KR" altLang="en-US" sz="2000" dirty="0" smtClean="0">
              <a:solidFill>
                <a:schemeClr val="bg1"/>
              </a:solidFill>
              <a:latin typeface="+mn-lt"/>
            </a:endParaRPr>
          </a:p>
          <a:p>
            <a:pPr lvl="2">
              <a:spcBef>
                <a:spcPts val="600"/>
              </a:spcBef>
              <a:buClr>
                <a:schemeClr val="bg1"/>
              </a:buClr>
              <a:buFont typeface="Wingdings" pitchFamily="2" charset="2"/>
              <a:buChar char="ü"/>
            </a:pPr>
            <a:r>
              <a:rPr lang="en-US" sz="1800" smtClean="0">
                <a:solidFill>
                  <a:schemeClr val="bg1"/>
                </a:solidFill>
              </a:rPr>
              <a:t>POSCO ICT </a:t>
            </a:r>
            <a:r>
              <a:rPr lang="ko-KR" altLang="en-US" sz="1800" smtClean="0">
                <a:solidFill>
                  <a:schemeClr val="bg1"/>
                </a:solidFill>
              </a:rPr>
              <a:t>기술지원 컨설팅</a:t>
            </a:r>
            <a:endParaRPr lang="en-US" altLang="ko-KR" sz="1800" smtClean="0">
              <a:solidFill>
                <a:schemeClr val="bg1"/>
              </a:solidFill>
            </a:endParaRPr>
          </a:p>
          <a:p>
            <a:pPr lvl="2">
              <a:spcBef>
                <a:spcPts val="600"/>
              </a:spcBef>
              <a:buClr>
                <a:schemeClr val="bg1"/>
              </a:buClr>
              <a:buFont typeface="Wingdings" pitchFamily="2" charset="2"/>
              <a:buChar char="ü"/>
            </a:pPr>
            <a:r>
              <a:rPr lang="en-US" altLang="ko-KR" sz="1800" smtClean="0">
                <a:solidFill>
                  <a:schemeClr val="bg1"/>
                </a:solidFill>
              </a:rPr>
              <a:t>SKTmap, </a:t>
            </a:r>
            <a:r>
              <a:rPr lang="ko-KR" altLang="en-US" sz="1800" smtClean="0">
                <a:solidFill>
                  <a:schemeClr val="bg1"/>
                </a:solidFill>
              </a:rPr>
              <a:t>북이십일 등에서 </a:t>
            </a:r>
            <a:r>
              <a:rPr lang="en-US" altLang="ko-KR" sz="1800" smtClean="0">
                <a:solidFill>
                  <a:schemeClr val="bg1"/>
                </a:solidFill>
              </a:rPr>
              <a:t>RCP </a:t>
            </a:r>
            <a:r>
              <a:rPr lang="ko-KR" altLang="en-US" sz="1800" smtClean="0">
                <a:solidFill>
                  <a:schemeClr val="bg1"/>
                </a:solidFill>
              </a:rPr>
              <a:t>프로젝트 수행</a:t>
            </a:r>
            <a:endParaRPr lang="en-US" altLang="ko-KR" sz="1800" smtClean="0">
              <a:solidFill>
                <a:schemeClr val="bg1"/>
              </a:solidFill>
            </a:endParaRPr>
          </a:p>
          <a:p>
            <a:pPr lvl="2">
              <a:spcBef>
                <a:spcPts val="600"/>
              </a:spcBef>
              <a:buClr>
                <a:schemeClr val="bg1"/>
              </a:buClr>
              <a:buFont typeface="Wingdings" pitchFamily="2" charset="2"/>
              <a:buChar char="ü"/>
            </a:pPr>
            <a:r>
              <a:rPr lang="en-US" altLang="ko-KR" sz="1800" smtClean="0">
                <a:solidFill>
                  <a:schemeClr val="bg1"/>
                </a:solidFill>
              </a:rPr>
              <a:t>KOSTA, POSDATA, </a:t>
            </a:r>
            <a:r>
              <a:rPr lang="ko-KR" altLang="en-US" sz="1800" smtClean="0">
                <a:solidFill>
                  <a:schemeClr val="bg1"/>
                </a:solidFill>
              </a:rPr>
              <a:t>인재양성센터 등에서 강의</a:t>
            </a:r>
            <a:endParaRPr lang="en-US" altLang="ko-KR" sz="1800" smtClean="0">
              <a:solidFill>
                <a:schemeClr val="bg1"/>
              </a:solidFill>
            </a:endParaRPr>
          </a:p>
          <a:p>
            <a:pPr lvl="2">
              <a:spcBef>
                <a:spcPts val="600"/>
              </a:spcBef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sz="1800" smtClean="0">
                <a:solidFill>
                  <a:schemeClr val="bg1"/>
                </a:solidFill>
              </a:rPr>
              <a:t>삼성화재 차세대 프로젝트 수행</a:t>
            </a:r>
            <a:endParaRPr lang="en-US" altLang="ko-KR" sz="1800" smtClean="0">
              <a:solidFill>
                <a:schemeClr val="bg1"/>
              </a:solidFill>
            </a:endParaRPr>
          </a:p>
          <a:p>
            <a:pPr lvl="2">
              <a:spcBef>
                <a:spcPts val="600"/>
              </a:spcBef>
              <a:buClr>
                <a:schemeClr val="bg1"/>
              </a:buClr>
              <a:buFont typeface="Wingdings" pitchFamily="2" charset="2"/>
              <a:buChar char="ü"/>
            </a:pPr>
            <a:endParaRPr lang="en-US" altLang="ko-KR" sz="1800">
              <a:solidFill>
                <a:schemeClr val="bg1"/>
              </a:solidFill>
              <a:latin typeface="+mn-lt"/>
            </a:endParaRPr>
          </a:p>
          <a:p>
            <a:pPr>
              <a:spcBef>
                <a:spcPts val="600"/>
              </a:spcBef>
              <a:buClr>
                <a:schemeClr val="bg1"/>
              </a:buClr>
            </a:pPr>
            <a:r>
              <a:rPr lang="ko-KR" altLang="en-US" sz="2000">
                <a:solidFill>
                  <a:schemeClr val="bg1"/>
                </a:solidFill>
              </a:rPr>
              <a:t>외부활동</a:t>
            </a:r>
            <a:r>
              <a:rPr lang="en-US" altLang="ko-KR" sz="2000">
                <a:solidFill>
                  <a:schemeClr val="bg1"/>
                </a:solidFill>
              </a:rPr>
              <a:t>: </a:t>
            </a:r>
            <a:r>
              <a:rPr lang="ko-KR" altLang="en-US" sz="2000">
                <a:solidFill>
                  <a:schemeClr val="bg1"/>
                </a:solidFill>
              </a:rPr>
              <a:t> </a:t>
            </a:r>
            <a:r>
              <a:rPr lang="ko-KR" altLang="en-US"/>
              <a:t>수</a:t>
            </a:r>
            <a:r>
              <a:rPr lang="en-US" altLang="ko-KR"/>
              <a:t>: </a:t>
            </a:r>
            <a:r>
              <a:rPr lang="ko-KR" altLang="en-US"/>
              <a:t>명지대학교</a:t>
            </a:r>
            <a:r>
              <a:rPr lang="en-US" altLang="ko-KR"/>
              <a:t>, </a:t>
            </a:r>
            <a:r>
              <a:rPr lang="ko-KR" altLang="en-US"/>
              <a:t>경기대학교</a:t>
            </a:r>
            <a:endParaRPr lang="en-US" altLang="ko-KR"/>
          </a:p>
          <a:p>
            <a:pPr marL="804863" lvl="2" indent="-347663">
              <a:spcBef>
                <a:spcPts val="600"/>
              </a:spcBef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sz="1800">
                <a:solidFill>
                  <a:schemeClr val="bg1"/>
                </a:solidFill>
              </a:rPr>
              <a:t>강의</a:t>
            </a:r>
            <a:r>
              <a:rPr lang="en-US" altLang="ko-KR" sz="1800">
                <a:solidFill>
                  <a:schemeClr val="bg1"/>
                </a:solidFill>
              </a:rPr>
              <a:t>: KOSTA </a:t>
            </a:r>
            <a:r>
              <a:rPr lang="en-US" altLang="ko-KR" sz="1800" smtClean="0">
                <a:solidFill>
                  <a:schemeClr val="bg1"/>
                </a:solidFill>
              </a:rPr>
              <a:t>(RCP, jQuery, OSGi) </a:t>
            </a:r>
            <a:endParaRPr lang="en-US" altLang="ko-KR" sz="1800">
              <a:solidFill>
                <a:schemeClr val="bg1"/>
              </a:solidFill>
            </a:endParaRPr>
          </a:p>
          <a:p>
            <a:pPr lvl="2">
              <a:spcBef>
                <a:spcPts val="600"/>
              </a:spcBef>
              <a:buClr>
                <a:schemeClr val="bg1"/>
              </a:buClr>
              <a:buFont typeface="Wingdings" pitchFamily="2" charset="2"/>
              <a:buChar char="ü"/>
            </a:pPr>
            <a:endParaRPr lang="ko-KR" altLang="en-US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0" y="0"/>
            <a:ext cx="11049000" cy="6858000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pic>
        <p:nvPicPr>
          <p:cNvPr id="1026" name="Picture 2" descr="F:\etc\backup\사진\내사진\syhan_nextre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644995"/>
            <a:ext cx="4968690" cy="549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68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SWT </a:t>
            </a:r>
            <a:r>
              <a:rPr lang="ko-KR" altLang="en-US" smtClean="0"/>
              <a:t>트리 구성도</a:t>
            </a:r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30595" y="2488743"/>
            <a:ext cx="2774988" cy="2081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직사각형 4"/>
          <p:cNvSpPr/>
          <p:nvPr/>
        </p:nvSpPr>
        <p:spPr bwMode="auto">
          <a:xfrm>
            <a:off x="2675243" y="1736194"/>
            <a:ext cx="1126306" cy="438156"/>
          </a:xfrm>
          <a:prstGeom prst="rect">
            <a:avLst/>
          </a:prstGeom>
          <a:solidFill>
            <a:srgbClr val="808000"/>
          </a:soli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b="1" dirty="0" smtClean="0">
                <a:solidFill>
                  <a:schemeClr val="bg1"/>
                </a:solidFill>
                <a:latin typeface="+mj-lt"/>
                <a:ea typeface="+mj-ea"/>
              </a:rPr>
              <a:t>Display</a:t>
            </a:r>
            <a:endParaRPr lang="ko-KR" altLang="en-US" sz="1400" b="1" dirty="0" smtClean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2675243" y="2744334"/>
            <a:ext cx="1116000" cy="438156"/>
          </a:xfrm>
          <a:prstGeom prst="rect">
            <a:avLst/>
          </a:prstGeom>
          <a:solidFill>
            <a:srgbClr val="666633"/>
          </a:soli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b="1" dirty="0" smtClean="0">
                <a:solidFill>
                  <a:schemeClr val="bg1"/>
                </a:solidFill>
                <a:latin typeface="+mj-lt"/>
                <a:ea typeface="+mj-ea"/>
              </a:rPr>
              <a:t>Shell</a:t>
            </a:r>
            <a:endParaRPr lang="ko-KR" altLang="en-US" sz="1400" b="1" dirty="0" smtClean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1563950" y="4935114"/>
            <a:ext cx="1116000" cy="438156"/>
          </a:xfrm>
          <a:prstGeom prst="rect">
            <a:avLst/>
          </a:prstGeom>
          <a:solidFill>
            <a:srgbClr val="666633"/>
          </a:soli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b="1" dirty="0" smtClean="0">
                <a:solidFill>
                  <a:schemeClr val="bg1"/>
                </a:solidFill>
                <a:latin typeface="+mj-lt"/>
                <a:ea typeface="+mj-ea"/>
              </a:rPr>
              <a:t>Button</a:t>
            </a:r>
            <a:endParaRPr lang="ko-KR" altLang="en-US" sz="1400" b="1" dirty="0" smtClean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4010321" y="3839724"/>
            <a:ext cx="1116000" cy="438156"/>
          </a:xfrm>
          <a:prstGeom prst="rect">
            <a:avLst/>
          </a:prstGeom>
          <a:solidFill>
            <a:srgbClr val="666633"/>
          </a:soli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b="1" dirty="0" smtClean="0">
                <a:solidFill>
                  <a:schemeClr val="bg1"/>
                </a:solidFill>
                <a:latin typeface="+mj-lt"/>
                <a:ea typeface="+mj-ea"/>
              </a:rPr>
              <a:t>Group</a:t>
            </a:r>
            <a:endParaRPr lang="ko-KR" altLang="en-US" sz="1400" b="1" dirty="0" smtClean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3243548" y="4898601"/>
            <a:ext cx="1116000" cy="4381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b="1" dirty="0" smtClean="0">
                <a:solidFill>
                  <a:schemeClr val="bg1"/>
                </a:solidFill>
                <a:latin typeface="+mj-lt"/>
                <a:ea typeface="+mj-ea"/>
              </a:rPr>
              <a:t>Button</a:t>
            </a:r>
            <a:endParaRPr lang="ko-KR" altLang="en-US" sz="1400" b="1" dirty="0" smtClean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4809184" y="4900389"/>
            <a:ext cx="1116000" cy="4381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b="1" dirty="0" smtClean="0">
                <a:solidFill>
                  <a:schemeClr val="bg1"/>
                </a:solidFill>
                <a:latin typeface="+mj-lt"/>
                <a:ea typeface="+mj-ea"/>
              </a:rPr>
              <a:t>Button</a:t>
            </a:r>
            <a:endParaRPr lang="ko-KR" altLang="en-US" sz="1400" b="1" dirty="0" smtClean="0">
              <a:solidFill>
                <a:schemeClr val="bg1"/>
              </a:solidFill>
              <a:latin typeface="+mj-lt"/>
              <a:ea typeface="+mj-ea"/>
            </a:endParaRPr>
          </a:p>
        </p:txBody>
      </p:sp>
      <p:cxnSp>
        <p:nvCxnSpPr>
          <p:cNvPr id="12" name="꺾인 연결선 11"/>
          <p:cNvCxnSpPr>
            <a:endCxn id="7" idx="0"/>
          </p:cNvCxnSpPr>
          <p:nvPr/>
        </p:nvCxnSpPr>
        <p:spPr bwMode="auto">
          <a:xfrm rot="5400000">
            <a:off x="1807355" y="3497084"/>
            <a:ext cx="1752625" cy="1123434"/>
          </a:xfrm>
          <a:prstGeom prst="bentConnector3">
            <a:avLst>
              <a:gd name="adj1" fmla="val 18346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" name="Shape 37"/>
          <p:cNvCxnSpPr/>
          <p:nvPr/>
        </p:nvCxnSpPr>
        <p:spPr bwMode="auto">
          <a:xfrm>
            <a:off x="3217340" y="3511106"/>
            <a:ext cx="1340676" cy="328617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4" name="꺾인 연결선 13"/>
          <p:cNvCxnSpPr>
            <a:stCxn id="8" idx="2"/>
            <a:endCxn id="9" idx="0"/>
          </p:cNvCxnSpPr>
          <p:nvPr/>
        </p:nvCxnSpPr>
        <p:spPr bwMode="auto">
          <a:xfrm rot="5400000">
            <a:off x="3874575" y="4204854"/>
            <a:ext cx="620721" cy="766773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5" name="꺾인 연결선 14"/>
          <p:cNvCxnSpPr>
            <a:stCxn id="8" idx="2"/>
            <a:endCxn id="10" idx="0"/>
          </p:cNvCxnSpPr>
          <p:nvPr/>
        </p:nvCxnSpPr>
        <p:spPr bwMode="auto">
          <a:xfrm rot="16200000" flipH="1">
            <a:off x="4656498" y="4189702"/>
            <a:ext cx="622509" cy="798863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" name="직선 화살표 연결선 15"/>
          <p:cNvCxnSpPr>
            <a:stCxn id="6" idx="3"/>
          </p:cNvCxnSpPr>
          <p:nvPr/>
        </p:nvCxnSpPr>
        <p:spPr bwMode="auto">
          <a:xfrm flipV="1">
            <a:off x="3791243" y="2744334"/>
            <a:ext cx="3239352" cy="219078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17" name="직선 화살표 연결선 16"/>
          <p:cNvCxnSpPr>
            <a:stCxn id="8" idx="3"/>
          </p:cNvCxnSpPr>
          <p:nvPr/>
        </p:nvCxnSpPr>
        <p:spPr bwMode="auto">
          <a:xfrm flipV="1">
            <a:off x="5126321" y="2999926"/>
            <a:ext cx="2159865" cy="1058876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18" name="직선 화살표 연결선 17"/>
          <p:cNvCxnSpPr>
            <a:stCxn id="10" idx="3"/>
          </p:cNvCxnSpPr>
          <p:nvPr/>
        </p:nvCxnSpPr>
        <p:spPr bwMode="auto">
          <a:xfrm flipV="1">
            <a:off x="5925184" y="3547620"/>
            <a:ext cx="1324489" cy="1571847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19" name="직선 화살표 연결선 18"/>
          <p:cNvCxnSpPr/>
          <p:nvPr/>
        </p:nvCxnSpPr>
        <p:spPr bwMode="auto">
          <a:xfrm flipV="1">
            <a:off x="4365146" y="3255516"/>
            <a:ext cx="2921040" cy="1643085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20" name="직선 화살표 연결선 19"/>
          <p:cNvCxnSpPr>
            <a:stCxn id="7" idx="3"/>
          </p:cNvCxnSpPr>
          <p:nvPr/>
        </p:nvCxnSpPr>
        <p:spPr bwMode="auto">
          <a:xfrm flipV="1">
            <a:off x="2679950" y="4241367"/>
            <a:ext cx="4569723" cy="912825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27" name="직선 연결선 26"/>
          <p:cNvCxnSpPr>
            <a:stCxn id="5" idx="2"/>
            <a:endCxn id="6" idx="0"/>
          </p:cNvCxnSpPr>
          <p:nvPr/>
        </p:nvCxnSpPr>
        <p:spPr bwMode="auto">
          <a:xfrm flipH="1">
            <a:off x="3233243" y="2174350"/>
            <a:ext cx="5153" cy="569984"/>
          </a:xfrm>
          <a:prstGeom prst="line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808448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Shell </a:t>
            </a:r>
            <a:r>
              <a:rPr lang="ko-KR" altLang="en-US" smtClean="0"/>
              <a:t>스타</a:t>
            </a:r>
            <a:r>
              <a:rPr lang="ko-KR" altLang="en-US"/>
              <a:t>일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909855"/>
          </a:xfrm>
        </p:spPr>
        <p:txBody>
          <a:bodyPr/>
          <a:lstStyle/>
          <a:p>
            <a:r>
              <a:rPr lang="en-US" altLang="ko-KR" smtClean="0"/>
              <a:t>Shell </a:t>
            </a:r>
            <a:r>
              <a:rPr lang="ko-KR" altLang="en-US" smtClean="0"/>
              <a:t>인스턴스 생성시 윈도우의 특성을 표현하는 </a:t>
            </a:r>
            <a:r>
              <a:rPr lang="en-US" altLang="ko-KR" smtClean="0"/>
              <a:t>Shell Style</a:t>
            </a:r>
            <a:r>
              <a:rPr lang="ko-KR" altLang="en-US" smtClean="0"/>
              <a:t>을 지정할 수 있음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기본 </a:t>
            </a:r>
            <a:r>
              <a:rPr lang="en-US" altLang="ko-KR" smtClean="0"/>
              <a:t>Shell Style</a:t>
            </a:r>
            <a:r>
              <a:rPr lang="ko-KR" altLang="en-US" smtClean="0"/>
              <a:t>은 </a:t>
            </a:r>
            <a:r>
              <a:rPr lang="en-US" altLang="ko-KR" smtClean="0"/>
              <a:t>SHELL_TRIM(SWT.TITLE + SWT.MIN + SWT.MAX + SWT.RESIZE + SWT.CLOSE)</a:t>
            </a:r>
            <a:r>
              <a:rPr lang="ko-KR" altLang="en-US" smtClean="0"/>
              <a:t>임</a:t>
            </a:r>
            <a:endParaRPr lang="en-US" altLang="ko-KR" smtClean="0"/>
          </a:p>
          <a:p>
            <a:r>
              <a:rPr lang="en-US" altLang="ko-KR" smtClean="0"/>
              <a:t>Shell Style</a:t>
            </a:r>
            <a:r>
              <a:rPr lang="ko-KR" altLang="en-US" smtClean="0"/>
              <a:t>로 윈도우의 </a:t>
            </a:r>
            <a:r>
              <a:rPr lang="en-US" altLang="ko-KR" smtClean="0"/>
              <a:t>Modality </a:t>
            </a:r>
            <a:r>
              <a:rPr lang="ko-KR" altLang="en-US" smtClean="0"/>
              <a:t>를 결정할 수 있음</a:t>
            </a:r>
            <a:endParaRPr lang="ko-KR" altLang="en-US"/>
          </a:p>
        </p:txBody>
      </p:sp>
      <p:pic>
        <p:nvPicPr>
          <p:cNvPr id="1026" name="Picture 2" descr="C:\Users\syhan\Desktop\clos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610" y="4649526"/>
            <a:ext cx="2019300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yhan\Desktop\tit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279" y="4649527"/>
            <a:ext cx="2009775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syhan\Desktop\non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610" y="2708900"/>
            <a:ext cx="191452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syhan\Desktop\shelltrim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279" y="2708900"/>
            <a:ext cx="1905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3049272" y="3480425"/>
            <a:ext cx="1089007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36000" rIns="36000" rtlCol="0">
            <a:spAutoFit/>
          </a:bodyPr>
          <a:lstStyle/>
          <a:p>
            <a:pPr algn="l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sz="1000" smtClean="0">
                <a:latin typeface="+mj-lt"/>
                <a:ea typeface="+mj-ea"/>
              </a:rPr>
              <a:t>SWT.SHELL_TRIM</a:t>
            </a:r>
            <a:endParaRPr lang="ko-KR" altLang="en-US" sz="1000" smtClean="0">
              <a:latin typeface="+mj-lt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7590132" y="3501010"/>
            <a:ext cx="742758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36000" rIns="36000" rtlCol="0">
            <a:spAutoFit/>
          </a:bodyPr>
          <a:lstStyle/>
          <a:p>
            <a:pPr algn="l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sz="1000" smtClean="0">
                <a:latin typeface="+mj-lt"/>
                <a:ea typeface="+mj-ea"/>
              </a:rPr>
              <a:t>SWT.NONE</a:t>
            </a:r>
            <a:endParaRPr lang="ko-KR" altLang="en-US" sz="1000" smtClean="0">
              <a:latin typeface="+mj-lt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3548078" y="5516302"/>
            <a:ext cx="680242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36000" rIns="36000" rtlCol="0">
            <a:spAutoFit/>
          </a:bodyPr>
          <a:lstStyle/>
          <a:p>
            <a:pPr algn="l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sz="1000" smtClean="0">
                <a:latin typeface="+mj-lt"/>
                <a:ea typeface="+mj-ea"/>
              </a:rPr>
              <a:t>SWT.TITLE</a:t>
            </a:r>
            <a:endParaRPr lang="ko-KR" altLang="en-US" sz="1000" smtClean="0">
              <a:latin typeface="+mj-lt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6316610" y="5522595"/>
            <a:ext cx="239866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36000" rIns="36000" rtlCol="0">
            <a:spAutoFit/>
          </a:bodyPr>
          <a:lstStyle/>
          <a:p>
            <a:pPr algn="l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sz="1000" smtClean="0">
                <a:latin typeface="+mj-lt"/>
                <a:ea typeface="+mj-ea"/>
              </a:rPr>
              <a:t>SWT.TITLE | SWT.BORDER | SWT.CLOSE</a:t>
            </a:r>
            <a:endParaRPr lang="ko-KR" altLang="en-US" sz="1000" smtClean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80647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5596012" y="3573020"/>
            <a:ext cx="5329238" cy="1525804"/>
          </a:xfrm>
        </p:spPr>
        <p:txBody>
          <a:bodyPr/>
          <a:lstStyle/>
          <a:p>
            <a:r>
              <a:rPr lang="en-US" altLang="ko-KR" smtClean="0">
                <a:latin typeface="+mn-lt"/>
              </a:rPr>
              <a:t>  </a:t>
            </a:r>
            <a:r>
              <a:rPr lang="en-US" altLang="ko-KR"/>
              <a:t>Model </a:t>
            </a:r>
            <a:r>
              <a:rPr lang="ko-KR" altLang="en-US"/>
              <a:t>기반의 프로그래밍</a:t>
            </a:r>
          </a:p>
          <a:p>
            <a:r>
              <a:rPr lang="en-US" altLang="ko-KR" smtClean="0"/>
              <a:t>  Hello </a:t>
            </a:r>
            <a:r>
              <a:rPr lang="en-US" altLang="ko-KR"/>
              <a:t>JFace</a:t>
            </a:r>
          </a:p>
          <a:p>
            <a:r>
              <a:rPr lang="en-US" altLang="ko-KR" smtClean="0"/>
              <a:t>  ApplicationWindow </a:t>
            </a:r>
            <a:r>
              <a:rPr lang="ko-KR" altLang="en-US" smtClean="0"/>
              <a:t>클래스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mtClean="0"/>
              <a:t>1. </a:t>
            </a:r>
            <a:r>
              <a:rPr lang="en-US" altLang="ko-KR"/>
              <a:t>JAVA GUI </a:t>
            </a:r>
            <a:r>
              <a:rPr lang="ko-KR" altLang="en-US" smtClean="0"/>
              <a:t>소개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771840" y="3573020"/>
            <a:ext cx="4608640" cy="123033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mtClean="0"/>
              <a:t>1.1 Java GUI</a:t>
            </a:r>
          </a:p>
          <a:p>
            <a:pPr marL="0" indent="0">
              <a:buNone/>
            </a:pPr>
            <a:r>
              <a:rPr lang="en-US" altLang="ko-KR" smtClean="0"/>
              <a:t>1.2 SWT </a:t>
            </a:r>
            <a:r>
              <a:rPr lang="ko-KR" altLang="en-US" smtClean="0"/>
              <a:t>소개</a:t>
            </a:r>
            <a:endParaRPr lang="en-US" altLang="ko-KR" smtClean="0"/>
          </a:p>
          <a:p>
            <a:pPr marL="0" indent="0">
              <a:buNone/>
            </a:pPr>
            <a:r>
              <a:rPr lang="en-US" altLang="ko-KR" smtClean="0"/>
              <a:t>1.3 SWT API</a:t>
            </a:r>
          </a:p>
          <a:p>
            <a:pPr marL="0" indent="0">
              <a:buNone/>
            </a:pPr>
            <a:r>
              <a:rPr lang="en-US" altLang="ko-KR" smtClean="0"/>
              <a:t>1.4 JFace </a:t>
            </a:r>
            <a:r>
              <a:rPr lang="ko-KR" altLang="en-US" smtClean="0"/>
              <a:t>소개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 bwMode="auto">
          <a:xfrm>
            <a:off x="795080" y="4421032"/>
            <a:ext cx="4680650" cy="360050"/>
          </a:xfrm>
          <a:prstGeom prst="roundRect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2662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Model </a:t>
            </a:r>
            <a:r>
              <a:rPr lang="ko-KR" altLang="en-US" dirty="0" smtClean="0"/>
              <a:t>기반의 프로그래밍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1205321"/>
          </a:xfrm>
        </p:spPr>
        <p:txBody>
          <a:bodyPr/>
          <a:lstStyle/>
          <a:p>
            <a:r>
              <a:rPr lang="en-US" altLang="ko-KR" smtClean="0"/>
              <a:t>UI </a:t>
            </a:r>
            <a:r>
              <a:rPr lang="ko-KR" altLang="en-US" smtClean="0"/>
              <a:t>프로그래밍은 일반적으로 표현</a:t>
            </a:r>
            <a:r>
              <a:rPr lang="en-US" altLang="ko-KR" smtClean="0"/>
              <a:t>, </a:t>
            </a:r>
            <a:r>
              <a:rPr lang="ko-KR" altLang="en-US" smtClean="0"/>
              <a:t>제어</a:t>
            </a:r>
            <a:r>
              <a:rPr lang="en-US" altLang="ko-KR" smtClean="0"/>
              <a:t>, </a:t>
            </a:r>
            <a:r>
              <a:rPr lang="ko-KR" altLang="en-US" smtClean="0"/>
              <a:t>데이터 구조 등 온갖 요소가 혼재될 가능성이 있음</a:t>
            </a:r>
            <a:endParaRPr lang="en-US" altLang="ko-KR" smtClean="0"/>
          </a:p>
          <a:p>
            <a:r>
              <a:rPr lang="ko-KR" altLang="en-US" smtClean="0"/>
              <a:t>이러한 요소들을 관심사에 따라 분리하지 않으면 애플리케이션의 규모가 커질 수록 코드가 복잡해 지고 유지보수가 어려울 수 있음</a:t>
            </a:r>
            <a:endParaRPr lang="en-US" altLang="ko-KR" smtClean="0"/>
          </a:p>
          <a:p>
            <a:r>
              <a:rPr lang="en-US" altLang="ko-KR" smtClean="0"/>
              <a:t>JFace</a:t>
            </a:r>
            <a:r>
              <a:rPr lang="ko-KR" altLang="en-US" smtClean="0"/>
              <a:t>는 이러한 점을 극복하기 위해 </a:t>
            </a:r>
            <a:r>
              <a:rPr lang="en-US" altLang="ko-KR" smtClean="0"/>
              <a:t>Model </a:t>
            </a:r>
            <a:r>
              <a:rPr lang="ko-KR" altLang="en-US" smtClean="0"/>
              <a:t>기반의 </a:t>
            </a:r>
            <a:r>
              <a:rPr lang="en-US" altLang="ko-KR" smtClean="0"/>
              <a:t>Adapter</a:t>
            </a:r>
            <a:r>
              <a:rPr lang="ko-KR" altLang="en-US" smtClean="0"/>
              <a:t>를 제공함</a:t>
            </a:r>
            <a:endParaRPr lang="en-US" altLang="ko-KR" smtClean="0"/>
          </a:p>
          <a:p>
            <a:r>
              <a:rPr lang="en-US" altLang="ko-KR" smtClean="0"/>
              <a:t>JFace</a:t>
            </a:r>
            <a:r>
              <a:rPr lang="ko-KR" altLang="en-US" smtClean="0"/>
              <a:t>는 </a:t>
            </a:r>
            <a:r>
              <a:rPr lang="en-US" altLang="ko-KR" smtClean="0"/>
              <a:t>SWT </a:t>
            </a:r>
            <a:r>
              <a:rPr lang="ko-KR" altLang="en-US" smtClean="0"/>
              <a:t>기반으로 만들어 졌으며 일반적으로 </a:t>
            </a:r>
            <a:r>
              <a:rPr lang="en-US" altLang="ko-KR" smtClean="0"/>
              <a:t>SWT</a:t>
            </a:r>
            <a:r>
              <a:rPr lang="ko-KR" altLang="en-US" smtClean="0"/>
              <a:t>와 같이 사용함</a:t>
            </a:r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890815"/>
              </p:ext>
            </p:extLst>
          </p:nvPr>
        </p:nvGraphicFramePr>
        <p:xfrm>
          <a:off x="923862" y="2708900"/>
          <a:ext cx="8982198" cy="208829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527311"/>
                <a:gridCol w="6454887"/>
              </a:tblGrid>
              <a:tr h="4176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Adaper </a:t>
                      </a:r>
                      <a:r>
                        <a:rPr lang="ko-KR" altLang="en-US" sz="1400" b="1" i="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종류</a:t>
                      </a:r>
                      <a:endParaRPr lang="ko-KR" altLang="en-US" sz="1400" b="1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기능</a:t>
                      </a:r>
                      <a:endParaRPr lang="ko-KR" altLang="en-US" sz="1400" b="1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176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i="0" smtClean="0">
                          <a:latin typeface="+mn-lt"/>
                          <a:ea typeface="+mj-ea"/>
                        </a:rPr>
                        <a:t>뷰어</a:t>
                      </a:r>
                      <a:endParaRPr lang="ko-KR" altLang="en-US" sz="1400" b="0" i="0" dirty="0">
                        <a:latin typeface="+mn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i="0" smtClean="0">
                          <a:latin typeface="+mn-lt"/>
                          <a:ea typeface="+mn-ea"/>
                        </a:rPr>
                        <a:t>UI </a:t>
                      </a:r>
                      <a:r>
                        <a:rPr lang="ko-KR" altLang="en-US" sz="1400" i="0" smtClean="0">
                          <a:latin typeface="+mn-lt"/>
                          <a:ea typeface="+mn-ea"/>
                        </a:rPr>
                        <a:t>표현과 데이터를 분리한다</a:t>
                      </a:r>
                      <a:r>
                        <a:rPr lang="en-US" altLang="ko-KR" sz="1400" i="0" smtClean="0">
                          <a:latin typeface="+mn-lt"/>
                          <a:ea typeface="+mn-ea"/>
                        </a:rPr>
                        <a:t>.</a:t>
                      </a:r>
                      <a:endParaRPr lang="ko-KR" altLang="en-US" sz="1400" i="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</a:tr>
              <a:tr h="4176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i="0" smtClean="0">
                          <a:latin typeface="+mn-lt"/>
                          <a:ea typeface="+mj-ea"/>
                        </a:rPr>
                        <a:t>액션 및 액션 기여자</a:t>
                      </a:r>
                      <a:endParaRPr lang="ko-KR" altLang="en-US" sz="1400" b="0" i="0" dirty="0">
                        <a:latin typeface="+mn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i="0" smtClean="0">
                          <a:latin typeface="+mn-lt"/>
                          <a:ea typeface="+mn-ea"/>
                        </a:rPr>
                        <a:t>UI</a:t>
                      </a:r>
                      <a:r>
                        <a:rPr lang="en-US" altLang="ko-KR" sz="1400" i="0" baseline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1400" i="0" baseline="0" smtClean="0">
                          <a:latin typeface="+mn-lt"/>
                          <a:ea typeface="+mn-ea"/>
                        </a:rPr>
                        <a:t>표현에서 행위를 분리하며 이벤트 핸들링을 단순화시킨다</a:t>
                      </a:r>
                      <a:r>
                        <a:rPr lang="en-US" altLang="ko-KR" sz="1400" i="0" baseline="0" smtClean="0">
                          <a:latin typeface="+mn-lt"/>
                          <a:ea typeface="+mn-ea"/>
                        </a:rPr>
                        <a:t>.</a:t>
                      </a:r>
                      <a:endParaRPr lang="ko-KR" altLang="en-US" sz="1400" i="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</a:tr>
              <a:tr h="417658">
                <a:tc>
                  <a:txBody>
                    <a:bodyPr/>
                    <a:lstStyle/>
                    <a:p>
                      <a:r>
                        <a:rPr lang="ko-KR" altLang="en-US" sz="1400" i="0" smtClean="0"/>
                        <a:t>이미지 및</a:t>
                      </a:r>
                      <a:r>
                        <a:rPr lang="en-US" altLang="ko-KR" sz="1400" i="0" smtClean="0"/>
                        <a:t> </a:t>
                      </a:r>
                      <a:r>
                        <a:rPr lang="ko-KR" altLang="en-US" sz="1400" i="0" smtClean="0"/>
                        <a:t>폰트 레지스트리</a:t>
                      </a:r>
                      <a:endParaRPr lang="ko-KR" altLang="en-US" sz="14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i="0" baseline="0" smtClean="0">
                          <a:latin typeface="+mn-lt"/>
                          <a:ea typeface="+mn-ea"/>
                        </a:rPr>
                        <a:t>이미지나 폰트 등 시스템 자원을 많이 소모하는 것들을 관리한다</a:t>
                      </a:r>
                      <a:r>
                        <a:rPr lang="en-US" altLang="ko-KR" sz="1400" i="0" baseline="0" smtClean="0">
                          <a:latin typeface="+mn-lt"/>
                          <a:ea typeface="+mn-ea"/>
                        </a:rPr>
                        <a:t>.</a:t>
                      </a:r>
                      <a:endParaRPr lang="en-US" altLang="ko-KR" sz="1400" i="0" baseline="0" dirty="0" smtClean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</a:tr>
              <a:tr h="417658">
                <a:tc>
                  <a:txBody>
                    <a:bodyPr/>
                    <a:lstStyle/>
                    <a:p>
                      <a:r>
                        <a:rPr lang="ko-KR" altLang="en-US" sz="1400" i="0" smtClean="0"/>
                        <a:t>다이얼로그 및</a:t>
                      </a:r>
                      <a:r>
                        <a:rPr lang="en-US" altLang="ko-KR" sz="1400" i="0" smtClean="0"/>
                        <a:t> </a:t>
                      </a:r>
                      <a:r>
                        <a:rPr lang="ko-KR" altLang="en-US" sz="1400" i="0" smtClean="0"/>
                        <a:t>마법사</a:t>
                      </a:r>
                      <a:endParaRPr lang="ko-KR" altLang="en-US" sz="14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i="0" baseline="0" smtClean="0">
                          <a:latin typeface="+mn-lt"/>
                          <a:ea typeface="+mn-ea"/>
                        </a:rPr>
                        <a:t>SWT </a:t>
                      </a:r>
                      <a:r>
                        <a:rPr lang="ko-KR" altLang="en-US" sz="1400" i="0" baseline="0" smtClean="0">
                          <a:latin typeface="+mn-lt"/>
                          <a:ea typeface="+mn-ea"/>
                        </a:rPr>
                        <a:t>다이얼로그를 확장하여 개발자의 할 일을 줄여줌</a:t>
                      </a:r>
                      <a:endParaRPr lang="en-US" altLang="ko-KR" sz="1400" i="0" baseline="0" dirty="0" smtClean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6963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Hello JFace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1205321"/>
          </a:xfrm>
        </p:spPr>
        <p:txBody>
          <a:bodyPr/>
          <a:lstStyle/>
          <a:p>
            <a:r>
              <a:rPr lang="en-US" altLang="ko-KR" smtClean="0"/>
              <a:t>ApplicationWindow</a:t>
            </a:r>
            <a:r>
              <a:rPr lang="ko-KR" altLang="en-US" smtClean="0"/>
              <a:t>는 </a:t>
            </a:r>
            <a:r>
              <a:rPr lang="en-US" altLang="ko-KR" smtClean="0"/>
              <a:t>SWT Shell</a:t>
            </a:r>
            <a:r>
              <a:rPr lang="ko-KR" altLang="en-US" smtClean="0"/>
              <a:t>과 같이 메인 윈도우를 표현하며 </a:t>
            </a:r>
            <a:r>
              <a:rPr lang="en-US" altLang="ko-KR" smtClean="0"/>
              <a:t>Shell </a:t>
            </a:r>
            <a:r>
              <a:rPr lang="ko-KR" altLang="en-US" smtClean="0"/>
              <a:t>기반의 윈도우 생성 보다 코드가 줄어듬</a:t>
            </a:r>
            <a:endParaRPr lang="en-US" altLang="ko-KR" smtClean="0"/>
          </a:p>
          <a:p>
            <a:r>
              <a:rPr lang="en-US" altLang="ko-KR" smtClean="0"/>
              <a:t>Display </a:t>
            </a:r>
            <a:r>
              <a:rPr lang="ko-KR" altLang="en-US" smtClean="0"/>
              <a:t>및 </a:t>
            </a:r>
            <a:r>
              <a:rPr lang="en-US" altLang="ko-KR" smtClean="0"/>
              <a:t>Shell </a:t>
            </a:r>
            <a:r>
              <a:rPr lang="ko-KR" altLang="en-US" smtClean="0"/>
              <a:t>인스턴스는 내부에서 생성이 됨</a:t>
            </a:r>
            <a:endParaRPr lang="en-US" altLang="ko-KR" smtClean="0"/>
          </a:p>
          <a:p>
            <a:r>
              <a:rPr lang="en-US" altLang="ko-KR" smtClean="0"/>
              <a:t>createContents()</a:t>
            </a:r>
            <a:r>
              <a:rPr lang="ko-KR" altLang="en-US" smtClean="0"/>
              <a:t>와 같은 윈도우 내의 표현을 위한 메소드을 제공함</a:t>
            </a:r>
            <a:endParaRPr lang="en-US" altLang="ko-KR" smtClean="0"/>
          </a:p>
          <a:p>
            <a:r>
              <a:rPr lang="ko-KR" altLang="en-US" smtClean="0"/>
              <a:t>이와같이 </a:t>
            </a:r>
            <a:r>
              <a:rPr lang="en-US" altLang="ko-KR" smtClean="0"/>
              <a:t>JFace</a:t>
            </a:r>
            <a:r>
              <a:rPr lang="ko-KR" altLang="en-US" smtClean="0"/>
              <a:t>는 표현</a:t>
            </a:r>
            <a:r>
              <a:rPr lang="en-US" altLang="ko-KR" smtClean="0"/>
              <a:t>, </a:t>
            </a:r>
            <a:r>
              <a:rPr lang="ko-KR" altLang="en-US" smtClean="0"/>
              <a:t>행위 등 코드분리가 용이하게 구조화 되어 있음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 bwMode="auto">
          <a:xfrm>
            <a:off x="5308469" y="2073908"/>
            <a:ext cx="4959373" cy="416348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HelloJFace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ApplicationWindow {</a:t>
            </a:r>
          </a:p>
          <a:p>
            <a:endParaRPr lang="ko-KR" alt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HelloJFace()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ko-KR" alt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Control createContents(Composite parent)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Text text =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Text(parent, SWT.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CENTER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text.setText(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 JFace!"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parent.pack();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parent;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main(String[] args)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HelloJFace win =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HelloJFace();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win.setBlockOnOpen(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win.open();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Display.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getCurrent().dispose();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ko-KR" alt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pic>
        <p:nvPicPr>
          <p:cNvPr id="2050" name="Picture 2" descr="C:\Users\syhan\Desktop\hellojfa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5" y="5445280"/>
            <a:ext cx="1371600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877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ApplicationWindow </a:t>
            </a:r>
            <a:r>
              <a:rPr lang="ko-KR" altLang="en-US" smtClean="0"/>
              <a:t>클래스 </a:t>
            </a:r>
            <a:r>
              <a:rPr lang="en-US" altLang="ko-KR" smtClean="0"/>
              <a:t>(1/2)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1205321"/>
          </a:xfrm>
        </p:spPr>
        <p:txBody>
          <a:bodyPr/>
          <a:lstStyle/>
          <a:p>
            <a:r>
              <a:rPr lang="en-US" altLang="ko-KR" smtClean="0"/>
              <a:t>ApplicationWindow </a:t>
            </a:r>
            <a:r>
              <a:rPr lang="ko-KR" altLang="en-US" smtClean="0"/>
              <a:t>는 표현과 행위를 분리함</a:t>
            </a:r>
            <a:endParaRPr lang="en-US" altLang="ko-KR" smtClean="0"/>
          </a:p>
          <a:p>
            <a:r>
              <a:rPr lang="en-US" altLang="ko-KR" smtClean="0"/>
              <a:t>SWT Shell </a:t>
            </a:r>
            <a:r>
              <a:rPr lang="ko-KR" altLang="en-US" smtClean="0"/>
              <a:t>보다 다양한 설정이 가능함</a:t>
            </a:r>
            <a:endParaRPr lang="en-US" altLang="ko-KR" smtClean="0"/>
          </a:p>
          <a:p>
            <a:r>
              <a:rPr lang="en-US" altLang="ko-KR" smtClean="0"/>
              <a:t>Menu Bar, Tool Bar, Status Line </a:t>
            </a:r>
            <a:r>
              <a:rPr lang="ko-KR" altLang="en-US" smtClean="0"/>
              <a:t>을 생성할 수 있음</a:t>
            </a:r>
            <a:endParaRPr lang="en-US" altLang="ko-KR" smtClean="0"/>
          </a:p>
          <a:p>
            <a:r>
              <a:rPr lang="ko-KR" altLang="en-US" smtClean="0"/>
              <a:t>내부에서 생성된 </a:t>
            </a:r>
            <a:r>
              <a:rPr lang="en-US" altLang="ko-KR" smtClean="0"/>
              <a:t>Composite </a:t>
            </a:r>
            <a:r>
              <a:rPr lang="ko-KR" altLang="en-US" smtClean="0"/>
              <a:t>인스턴스 위에 위젯들을 배치할 수 있음 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 bwMode="auto">
          <a:xfrm>
            <a:off x="3436210" y="5373270"/>
            <a:ext cx="4104570" cy="432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Operating System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3436209" y="4869200"/>
            <a:ext cx="4104571" cy="432060"/>
          </a:xfrm>
          <a:prstGeom prst="rect">
            <a:avLst/>
          </a:prstGeom>
          <a:solidFill>
            <a:srgbClr val="666633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OS Class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3436209" y="4149100"/>
            <a:ext cx="4104571" cy="720100"/>
          </a:xfrm>
          <a:prstGeom prst="rect">
            <a:avLst/>
          </a:prstGeom>
          <a:solidFill>
            <a:srgbClr val="808000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t" anchorCtr="0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Shell Class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4588370" y="4458519"/>
            <a:ext cx="1800250" cy="4106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Display Class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3796260" y="2924930"/>
            <a:ext cx="936130" cy="360050"/>
          </a:xfrm>
          <a:prstGeom prst="rect">
            <a:avLst/>
          </a:prstGeom>
          <a:solidFill>
            <a:srgbClr val="666633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Widget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5020430" y="2924930"/>
            <a:ext cx="936130" cy="360050"/>
          </a:xfrm>
          <a:prstGeom prst="rect">
            <a:avLst/>
          </a:prstGeom>
          <a:solidFill>
            <a:srgbClr val="666633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Widget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6244600" y="2924930"/>
            <a:ext cx="936130" cy="360050"/>
          </a:xfrm>
          <a:prstGeom prst="rect">
            <a:avLst/>
          </a:prstGeom>
          <a:solidFill>
            <a:srgbClr val="666633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Widget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3427546" y="3717040"/>
            <a:ext cx="4104571" cy="432060"/>
          </a:xfrm>
          <a:prstGeom prst="rect">
            <a:avLst/>
          </a:prstGeom>
          <a:solidFill>
            <a:srgbClr val="666633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ApplicationWindow Class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3427545" y="3284980"/>
            <a:ext cx="4104571" cy="432060"/>
          </a:xfrm>
          <a:prstGeom prst="rect">
            <a:avLst/>
          </a:prstGeom>
          <a:solidFill>
            <a:srgbClr val="808000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Composite Class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21175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ApplicationWindow </a:t>
            </a:r>
            <a:r>
              <a:rPr lang="ko-KR" altLang="en-US" smtClean="0"/>
              <a:t>클래스 </a:t>
            </a:r>
            <a:r>
              <a:rPr lang="en-US" altLang="ko-KR" smtClean="0"/>
              <a:t>(2/2)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318924"/>
          </a:xfrm>
        </p:spPr>
        <p:txBody>
          <a:bodyPr/>
          <a:lstStyle/>
          <a:p>
            <a:r>
              <a:rPr lang="en-US" altLang="ko-KR" smtClean="0"/>
              <a:t>ApplicationWindow Method</a:t>
            </a:r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916246"/>
              </p:ext>
            </p:extLst>
          </p:nvPr>
        </p:nvGraphicFramePr>
        <p:xfrm>
          <a:off x="923862" y="1989112"/>
          <a:ext cx="8982198" cy="3384158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527311"/>
                <a:gridCol w="6454887"/>
              </a:tblGrid>
              <a:tr h="360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Method</a:t>
                      </a:r>
                      <a:endParaRPr lang="ko-KR" altLang="en-US" sz="1400" b="1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기능</a:t>
                      </a:r>
                      <a:endParaRPr lang="ko-KR" altLang="en-US" sz="1400" b="1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176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smtClean="0">
                          <a:latin typeface="+mn-lt"/>
                          <a:ea typeface="+mj-ea"/>
                        </a:rPr>
                        <a:t>addMenuBar()</a:t>
                      </a:r>
                      <a:endParaRPr lang="ko-KR" altLang="en-US" sz="1400" b="0" i="0" dirty="0">
                        <a:latin typeface="+mn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i="0" smtClean="0">
                          <a:latin typeface="+mn-lt"/>
                          <a:ea typeface="+mn-ea"/>
                        </a:rPr>
                        <a:t>윈도우 상단의 메뉴바를 구성</a:t>
                      </a:r>
                      <a:endParaRPr lang="ko-KR" altLang="en-US" sz="1400" i="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</a:tr>
              <a:tr h="4176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smtClean="0">
                          <a:latin typeface="+mn-lt"/>
                          <a:ea typeface="+mj-ea"/>
                        </a:rPr>
                        <a:t>addToolBar()</a:t>
                      </a:r>
                      <a:endParaRPr lang="ko-KR" altLang="en-US" sz="1400" b="0" i="0" dirty="0">
                        <a:latin typeface="+mn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i="0" smtClean="0">
                          <a:latin typeface="+mn-lt"/>
                          <a:ea typeface="+mn-ea"/>
                        </a:rPr>
                        <a:t>메뉴바 아래의 툴바를 구성</a:t>
                      </a:r>
                      <a:endParaRPr lang="ko-KR" altLang="en-US" sz="1400" i="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</a:tr>
              <a:tr h="417658">
                <a:tc>
                  <a:txBody>
                    <a:bodyPr/>
                    <a:lstStyle/>
                    <a:p>
                      <a:r>
                        <a:rPr lang="en-US" altLang="ko-KR" sz="1400" i="0" smtClean="0"/>
                        <a:t>addStatusLine()</a:t>
                      </a:r>
                      <a:endParaRPr lang="ko-KR" altLang="en-US" sz="14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i="0" baseline="0" smtClean="0">
                          <a:latin typeface="+mn-lt"/>
                          <a:ea typeface="+mn-ea"/>
                        </a:rPr>
                        <a:t>윈도우 하단의 상태 표시줄을 구성</a:t>
                      </a:r>
                      <a:endParaRPr lang="en-US" altLang="ko-KR" sz="1400" i="0" baseline="0" dirty="0" smtClean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</a:tr>
              <a:tr h="417658">
                <a:tc>
                  <a:txBody>
                    <a:bodyPr/>
                    <a:lstStyle/>
                    <a:p>
                      <a:r>
                        <a:rPr lang="en-US" altLang="ko-KR" sz="1400" i="0" smtClean="0"/>
                        <a:t>setStatus(String)</a:t>
                      </a:r>
                      <a:endParaRPr lang="ko-KR" altLang="en-US" sz="14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i="0" baseline="0" smtClean="0">
                          <a:latin typeface="+mn-lt"/>
                          <a:ea typeface="+mn-ea"/>
                        </a:rPr>
                        <a:t>상태 표시줄의 메시지를 표현</a:t>
                      </a:r>
                      <a:endParaRPr lang="en-US" altLang="ko-KR" sz="1400" i="0" baseline="0" dirty="0" smtClean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</a:tr>
              <a:tr h="417658">
                <a:tc>
                  <a:txBody>
                    <a:bodyPr/>
                    <a:lstStyle/>
                    <a:p>
                      <a:r>
                        <a:rPr lang="en-US" altLang="ko-KR" sz="1400" i="0" smtClean="0"/>
                        <a:t>getSeparator()</a:t>
                      </a:r>
                      <a:endParaRPr lang="ko-KR" altLang="en-US" sz="14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i="0" baseline="0" smtClean="0">
                          <a:latin typeface="+mn-lt"/>
                          <a:ea typeface="+mn-ea"/>
                        </a:rPr>
                        <a:t>메뉴를 분리하는 라인을 리턴</a:t>
                      </a:r>
                      <a:endParaRPr lang="en-US" altLang="ko-KR" sz="1400" i="0" baseline="0" dirty="0" smtClean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</a:tr>
              <a:tr h="417658">
                <a:tc>
                  <a:txBody>
                    <a:bodyPr/>
                    <a:lstStyle/>
                    <a:p>
                      <a:r>
                        <a:rPr lang="en-US" altLang="ko-KR" sz="1400" i="0" smtClean="0"/>
                        <a:t>setDefaultImage(Image)</a:t>
                      </a:r>
                      <a:endParaRPr lang="ko-KR" altLang="en-US" sz="14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i="0" baseline="0" smtClean="0">
                          <a:latin typeface="+mn-lt"/>
                          <a:ea typeface="+mn-ea"/>
                        </a:rPr>
                        <a:t>Shell</a:t>
                      </a:r>
                      <a:r>
                        <a:rPr lang="ko-KR" altLang="en-US" sz="1400" i="0" baseline="0" smtClean="0">
                          <a:latin typeface="+mn-lt"/>
                          <a:ea typeface="+mn-ea"/>
                        </a:rPr>
                        <a:t>이 없는 경우 기본 이미지 설정</a:t>
                      </a:r>
                      <a:endParaRPr lang="en-US" altLang="ko-KR" sz="1400" i="0" baseline="0" dirty="0" smtClean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</a:tr>
              <a:tr h="417658">
                <a:tc>
                  <a:txBody>
                    <a:bodyPr/>
                    <a:lstStyle/>
                    <a:p>
                      <a:r>
                        <a:rPr lang="en-US" altLang="ko-KR" sz="1400" i="0" smtClean="0"/>
                        <a:t>setExceptionHandler(IExceptionHandler)</a:t>
                      </a:r>
                      <a:endParaRPr lang="ko-KR" altLang="en-US" sz="14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i="0" baseline="0" smtClean="0">
                          <a:latin typeface="+mn-lt"/>
                          <a:ea typeface="+mn-ea"/>
                        </a:rPr>
                        <a:t>예외 처리자를 구성</a:t>
                      </a:r>
                      <a:endParaRPr lang="en-US" altLang="ko-KR" sz="1400" i="0" baseline="0" dirty="0" smtClean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1103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+mn-lt"/>
              </a:rPr>
              <a:t>2. NamooClub</a:t>
            </a:r>
            <a:r>
              <a:rPr lang="en-US" altLang="ko-KR" smtClean="0"/>
              <a:t> </a:t>
            </a:r>
            <a:r>
              <a:rPr lang="ko-KR" altLang="en-US" smtClean="0"/>
              <a:t>소개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771840" y="3573020"/>
            <a:ext cx="4608640" cy="34394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mtClean="0"/>
              <a:t>2.1 Namooclub </a:t>
            </a:r>
            <a:r>
              <a:rPr lang="ko-KR" altLang="en-US" smtClean="0"/>
              <a:t>소개</a:t>
            </a:r>
            <a:endParaRPr lang="ko-KR" altLang="en-US"/>
          </a:p>
        </p:txBody>
      </p:sp>
      <p:sp>
        <p:nvSpPr>
          <p:cNvPr id="8" name="텍스트 개체 틀 1"/>
          <p:cNvSpPr txBox="1">
            <a:spLocks/>
          </p:cNvSpPr>
          <p:nvPr/>
        </p:nvSpPr>
        <p:spPr bwMode="auto">
          <a:xfrm>
            <a:off x="5596012" y="3573020"/>
            <a:ext cx="5329238" cy="639408"/>
          </a:xfrm>
          <a:prstGeom prst="rect">
            <a:avLst/>
          </a:prstGeom>
          <a:solidFill>
            <a:srgbClr val="FFFFFF">
              <a:alpha val="58000"/>
            </a:srgbClr>
          </a:solidFill>
          <a:ln w="12700" algn="ctr">
            <a:noFill/>
            <a:miter lim="800000"/>
            <a:headEnd/>
            <a:tailEnd/>
          </a:ln>
        </p:spPr>
        <p:txBody>
          <a:bodyPr vert="horz" wrap="square" lIns="98505" tIns="48388" rIns="98505" bIns="48388" numCol="1" anchor="t" anchorCtr="0" compatLnSpc="1">
            <a:prstTxWarp prst="textNoShape">
              <a:avLst/>
            </a:prstTxWarp>
            <a:spAutoFit/>
          </a:bodyPr>
          <a:lstStyle>
            <a:lvl1pPr marL="180975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Optima" panose="00000400000000000000" pitchFamily="2" charset="2"/>
              <a:buChar char=""/>
              <a:defRPr kumimoji="1" lang="ko-KR" altLang="en-US" sz="1600" b="1" kern="1200" baseline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5613" indent="-22542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Optima" pitchFamily="34" charset="0"/>
              <a:buChar char="–"/>
              <a:defRPr kumimoji="1"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2pPr>
            <a:lvl3pPr marL="684213" indent="-227013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Optima" pitchFamily="34" charset="0"/>
              <a:buChar char="•"/>
              <a:defRPr kumimoji="1"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3pPr>
            <a:lvl4pPr marL="4270375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4pPr>
            <a:lvl5pPr marL="4500563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lang="ko-KR" altLang="en-US"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5pPr>
            <a:lvl6pPr marL="49577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54149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58721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63293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0"/>
            <a:r>
              <a:rPr lang="ko-KR" altLang="en-US"/>
              <a:t>실습 프로젝트 </a:t>
            </a:r>
            <a:r>
              <a:rPr lang="en-US" altLang="ko-KR"/>
              <a:t>: </a:t>
            </a:r>
            <a:r>
              <a:rPr lang="en-US" altLang="ko-KR" smtClean="0"/>
              <a:t>NamooClub</a:t>
            </a:r>
          </a:p>
          <a:p>
            <a:pPr lvl="0"/>
            <a:r>
              <a:rPr lang="ko-KR" altLang="en-US"/>
              <a:t>나무클럽 예제를 위한 기본 윈도우 구성</a:t>
            </a:r>
            <a:endParaRPr kumimoji="1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Optima"/>
              <a:ea typeface="가는각진제목체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5406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 프로젝트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NamooClub</a:t>
            </a:r>
            <a:r>
              <a:rPr lang="en-US" altLang="ko-KR" dirty="0" smtClean="0"/>
              <a:t> (1/3)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318924"/>
          </a:xfrm>
        </p:spPr>
        <p:txBody>
          <a:bodyPr/>
          <a:lstStyle/>
          <a:p>
            <a:r>
              <a:rPr lang="ko-KR" altLang="en-US" smtClean="0"/>
              <a:t>요구사항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 bwMode="auto">
          <a:xfrm>
            <a:off x="843850" y="1412720"/>
            <a:ext cx="9361300" cy="4824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r>
              <a:rPr lang="ko-KR" altLang="en-US" b="0"/>
              <a:t>서울시 가산동에는 나무소리라는 이름의 축구클럽이 있습니다</a:t>
            </a:r>
            <a:r>
              <a:rPr lang="en-US" altLang="ko-KR" b="0"/>
              <a:t>. </a:t>
            </a:r>
            <a:r>
              <a:rPr lang="ko-KR" altLang="en-US" b="0"/>
              <a:t>클럽 회원이 되면 클럽에 있는 여러 팀 중에 한 팀에 참여하여 활동할 수 있습니다</a:t>
            </a:r>
            <a:r>
              <a:rPr lang="en-US" altLang="ko-KR" b="0"/>
              <a:t>.  </a:t>
            </a:r>
            <a:r>
              <a:rPr lang="ko-KR" altLang="en-US" b="0"/>
              <a:t>클럽에서는 정기적으로 리그전과 토너먼트 전을 진행하고 있습니다</a:t>
            </a:r>
            <a:r>
              <a:rPr lang="en-US" altLang="ko-KR" b="0"/>
              <a:t>.  </a:t>
            </a:r>
            <a:r>
              <a:rPr lang="ko-KR" altLang="en-US" b="0"/>
              <a:t>모든 것은 클럽운영위원회에서 주관하고 있습니다</a:t>
            </a:r>
            <a:r>
              <a:rPr lang="en-US" altLang="ko-KR" b="0"/>
              <a:t>. </a:t>
            </a:r>
            <a:r>
              <a:rPr lang="ko-KR" altLang="en-US" b="0"/>
              <a:t>가산동에는 나무소리 축구 클럽 외에도 다른스포츠 종목의 클럽들</a:t>
            </a:r>
            <a:r>
              <a:rPr lang="en-US" altLang="ko-KR" b="0"/>
              <a:t>, </a:t>
            </a:r>
            <a:r>
              <a:rPr lang="ko-KR" altLang="en-US" b="0"/>
              <a:t>즉</a:t>
            </a:r>
            <a:r>
              <a:rPr lang="en-US" altLang="ko-KR" b="0"/>
              <a:t>, </a:t>
            </a:r>
            <a:r>
              <a:rPr lang="ko-KR" altLang="en-US" b="0"/>
              <a:t>수영클럽</a:t>
            </a:r>
            <a:r>
              <a:rPr lang="en-US" altLang="ko-KR" b="0"/>
              <a:t>, MTB </a:t>
            </a:r>
            <a:r>
              <a:rPr lang="ko-KR" altLang="en-US" b="0"/>
              <a:t>클럽</a:t>
            </a:r>
            <a:r>
              <a:rPr lang="en-US" altLang="ko-KR" b="0"/>
              <a:t>, </a:t>
            </a:r>
            <a:r>
              <a:rPr lang="ko-KR" altLang="en-US" b="0"/>
              <a:t>마라톤 클럽 등이 있습니다</a:t>
            </a:r>
            <a:r>
              <a:rPr lang="en-US" altLang="ko-KR" b="0"/>
              <a:t>. </a:t>
            </a:r>
            <a:r>
              <a:rPr lang="ko-KR" altLang="en-US" b="0"/>
              <a:t>이런 클럽들이 모여서  가산 스포츠 커뮤니티를 이룹니다</a:t>
            </a:r>
            <a:r>
              <a:rPr lang="en-US" altLang="ko-KR" b="0"/>
              <a:t>. </a:t>
            </a:r>
            <a:r>
              <a:rPr lang="ko-KR" altLang="en-US" b="0"/>
              <a:t>커뮤닌티는 클럽 간의 소통 창구 역할을 할 뿐이며</a:t>
            </a:r>
            <a:r>
              <a:rPr lang="en-US" altLang="ko-KR" b="0"/>
              <a:t>, </a:t>
            </a:r>
            <a:r>
              <a:rPr lang="ko-KR" altLang="en-US" b="0"/>
              <a:t>별도의 조직을 갖고 있지 않습니다</a:t>
            </a:r>
            <a:r>
              <a:rPr lang="en-US" altLang="ko-KR" b="0"/>
              <a:t>. </a:t>
            </a:r>
            <a:r>
              <a:rPr lang="ko-KR" altLang="en-US" b="0"/>
              <a:t>커뮤니티 관리자만 존재합니다</a:t>
            </a:r>
            <a:r>
              <a:rPr lang="en-US" altLang="ko-KR" b="0"/>
              <a:t>. </a:t>
            </a:r>
            <a:r>
              <a:rPr lang="ko-KR" altLang="en-US" b="0"/>
              <a:t>따라서 모든 활동은 클럽을 중심으로 이루어 집니다</a:t>
            </a:r>
            <a:r>
              <a:rPr lang="en-US" altLang="ko-KR" b="0"/>
              <a:t>.  </a:t>
            </a:r>
            <a:r>
              <a:rPr lang="ko-KR" altLang="en-US" b="0"/>
              <a:t>서로 다른 클럽의 사람들이 한 자리에 모일 기회는 거의 없습니다</a:t>
            </a:r>
            <a:r>
              <a:rPr lang="en-US" altLang="ko-KR" b="0"/>
              <a:t>. </a:t>
            </a:r>
          </a:p>
          <a:p>
            <a:endParaRPr lang="ko-KR" altLang="en-US" b="0"/>
          </a:p>
          <a:p>
            <a:r>
              <a:rPr lang="en-US" altLang="ko-KR" b="0"/>
              <a:t>I </a:t>
            </a:r>
            <a:r>
              <a:rPr lang="ko-KR" altLang="en-US" b="0"/>
              <a:t>회원관리 </a:t>
            </a:r>
          </a:p>
          <a:p>
            <a:r>
              <a:rPr lang="en-US" altLang="ko-KR" b="0"/>
              <a:t>1. </a:t>
            </a:r>
            <a:r>
              <a:rPr lang="ko-KR" altLang="en-US" b="0"/>
              <a:t>커뮤니티 가입  </a:t>
            </a:r>
          </a:p>
          <a:p>
            <a:r>
              <a:rPr lang="ko-KR" altLang="en-US" b="0"/>
              <a:t>가산동 주민은 누구나 가산 스포츠 커뮤니티에 가입할 수 있습니다</a:t>
            </a:r>
            <a:r>
              <a:rPr lang="en-US" altLang="ko-KR" b="0"/>
              <a:t>. </a:t>
            </a:r>
            <a:r>
              <a:rPr lang="ko-KR" altLang="en-US" b="0"/>
              <a:t>간단한 신청서를 작성하여 제출하면 커뮤니티 관리자가 승인을 합니다</a:t>
            </a:r>
            <a:r>
              <a:rPr lang="en-US" altLang="ko-KR" b="0"/>
              <a:t>. </a:t>
            </a:r>
            <a:r>
              <a:rPr lang="ko-KR" altLang="en-US" b="0"/>
              <a:t>가입과 동시에 어떤 클럽이든 간단하게 참여 할 수 있습니다</a:t>
            </a:r>
            <a:r>
              <a:rPr lang="en-US" altLang="ko-KR" b="0"/>
              <a:t>. </a:t>
            </a:r>
            <a:r>
              <a:rPr lang="ko-KR" altLang="en-US" b="0"/>
              <a:t>참여할 때는 클럽에서 요구하는 간단한 정보만 추가로 더 입력을 하면 됩니다</a:t>
            </a:r>
            <a:r>
              <a:rPr lang="en-US" altLang="ko-KR" b="0"/>
              <a:t>. </a:t>
            </a:r>
            <a:r>
              <a:rPr lang="ko-KR" altLang="en-US" b="0"/>
              <a:t>이를테면</a:t>
            </a:r>
            <a:r>
              <a:rPr lang="en-US" altLang="ko-KR" b="0"/>
              <a:t>, </a:t>
            </a:r>
            <a:r>
              <a:rPr lang="ko-KR" altLang="en-US" b="0"/>
              <a:t>축구를 시작한 지 몇 년이 되었는 지</a:t>
            </a:r>
            <a:r>
              <a:rPr lang="en-US" altLang="ko-KR" b="0"/>
              <a:t>, </a:t>
            </a:r>
            <a:r>
              <a:rPr lang="ko-KR" altLang="en-US" b="0"/>
              <a:t>축구 시합에 필요한 용품은 갖추고 있는 지 등과 같은 클럽에서 사용하는 정보들입니다</a:t>
            </a:r>
            <a:r>
              <a:rPr lang="en-US" altLang="ko-KR" b="0"/>
              <a:t>. </a:t>
            </a:r>
            <a:r>
              <a:rPr lang="ko-KR" altLang="en-US" b="0"/>
              <a:t>커뮤니티를 탈퇴하면 모든 클럽에서 자동으로 탈퇴가 됩니다</a:t>
            </a:r>
            <a:r>
              <a:rPr lang="en-US" altLang="ko-KR" b="0"/>
              <a:t>. </a:t>
            </a:r>
            <a:r>
              <a:rPr lang="ko-KR" altLang="en-US" b="0"/>
              <a:t>클럽에 회비 등의 이유로 탈퇴 금지조항이 있을 경우</a:t>
            </a:r>
            <a:r>
              <a:rPr lang="en-US" altLang="ko-KR" b="0"/>
              <a:t>, </a:t>
            </a:r>
            <a:r>
              <a:rPr lang="ko-KR" altLang="en-US" b="0"/>
              <a:t>클럽에서 금지조항을 모두 해결하고 난 후 클럽 관리자가 승인해야 탈퇴가 가능합니다</a:t>
            </a:r>
            <a:r>
              <a:rPr lang="en-US" altLang="ko-KR" b="0"/>
              <a:t>.  </a:t>
            </a:r>
          </a:p>
          <a:p>
            <a:endParaRPr lang="ko-KR" altLang="en-US" b="0"/>
          </a:p>
          <a:p>
            <a:r>
              <a:rPr lang="en-US" altLang="ko-KR" b="0"/>
              <a:t>2. </a:t>
            </a:r>
            <a:r>
              <a:rPr lang="ko-KR" altLang="en-US" b="0"/>
              <a:t>클럽만들기 </a:t>
            </a:r>
          </a:p>
          <a:p>
            <a:r>
              <a:rPr lang="ko-KR" altLang="en-US" b="0"/>
              <a:t>커뮤니티 회원은 누구나 클럽을 만들 자격이 있습니다</a:t>
            </a:r>
            <a:r>
              <a:rPr lang="en-US" altLang="ko-KR" b="0"/>
              <a:t>. </a:t>
            </a:r>
            <a:r>
              <a:rPr lang="ko-KR" altLang="en-US" b="0"/>
              <a:t>동일 종목의 중복 클럽이 생길 수 있으므로 커뮤니티 관리자의 승인을 얻어야 합니다</a:t>
            </a:r>
            <a:r>
              <a:rPr lang="en-US" altLang="ko-KR" b="0"/>
              <a:t>. </a:t>
            </a:r>
            <a:r>
              <a:rPr lang="ko-KR" altLang="en-US" b="0"/>
              <a:t>가산 스포츠 커뮤니티는 </a:t>
            </a:r>
            <a:r>
              <a:rPr lang="en-US" altLang="ko-KR" b="0"/>
              <a:t>"</a:t>
            </a:r>
            <a:r>
              <a:rPr lang="ko-KR" altLang="en-US" b="0"/>
              <a:t>한 종목당 한 클럽</a:t>
            </a:r>
            <a:r>
              <a:rPr lang="en-US" altLang="ko-KR" b="0"/>
              <a:t>" </a:t>
            </a:r>
            <a:r>
              <a:rPr lang="ko-KR" altLang="en-US" b="0"/>
              <a:t>원칙을 가지고 있습니다</a:t>
            </a:r>
            <a:r>
              <a:rPr lang="en-US" altLang="ko-KR" b="0"/>
              <a:t>.  </a:t>
            </a:r>
            <a:r>
              <a:rPr lang="ko-KR" altLang="en-US" b="0"/>
              <a:t>클럽 신설을 신청한 회원은 클럽의 관리자가 됩니다</a:t>
            </a:r>
            <a:r>
              <a:rPr lang="en-US" altLang="ko-KR" b="0"/>
              <a:t>. </a:t>
            </a:r>
            <a:r>
              <a:rPr lang="ko-KR" altLang="en-US" b="0"/>
              <a:t>클럽은 </a:t>
            </a:r>
            <a:r>
              <a:rPr lang="en-US" altLang="ko-KR" b="0"/>
              <a:t>3</a:t>
            </a:r>
            <a:r>
              <a:rPr lang="ko-KR" altLang="en-US" b="0"/>
              <a:t>개월 동안 회원을 최소 팀원 </a:t>
            </a:r>
            <a:r>
              <a:rPr lang="en-US" altLang="ko-KR" b="0"/>
              <a:t>5</a:t>
            </a:r>
            <a:r>
              <a:rPr lang="ko-KR" altLang="en-US" b="0"/>
              <a:t>명인 두 개팀 이상 구성하지 못하면 문을 닫아야 합니다</a:t>
            </a:r>
            <a:r>
              <a:rPr lang="en-US" altLang="ko-KR" b="0"/>
              <a:t>. </a:t>
            </a:r>
            <a:r>
              <a:rPr lang="ko-KR" altLang="en-US" b="0"/>
              <a:t>클럽 관리자는 최소 </a:t>
            </a:r>
            <a:r>
              <a:rPr lang="en-US" altLang="ko-KR" b="0"/>
              <a:t>3</a:t>
            </a:r>
            <a:r>
              <a:rPr lang="ko-KR" altLang="en-US" b="0"/>
              <a:t>명에서 </a:t>
            </a:r>
            <a:r>
              <a:rPr lang="en-US" altLang="ko-KR" b="0"/>
              <a:t>5</a:t>
            </a:r>
            <a:r>
              <a:rPr lang="ko-KR" altLang="en-US" b="0"/>
              <a:t>명까지 지정 가능하며</a:t>
            </a:r>
            <a:r>
              <a:rPr lang="en-US" altLang="ko-KR" b="0"/>
              <a:t>, </a:t>
            </a:r>
            <a:r>
              <a:rPr lang="ko-KR" altLang="en-US" b="0"/>
              <a:t>이 중에는 일차 관리자가 항상 있어야 합니다</a:t>
            </a:r>
            <a:r>
              <a:rPr lang="en-US" altLang="ko-KR" b="0"/>
              <a:t>. </a:t>
            </a:r>
            <a:r>
              <a:rPr lang="ko-KR" altLang="en-US" b="0"/>
              <a:t>일차 관리자는 다른 관리자에게 일차 관리자의 역할을 인계할 수도 있습니다</a:t>
            </a:r>
            <a:r>
              <a:rPr lang="en-US" altLang="ko-KR" b="0"/>
              <a:t>. </a:t>
            </a:r>
            <a:r>
              <a:rPr lang="ko-KR" altLang="en-US" b="0"/>
              <a:t>이 관리자 그룹이 바로 클럽 운영위원회 입니다</a:t>
            </a:r>
            <a:r>
              <a:rPr lang="en-US" altLang="ko-KR" b="0"/>
              <a:t>. </a:t>
            </a:r>
          </a:p>
          <a:p>
            <a:endParaRPr lang="ko-KR" altLang="en-US" b="0"/>
          </a:p>
          <a:p>
            <a:r>
              <a:rPr lang="en-US" altLang="ko-KR" b="0"/>
              <a:t>3. </a:t>
            </a:r>
            <a:r>
              <a:rPr lang="ko-KR" altLang="en-US" b="0"/>
              <a:t>클럽가입 및 탈퇴 </a:t>
            </a:r>
          </a:p>
          <a:p>
            <a:r>
              <a:rPr lang="ko-KR" altLang="en-US" b="0"/>
              <a:t>클럽에 가입하려면 가입신청서를 작성하여 제출합니다</a:t>
            </a:r>
            <a:r>
              <a:rPr lang="en-US" altLang="ko-KR" b="0"/>
              <a:t>.  </a:t>
            </a:r>
            <a:r>
              <a:rPr lang="ko-KR" altLang="en-US" b="0"/>
              <a:t>클럽에 가입한 적이 없는 경우</a:t>
            </a:r>
            <a:r>
              <a:rPr lang="en-US" altLang="ko-KR" b="0"/>
              <a:t>, </a:t>
            </a:r>
            <a:r>
              <a:rPr lang="ko-KR" altLang="en-US" b="0"/>
              <a:t>클럽관리자의 승인을 받아야 합니다</a:t>
            </a:r>
            <a:r>
              <a:rPr lang="en-US" altLang="ko-KR" b="0"/>
              <a:t>.  </a:t>
            </a:r>
            <a:r>
              <a:rPr lang="ko-KR" altLang="en-US" b="0"/>
              <a:t>클럽관리자는 가입허락 여부를 이메일로 알려줍니다</a:t>
            </a:r>
            <a:r>
              <a:rPr lang="en-US" altLang="ko-KR" b="0"/>
              <a:t>. </a:t>
            </a:r>
            <a:r>
              <a:rPr lang="ko-KR" altLang="en-US" b="0"/>
              <a:t>커뮤니티 회원은 여러 클럽에 가입할 수 있습니다</a:t>
            </a:r>
            <a:r>
              <a:rPr lang="en-US" altLang="ko-KR" b="0"/>
              <a:t>. </a:t>
            </a:r>
            <a:r>
              <a:rPr lang="ko-KR" altLang="en-US" b="0"/>
              <a:t>클럽을 탙퇴할 때는 개인이 속한 팀을 먼저 탈퇴한 후 클럽을 탈퇴해야 합니다</a:t>
            </a:r>
            <a:r>
              <a:rPr lang="en-US" altLang="ko-KR" b="0"/>
              <a:t>. </a:t>
            </a:r>
            <a:r>
              <a:rPr lang="ko-KR" altLang="en-US" b="0"/>
              <a:t>물론 이 모든 것을 탈퇴신청서 하나로 모두 해결할 수 있습니다</a:t>
            </a:r>
            <a:r>
              <a:rPr lang="en-US" altLang="ko-KR" b="0"/>
              <a:t>.  </a:t>
            </a:r>
            <a:r>
              <a:rPr lang="ko-KR" altLang="en-US" b="0"/>
              <a:t>탈퇴가 긑나면 신청자 메일로 사실을 알려 줍니다</a:t>
            </a:r>
            <a:r>
              <a:rPr lang="en-US" altLang="ko-KR" b="0"/>
              <a:t>.  </a:t>
            </a:r>
            <a:r>
              <a:rPr lang="ko-KR" altLang="en-US" b="0"/>
              <a:t>모든 클럽에서 탈퇴 후</a:t>
            </a:r>
            <a:r>
              <a:rPr lang="en-US" altLang="ko-KR" b="0"/>
              <a:t>, 3</a:t>
            </a:r>
            <a:r>
              <a:rPr lang="ko-KR" altLang="en-US" b="0"/>
              <a:t>개월이 지나면 자동으로 커뮤니티 회원 자격을 상실하게 됩니다</a:t>
            </a:r>
            <a:r>
              <a:rPr lang="en-US" altLang="ko-KR" b="0"/>
              <a:t>. </a:t>
            </a:r>
            <a:r>
              <a:rPr lang="ko-KR" altLang="en-US" b="0"/>
              <a:t>커뮤니티 회원 자격을 유지하려면 어떤 클럽에든 하나는 가입해 있어야 합니다</a:t>
            </a:r>
            <a:r>
              <a:rPr lang="en-US" altLang="ko-KR" b="0"/>
              <a:t>.  </a:t>
            </a:r>
            <a:r>
              <a:rPr lang="ko-KR" altLang="en-US" b="0"/>
              <a:t>커뮤니티를 탈퇴하면 활동 이력정보를 제외한 개인정보를 모두 삭제합니다</a:t>
            </a:r>
            <a:r>
              <a:rPr lang="en-US" altLang="ko-KR" b="0"/>
              <a:t>. </a:t>
            </a:r>
            <a:endParaRPr lang="ko-KR" altLang="en-US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77528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 프로젝트 </a:t>
            </a:r>
            <a:r>
              <a:rPr lang="en-US" altLang="ko-KR"/>
              <a:t>: </a:t>
            </a:r>
            <a:r>
              <a:rPr lang="en-US" altLang="ko-KR" smtClean="0"/>
              <a:t>NamooClub (2/3)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318924"/>
          </a:xfrm>
        </p:spPr>
        <p:txBody>
          <a:bodyPr/>
          <a:lstStyle/>
          <a:p>
            <a:r>
              <a:rPr lang="ko-KR" altLang="en-US" smtClean="0"/>
              <a:t>유스케이스 </a:t>
            </a:r>
            <a:r>
              <a:rPr lang="en-US" altLang="ko-KR" smtClean="0"/>
              <a:t>(</a:t>
            </a:r>
            <a:r>
              <a:rPr lang="ko-KR" altLang="en-US" smtClean="0"/>
              <a:t>커뮤니티 생성 및 가입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680" y="2137815"/>
            <a:ext cx="7753350" cy="301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859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796260" y="1615215"/>
            <a:ext cx="3672510" cy="4452759"/>
          </a:xfrm>
          <a:noFill/>
        </p:spPr>
        <p:txBody>
          <a:bodyPr/>
          <a:lstStyle/>
          <a:p>
            <a:pPr marL="898525" lvl="0" indent="-3429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ko-KR" sz="1800" dirty="0">
                <a:solidFill>
                  <a:srgbClr val="666633"/>
                </a:solidFill>
              </a:rPr>
              <a:t>JAVA GUI </a:t>
            </a:r>
            <a:r>
              <a:rPr lang="ko-KR" altLang="en-US" sz="1800" dirty="0">
                <a:solidFill>
                  <a:srgbClr val="666633"/>
                </a:solidFill>
              </a:rPr>
              <a:t>소개</a:t>
            </a:r>
          </a:p>
          <a:p>
            <a:pPr marL="898525" lvl="0" indent="-3429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ko-KR" sz="1800" dirty="0" err="1">
                <a:solidFill>
                  <a:srgbClr val="666633"/>
                </a:solidFill>
              </a:rPr>
              <a:t>NamooClub</a:t>
            </a:r>
            <a:r>
              <a:rPr lang="en-US" altLang="ko-KR" sz="1800" dirty="0">
                <a:solidFill>
                  <a:srgbClr val="666633"/>
                </a:solidFill>
              </a:rPr>
              <a:t> </a:t>
            </a:r>
            <a:r>
              <a:rPr lang="ko-KR" altLang="en-US" sz="1800" dirty="0">
                <a:solidFill>
                  <a:srgbClr val="666633"/>
                </a:solidFill>
              </a:rPr>
              <a:t>소개</a:t>
            </a:r>
          </a:p>
          <a:p>
            <a:pPr marL="898525" lvl="0" indent="-3429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ko-KR" sz="1800" dirty="0">
                <a:solidFill>
                  <a:srgbClr val="666633"/>
                </a:solidFill>
              </a:rPr>
              <a:t>Widget</a:t>
            </a:r>
            <a:r>
              <a:rPr lang="ko-KR" altLang="en-US" sz="1800" dirty="0">
                <a:solidFill>
                  <a:srgbClr val="666633"/>
                </a:solidFill>
              </a:rPr>
              <a:t>의 기본</a:t>
            </a:r>
          </a:p>
          <a:p>
            <a:pPr marL="898525" lvl="0" indent="-3429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ko-KR" altLang="en-US" sz="1800" dirty="0">
                <a:solidFill>
                  <a:srgbClr val="666633"/>
                </a:solidFill>
              </a:rPr>
              <a:t>이벤트 처리</a:t>
            </a:r>
          </a:p>
          <a:p>
            <a:pPr marL="898525" lvl="0" indent="-3429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ko-KR" altLang="en-US" sz="1800" dirty="0">
                <a:solidFill>
                  <a:srgbClr val="666633"/>
                </a:solidFill>
              </a:rPr>
              <a:t>다양한 </a:t>
            </a:r>
            <a:r>
              <a:rPr lang="en-US" altLang="ko-KR" sz="1800" dirty="0">
                <a:solidFill>
                  <a:srgbClr val="666633"/>
                </a:solidFill>
              </a:rPr>
              <a:t>Widget</a:t>
            </a:r>
          </a:p>
          <a:p>
            <a:pPr marL="898525" lvl="0" indent="-3429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ko-KR" sz="1800" dirty="0">
                <a:solidFill>
                  <a:srgbClr val="666633"/>
                </a:solidFill>
              </a:rPr>
              <a:t>Layout</a:t>
            </a:r>
          </a:p>
          <a:p>
            <a:pPr marL="898525" lvl="0" indent="-3429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ko-KR" sz="1800" dirty="0">
                <a:solidFill>
                  <a:srgbClr val="666633"/>
                </a:solidFill>
              </a:rPr>
              <a:t>Graphic</a:t>
            </a:r>
          </a:p>
          <a:p>
            <a:pPr marL="898525" lvl="0" indent="-3429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ko-KR" altLang="en-US" sz="1800" dirty="0" err="1">
                <a:solidFill>
                  <a:srgbClr val="666633"/>
                </a:solidFill>
              </a:rPr>
              <a:t>트리와</a:t>
            </a:r>
            <a:r>
              <a:rPr lang="ko-KR" altLang="en-US" sz="1800" dirty="0">
                <a:solidFill>
                  <a:srgbClr val="666633"/>
                </a:solidFill>
              </a:rPr>
              <a:t> </a:t>
            </a:r>
            <a:r>
              <a:rPr lang="ko-KR" altLang="en-US" sz="1800" dirty="0" smtClean="0">
                <a:solidFill>
                  <a:srgbClr val="666633"/>
                </a:solidFill>
              </a:rPr>
              <a:t>테이블</a:t>
            </a:r>
            <a:endParaRPr lang="en-US" altLang="ko-KR" sz="1800" dirty="0" smtClean="0">
              <a:solidFill>
                <a:srgbClr val="666633"/>
              </a:solidFill>
            </a:endParaRPr>
          </a:p>
          <a:p>
            <a:pPr marL="898525" lvl="0" indent="-3429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ko-KR" altLang="en-US" sz="1800" dirty="0" smtClean="0">
                <a:solidFill>
                  <a:srgbClr val="666633"/>
                </a:solidFill>
              </a:rPr>
              <a:t>다이얼로그와 마법사</a:t>
            </a:r>
            <a:endParaRPr lang="ko-KR" altLang="en-US" sz="1800" dirty="0">
              <a:solidFill>
                <a:srgbClr val="666633"/>
              </a:solidFill>
            </a:endParaRPr>
          </a:p>
        </p:txBody>
      </p:sp>
      <p:sp>
        <p:nvSpPr>
          <p:cNvPr id="6" name="텍스트 개체 틀 4"/>
          <p:cNvSpPr txBox="1">
            <a:spLocks/>
          </p:cNvSpPr>
          <p:nvPr/>
        </p:nvSpPr>
        <p:spPr bwMode="auto">
          <a:xfrm>
            <a:off x="3084540" y="837472"/>
            <a:ext cx="5113338" cy="503238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>
            <a:lvl1pPr marL="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Optima" pitchFamily="34" charset="0"/>
              <a:buNone/>
              <a:defRPr kumimoji="1" sz="2400" b="1" baseline="0">
                <a:solidFill>
                  <a:srgbClr val="000000"/>
                </a:solidFill>
                <a:latin typeface="+mj-ea"/>
                <a:ea typeface="+mj-ea"/>
                <a:cs typeface="+mn-cs"/>
              </a:defRPr>
            </a:lvl1pPr>
            <a:lvl2pPr marL="455613" indent="-22542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Optima" pitchFamily="34" charset="0"/>
              <a:buChar char="–"/>
              <a:defRPr kumimoji="1" sz="1600">
                <a:solidFill>
                  <a:srgbClr val="000000"/>
                </a:solidFill>
                <a:latin typeface="+mj-ea"/>
                <a:ea typeface="+mj-ea"/>
              </a:defRPr>
            </a:lvl2pPr>
            <a:lvl3pPr marL="684213" indent="-227013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Optima" pitchFamily="34" charset="0"/>
              <a:buChar char="•"/>
              <a:defRPr kumimoji="1" sz="1600">
                <a:solidFill>
                  <a:srgbClr val="000000"/>
                </a:solidFill>
                <a:latin typeface="+mj-ea"/>
                <a:ea typeface="+mj-ea"/>
              </a:defRPr>
            </a:lvl3pPr>
            <a:lvl4pPr marL="4270375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4500563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49577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54149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58721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63293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sz="2800" kern="0" dirty="0" smtClean="0">
                <a:latin typeface="+mn-lt"/>
              </a:rPr>
              <a:t>목차 </a:t>
            </a:r>
            <a:r>
              <a:rPr lang="en-US" altLang="ko-KR" sz="2800" kern="0" dirty="0" smtClean="0">
                <a:latin typeface="+mn-lt"/>
              </a:rPr>
              <a:t>(Table of Contents)</a:t>
            </a:r>
            <a:endParaRPr lang="ko-KR" altLang="en-US" sz="2800" kern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4210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 프로젝트 </a:t>
            </a:r>
            <a:r>
              <a:rPr lang="en-US" altLang="ko-KR"/>
              <a:t>: </a:t>
            </a:r>
            <a:r>
              <a:rPr lang="en-US" altLang="ko-KR" smtClean="0"/>
              <a:t>NamooClub (3/3)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318924"/>
          </a:xfrm>
        </p:spPr>
        <p:txBody>
          <a:bodyPr/>
          <a:lstStyle/>
          <a:p>
            <a:r>
              <a:rPr lang="ko-KR" altLang="en-US" smtClean="0"/>
              <a:t>도메인 모델 </a:t>
            </a:r>
            <a:r>
              <a:rPr lang="en-US" altLang="ko-KR" smtClean="0"/>
              <a:t>(</a:t>
            </a:r>
            <a:r>
              <a:rPr lang="ko-KR" altLang="en-US"/>
              <a:t>커뮤니티 생성 및 가입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 bwMode="auto">
          <a:xfrm>
            <a:off x="2284050" y="2348850"/>
            <a:ext cx="1872260" cy="57608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chemeClr val="bg1"/>
                </a:solidFill>
                <a:latin typeface="Optima" pitchFamily="2" charset="2"/>
              </a:rPr>
              <a:t>Community</a:t>
            </a:r>
            <a:endParaRPr lang="ko-KR" altLang="en-US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2284050" y="4149100"/>
            <a:ext cx="1872260" cy="57608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chemeClr val="bg1"/>
                </a:solidFill>
                <a:latin typeface="Optima" pitchFamily="2" charset="2"/>
              </a:rPr>
              <a:t>CommunityMemberRole</a:t>
            </a:r>
            <a:endParaRPr lang="ko-KR" altLang="en-US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6460630" y="2348850"/>
            <a:ext cx="1872260" cy="57608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chemeClr val="bg1"/>
                </a:solidFill>
                <a:latin typeface="Optima" pitchFamily="2" charset="2"/>
              </a:rPr>
              <a:t>CommunityAdminRole</a:t>
            </a:r>
            <a:endParaRPr lang="ko-KR" altLang="en-US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6460630" y="4149100"/>
            <a:ext cx="1872260" cy="57608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chemeClr val="bg1"/>
                </a:solidFill>
                <a:latin typeface="Optima" pitchFamily="2" charset="2"/>
              </a:rPr>
              <a:t>SocialPerson</a:t>
            </a:r>
            <a:endParaRPr lang="ko-KR" altLang="en-US" smtClean="0">
              <a:solidFill>
                <a:schemeClr val="bg1"/>
              </a:solidFill>
              <a:latin typeface="Optima" pitchFamily="2" charset="2"/>
            </a:endParaRPr>
          </a:p>
        </p:txBody>
      </p:sp>
      <p:cxnSp>
        <p:nvCxnSpPr>
          <p:cNvPr id="9" name="직선 화살표 연결선 8"/>
          <p:cNvCxnSpPr>
            <a:stCxn id="4" idx="3"/>
            <a:endCxn id="7" idx="1"/>
          </p:cNvCxnSpPr>
          <p:nvPr/>
        </p:nvCxnSpPr>
        <p:spPr bwMode="auto">
          <a:xfrm>
            <a:off x="4156310" y="2636890"/>
            <a:ext cx="2304320" cy="0"/>
          </a:xfrm>
          <a:prstGeom prst="straightConnector1">
            <a:avLst/>
          </a:prstGeom>
          <a:noFill/>
          <a:ln w="9525">
            <a:solidFill>
              <a:srgbClr val="666666"/>
            </a:solidFill>
            <a:prstDash val="solid"/>
            <a:round/>
            <a:headEnd/>
            <a:tailEnd type="arrow"/>
          </a:ln>
          <a:effectLst/>
        </p:spPr>
      </p:cxnSp>
      <p:cxnSp>
        <p:nvCxnSpPr>
          <p:cNvPr id="11" name="직선 화살표 연결선 10"/>
          <p:cNvCxnSpPr>
            <a:stCxn id="4" idx="2"/>
            <a:endCxn id="6" idx="0"/>
          </p:cNvCxnSpPr>
          <p:nvPr/>
        </p:nvCxnSpPr>
        <p:spPr bwMode="auto">
          <a:xfrm>
            <a:off x="3220180" y="2924930"/>
            <a:ext cx="0" cy="1224170"/>
          </a:xfrm>
          <a:prstGeom prst="straightConnector1">
            <a:avLst/>
          </a:prstGeom>
          <a:noFill/>
          <a:ln w="9525">
            <a:solidFill>
              <a:srgbClr val="666666"/>
            </a:solidFill>
            <a:prstDash val="solid"/>
            <a:round/>
            <a:headEnd/>
            <a:tailEnd type="arrow"/>
          </a:ln>
          <a:effectLst/>
        </p:spPr>
      </p:cxnSp>
      <p:cxnSp>
        <p:nvCxnSpPr>
          <p:cNvPr id="14" name="직선 화살표 연결선 13"/>
          <p:cNvCxnSpPr>
            <a:stCxn id="6" idx="3"/>
            <a:endCxn id="8" idx="1"/>
          </p:cNvCxnSpPr>
          <p:nvPr/>
        </p:nvCxnSpPr>
        <p:spPr bwMode="auto">
          <a:xfrm>
            <a:off x="4156310" y="4437140"/>
            <a:ext cx="2304320" cy="0"/>
          </a:xfrm>
          <a:prstGeom prst="straightConnector1">
            <a:avLst/>
          </a:prstGeom>
          <a:noFill/>
          <a:ln w="9525">
            <a:solidFill>
              <a:srgbClr val="666666"/>
            </a:solidFill>
            <a:prstDash val="solid"/>
            <a:round/>
            <a:headEnd/>
            <a:tailEnd type="arrow"/>
          </a:ln>
          <a:effectLst/>
        </p:spPr>
      </p:cxnSp>
      <p:cxnSp>
        <p:nvCxnSpPr>
          <p:cNvPr id="17" name="직선 화살표 연결선 16"/>
          <p:cNvCxnSpPr>
            <a:stCxn id="7" idx="2"/>
            <a:endCxn id="8" idx="0"/>
          </p:cNvCxnSpPr>
          <p:nvPr/>
        </p:nvCxnSpPr>
        <p:spPr bwMode="auto">
          <a:xfrm>
            <a:off x="7396760" y="2924930"/>
            <a:ext cx="0" cy="1224170"/>
          </a:xfrm>
          <a:prstGeom prst="straightConnector1">
            <a:avLst/>
          </a:prstGeom>
          <a:noFill/>
          <a:ln w="9525">
            <a:solidFill>
              <a:srgbClr val="666666"/>
            </a:solidFill>
            <a:prstDash val="solid"/>
            <a:round/>
            <a:headEnd/>
            <a:tailEnd type="arrow"/>
          </a:ln>
          <a:effectLst/>
        </p:spPr>
      </p:cxnSp>
      <p:sp>
        <p:nvSpPr>
          <p:cNvPr id="20" name="TextBox 19"/>
          <p:cNvSpPr txBox="1"/>
          <p:nvPr/>
        </p:nvSpPr>
        <p:spPr bwMode="auto">
          <a:xfrm>
            <a:off x="6008140" y="2390669"/>
            <a:ext cx="380480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36000" rIns="36000" rtlCol="0">
            <a:spAutoFit/>
          </a:bodyPr>
          <a:lstStyle/>
          <a:p>
            <a:pPr algn="l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ko-KR" altLang="en-US" sz="1000" b="0" smtClean="0">
                <a:latin typeface="+mj-lt"/>
                <a:ea typeface="+mj-ea"/>
              </a:rPr>
              <a:t>관리자</a:t>
            </a:r>
          </a:p>
        </p:txBody>
      </p:sp>
      <p:sp>
        <p:nvSpPr>
          <p:cNvPr id="22" name="TextBox 21"/>
          <p:cNvSpPr txBox="1"/>
          <p:nvPr/>
        </p:nvSpPr>
        <p:spPr bwMode="auto">
          <a:xfrm>
            <a:off x="2788120" y="3902879"/>
            <a:ext cx="370862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36000" rIns="36000" rtlCol="0">
            <a:spAutoFit/>
          </a:bodyPr>
          <a:lstStyle/>
          <a:p>
            <a:pPr algn="l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ko-KR" altLang="en-US" sz="1000" b="0" smtClean="0">
                <a:latin typeface="+mj-lt"/>
                <a:ea typeface="+mj-ea"/>
              </a:rPr>
              <a:t>회원 </a:t>
            </a:r>
            <a:r>
              <a:rPr lang="en-US" altLang="ko-KR" sz="1000" b="0" smtClean="0">
                <a:latin typeface="+mj-lt"/>
                <a:ea typeface="+mj-ea"/>
              </a:rPr>
              <a:t>*</a:t>
            </a:r>
            <a:endParaRPr lang="ko-KR" altLang="en-US" sz="1000" b="0" smtClean="0">
              <a:latin typeface="+mj-lt"/>
              <a:ea typeface="+mj-ea"/>
            </a:endParaRPr>
          </a:p>
        </p:txBody>
      </p:sp>
      <p:sp>
        <p:nvSpPr>
          <p:cNvPr id="23" name="TextBox 22"/>
          <p:cNvSpPr txBox="1"/>
          <p:nvPr/>
        </p:nvSpPr>
        <p:spPr bwMode="auto">
          <a:xfrm>
            <a:off x="7108720" y="3902879"/>
            <a:ext cx="277888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36000" rIns="36000" rtlCol="0">
            <a:spAutoFit/>
          </a:bodyPr>
          <a:lstStyle/>
          <a:p>
            <a:pPr algn="l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ko-KR" altLang="en-US" sz="1000" b="0" smtClean="0">
                <a:latin typeface="+mj-lt"/>
                <a:ea typeface="+mj-ea"/>
              </a:rPr>
              <a:t>주민</a:t>
            </a:r>
          </a:p>
        </p:txBody>
      </p:sp>
      <p:sp>
        <p:nvSpPr>
          <p:cNvPr id="24" name="TextBox 23"/>
          <p:cNvSpPr txBox="1"/>
          <p:nvPr/>
        </p:nvSpPr>
        <p:spPr bwMode="auto">
          <a:xfrm>
            <a:off x="6172590" y="4190919"/>
            <a:ext cx="277888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36000" rIns="36000" rtlCol="0">
            <a:spAutoFit/>
          </a:bodyPr>
          <a:lstStyle/>
          <a:p>
            <a:pPr algn="l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ko-KR" altLang="en-US" sz="1000" b="0" smtClean="0">
                <a:latin typeface="+mj-lt"/>
                <a:ea typeface="+mj-ea"/>
              </a:rPr>
              <a:t>주민</a:t>
            </a:r>
          </a:p>
        </p:txBody>
      </p:sp>
    </p:spTree>
    <p:extLst>
      <p:ext uri="{BB962C8B-B14F-4D97-AF65-F5344CB8AC3E}">
        <p14:creationId xmlns:p14="http://schemas.microsoft.com/office/powerpoint/2010/main" val="7691599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나무클럽 예제를 위한 기본 윈도우 구성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318924"/>
          </a:xfrm>
        </p:spPr>
        <p:txBody>
          <a:bodyPr/>
          <a:lstStyle/>
          <a:p>
            <a:r>
              <a:rPr lang="ko-KR" altLang="en-US" smtClean="0"/>
              <a:t>커뮤니티 클럽 관리를 위한 </a:t>
            </a:r>
            <a:r>
              <a:rPr lang="en-US" altLang="ko-KR" smtClean="0"/>
              <a:t>GUI</a:t>
            </a:r>
            <a:r>
              <a:rPr lang="ko-KR" altLang="en-US" smtClean="0"/>
              <a:t>를 </a:t>
            </a:r>
            <a:r>
              <a:rPr lang="en-US" altLang="ko-KR" smtClean="0"/>
              <a:t>SWT/JFace</a:t>
            </a:r>
            <a:r>
              <a:rPr lang="ko-KR" altLang="en-US" smtClean="0"/>
              <a:t>로 구현해 보자</a:t>
            </a:r>
            <a:r>
              <a:rPr lang="en-US" altLang="ko-KR" smtClean="0"/>
              <a:t>.</a:t>
            </a:r>
            <a:endParaRPr lang="ko-KR" altLang="en-US"/>
          </a:p>
        </p:txBody>
      </p:sp>
      <p:pic>
        <p:nvPicPr>
          <p:cNvPr id="10242" name="Picture 2" descr="C:\Users\syhan\Desktop\namoo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220" y="3789050"/>
            <a:ext cx="2978399" cy="264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syhan\Desktop\namoo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30" y="1244697"/>
            <a:ext cx="3600500" cy="240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syhan\Desktop\createCom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690" y="1133124"/>
            <a:ext cx="3456480" cy="3087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 bwMode="auto">
          <a:xfrm>
            <a:off x="3436210" y="1820777"/>
            <a:ext cx="792110" cy="312043"/>
          </a:xfrm>
          <a:prstGeom prst="rect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6" name="직선 화살표 연결선 5"/>
          <p:cNvCxnSpPr>
            <a:stCxn id="4" idx="3"/>
          </p:cNvCxnSpPr>
          <p:nvPr/>
        </p:nvCxnSpPr>
        <p:spPr bwMode="auto">
          <a:xfrm flipV="1">
            <a:off x="4228320" y="1976798"/>
            <a:ext cx="2664370" cy="1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arrow"/>
          </a:ln>
          <a:effectLst/>
        </p:spPr>
      </p:cxnSp>
      <p:sp>
        <p:nvSpPr>
          <p:cNvPr id="10" name="직사각형 9"/>
          <p:cNvSpPr/>
          <p:nvPr/>
        </p:nvSpPr>
        <p:spPr bwMode="auto">
          <a:xfrm>
            <a:off x="831026" y="2288841"/>
            <a:ext cx="3397294" cy="312043"/>
          </a:xfrm>
          <a:prstGeom prst="rect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8" name="꺾인 연결선 7"/>
          <p:cNvCxnSpPr>
            <a:stCxn id="10" idx="2"/>
            <a:endCxn id="10242" idx="1"/>
          </p:cNvCxnSpPr>
          <p:nvPr/>
        </p:nvCxnSpPr>
        <p:spPr bwMode="auto">
          <a:xfrm rot="16200000" flipH="1">
            <a:off x="1764651" y="3365905"/>
            <a:ext cx="2508590" cy="978547"/>
          </a:xfrm>
          <a:prstGeom prst="bentConnector2">
            <a:avLst/>
          </a:prstGeom>
          <a:noFill/>
          <a:ln w="9525">
            <a:solidFill>
              <a:srgbClr val="FF0000"/>
            </a:solidFill>
            <a:round/>
            <a:headEnd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6304030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+mn-lt"/>
              </a:rPr>
              <a:t>3. </a:t>
            </a:r>
            <a:r>
              <a:rPr lang="en-US" altLang="ko-KR">
                <a:latin typeface="+mn-lt"/>
              </a:rPr>
              <a:t>Widget</a:t>
            </a:r>
            <a:r>
              <a:rPr lang="ko-KR" altLang="en-US">
                <a:latin typeface="+mn-lt"/>
              </a:rPr>
              <a:t>의 </a:t>
            </a:r>
            <a:r>
              <a:rPr lang="ko-KR" altLang="en-US" smtClean="0">
                <a:latin typeface="+mn-lt"/>
              </a:rPr>
              <a:t>기본</a:t>
            </a:r>
            <a:endParaRPr lang="ko-KR" altLang="en-US">
              <a:latin typeface="+mn-lt"/>
            </a:endParaRPr>
          </a:p>
        </p:txBody>
      </p:sp>
      <p:sp>
        <p:nvSpPr>
          <p:cNvPr id="8" name="텍스트 개체 틀 1"/>
          <p:cNvSpPr txBox="1">
            <a:spLocks/>
          </p:cNvSpPr>
          <p:nvPr/>
        </p:nvSpPr>
        <p:spPr bwMode="auto">
          <a:xfrm>
            <a:off x="5596012" y="3589128"/>
            <a:ext cx="5329238" cy="2116735"/>
          </a:xfrm>
          <a:prstGeom prst="rect">
            <a:avLst/>
          </a:prstGeom>
          <a:solidFill>
            <a:srgbClr val="FFFFFF">
              <a:alpha val="58000"/>
            </a:srgbClr>
          </a:solidFill>
          <a:ln w="12700" algn="ctr">
            <a:noFill/>
            <a:miter lim="800000"/>
            <a:headEnd/>
            <a:tailEnd/>
          </a:ln>
        </p:spPr>
        <p:txBody>
          <a:bodyPr vert="horz" wrap="square" lIns="98505" tIns="48388" rIns="98505" bIns="48388" numCol="1" anchor="t" anchorCtr="0" compatLnSpc="1">
            <a:prstTxWarp prst="textNoShape">
              <a:avLst/>
            </a:prstTxWarp>
            <a:spAutoFit/>
          </a:bodyPr>
          <a:lstStyle>
            <a:lvl1pPr marL="180975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Optima" panose="00000400000000000000" pitchFamily="2" charset="2"/>
              <a:buChar char=""/>
              <a:defRPr kumimoji="1" lang="ko-KR" altLang="en-US" sz="1600" b="1" kern="1200" baseline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5613" indent="-22542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Optima" pitchFamily="34" charset="0"/>
              <a:buChar char="–"/>
              <a:defRPr kumimoji="1"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2pPr>
            <a:lvl3pPr marL="684213" indent="-227013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Optima" pitchFamily="34" charset="0"/>
              <a:buChar char="•"/>
              <a:defRPr kumimoji="1"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3pPr>
            <a:lvl4pPr marL="4270375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4pPr>
            <a:lvl5pPr marL="4500563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lang="ko-KR" altLang="en-US"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5pPr>
            <a:lvl6pPr marL="49577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54149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58721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63293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/>
              <a:t>Widget </a:t>
            </a:r>
            <a:r>
              <a:rPr lang="ko-KR" altLang="en-US"/>
              <a:t>클래스</a:t>
            </a:r>
          </a:p>
          <a:p>
            <a:r>
              <a:rPr lang="en-US" altLang="ko-KR"/>
              <a:t>Control </a:t>
            </a:r>
            <a:r>
              <a:rPr lang="ko-KR" altLang="en-US"/>
              <a:t>클래스</a:t>
            </a:r>
          </a:p>
          <a:p>
            <a:r>
              <a:rPr lang="en-US" altLang="ko-KR"/>
              <a:t>Control Location</a:t>
            </a:r>
          </a:p>
          <a:p>
            <a:r>
              <a:rPr lang="en-US" altLang="ko-KR"/>
              <a:t>Widget </a:t>
            </a:r>
            <a:r>
              <a:rPr lang="ko-KR" altLang="en-US"/>
              <a:t>클래스의 하위 클래스</a:t>
            </a:r>
          </a:p>
          <a:p>
            <a:r>
              <a:rPr lang="en-US" altLang="ko-KR"/>
              <a:t>SWT </a:t>
            </a:r>
            <a:r>
              <a:rPr lang="ko-KR" altLang="en-US"/>
              <a:t>주요 위젯</a:t>
            </a:r>
          </a:p>
          <a:p>
            <a:r>
              <a:rPr lang="en-US" altLang="ko-KR"/>
              <a:t>Label </a:t>
            </a:r>
            <a:r>
              <a:rPr lang="ko-KR" altLang="en-US"/>
              <a:t>위젯</a:t>
            </a:r>
            <a:endParaRPr lang="en-US" altLang="ko-KR"/>
          </a:p>
          <a:p>
            <a:r>
              <a:rPr lang="en-US" altLang="ko-KR"/>
              <a:t>Button </a:t>
            </a:r>
            <a:r>
              <a:rPr lang="ko-KR" altLang="en-US"/>
              <a:t>위젯</a:t>
            </a:r>
            <a:endParaRPr kumimoji="1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Optima"/>
              <a:ea typeface="가는각진제목체"/>
              <a:cs typeface="+mn-cs"/>
            </a:endParaRPr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771840" y="3589128"/>
            <a:ext cx="4608640" cy="63940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mtClean="0"/>
              <a:t>3.1 </a:t>
            </a:r>
            <a:r>
              <a:rPr lang="ko-KR" altLang="en-US" smtClean="0"/>
              <a:t>기본 </a:t>
            </a:r>
            <a:r>
              <a:rPr lang="en-US" altLang="ko-KR" smtClean="0"/>
              <a:t>Widget</a:t>
            </a:r>
          </a:p>
          <a:p>
            <a:pPr marL="0" indent="0">
              <a:buNone/>
            </a:pPr>
            <a:r>
              <a:rPr lang="en-US" altLang="ko-KR" smtClean="0"/>
              <a:t>3.2 User Interface</a:t>
            </a:r>
            <a:r>
              <a:rPr lang="ko-KR" altLang="en-US" smtClean="0"/>
              <a:t>의 모듈화 방안</a:t>
            </a:r>
            <a:endParaRPr lang="en-US" altLang="ko-KR" smtClean="0"/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795080" y="3573020"/>
            <a:ext cx="4680650" cy="360050"/>
          </a:xfrm>
          <a:prstGeom prst="roundRect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02230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Widget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909855"/>
          </a:xfrm>
        </p:spPr>
        <p:txBody>
          <a:bodyPr/>
          <a:lstStyle/>
          <a:p>
            <a:r>
              <a:rPr lang="en-US" altLang="ko-KR" smtClean="0"/>
              <a:t>Widget</a:t>
            </a:r>
            <a:r>
              <a:rPr lang="ko-KR" altLang="en-US" smtClean="0"/>
              <a:t>은 화면에 표현하는 정보와 사용자 인터페이스를 가지는 모든 클래스의 상위 클래스임</a:t>
            </a:r>
            <a:endParaRPr lang="en-US" altLang="ko-KR" smtClean="0"/>
          </a:p>
          <a:p>
            <a:r>
              <a:rPr lang="en-US" altLang="ko-KR" smtClean="0"/>
              <a:t>SWT</a:t>
            </a:r>
            <a:r>
              <a:rPr lang="ko-KR" altLang="en-US" smtClean="0"/>
              <a:t>와 </a:t>
            </a:r>
            <a:r>
              <a:rPr lang="en-US" altLang="ko-KR" smtClean="0"/>
              <a:t>JFace</a:t>
            </a:r>
            <a:r>
              <a:rPr lang="ko-KR" altLang="en-US" smtClean="0"/>
              <a:t>에서 </a:t>
            </a:r>
            <a:r>
              <a:rPr lang="en-US" altLang="ko-KR" smtClean="0"/>
              <a:t>UI</a:t>
            </a:r>
            <a:r>
              <a:rPr lang="ko-KR" altLang="en-US" smtClean="0"/>
              <a:t>와 관련된 모든 클래스는 </a:t>
            </a:r>
            <a:r>
              <a:rPr lang="en-US" altLang="ko-KR" smtClean="0"/>
              <a:t>Widget </a:t>
            </a:r>
            <a:r>
              <a:rPr lang="ko-KR" altLang="en-US" smtClean="0"/>
              <a:t>클래스를 사용함</a:t>
            </a:r>
            <a:endParaRPr lang="en-US" altLang="ko-KR" smtClean="0"/>
          </a:p>
          <a:p>
            <a:r>
              <a:rPr lang="ko-KR" altLang="en-US" smtClean="0"/>
              <a:t>가장 큰 특징은 </a:t>
            </a:r>
            <a:r>
              <a:rPr lang="en-US" altLang="ko-KR" smtClean="0"/>
              <a:t>Widget </a:t>
            </a:r>
            <a:r>
              <a:rPr lang="ko-KR" altLang="en-US" smtClean="0"/>
              <a:t>안에 또 다른 </a:t>
            </a:r>
            <a:r>
              <a:rPr lang="en-US" altLang="ko-KR" smtClean="0"/>
              <a:t>Widget</a:t>
            </a:r>
            <a:r>
              <a:rPr lang="ko-KR" altLang="en-US" smtClean="0"/>
              <a:t>을 넣을 수 있다는 점임</a:t>
            </a:r>
            <a:r>
              <a:rPr lang="en-US" altLang="ko-KR" smtClean="0"/>
              <a:t>.</a:t>
            </a:r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463387"/>
              </p:ext>
            </p:extLst>
          </p:nvPr>
        </p:nvGraphicFramePr>
        <p:xfrm>
          <a:off x="1033401" y="2357350"/>
          <a:ext cx="8872659" cy="3447981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496490"/>
                <a:gridCol w="6376169"/>
              </a:tblGrid>
              <a:tr h="3831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dirty="0" smtClean="0"/>
                        <a:t>주요 </a:t>
                      </a:r>
                      <a:r>
                        <a:rPr lang="en-US" altLang="ko-KR" sz="1400" kern="1200" dirty="0" smtClean="0"/>
                        <a:t>API</a:t>
                      </a:r>
                      <a:endParaRPr lang="ko-KR" altLang="en-US" sz="1400" b="1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기능</a:t>
                      </a:r>
                      <a:endParaRPr lang="ko-KR" altLang="en-US" sz="1400" b="1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3831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>
                          <a:latin typeface="+mj-ea"/>
                          <a:ea typeface="+mj-ea"/>
                        </a:rPr>
                        <a:t>setData</a:t>
                      </a:r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(String,</a:t>
                      </a:r>
                      <a:r>
                        <a:rPr lang="en-US" altLang="ko-KR" sz="1400" baseline="0" dirty="0" smtClean="0">
                          <a:latin typeface="+mj-ea"/>
                          <a:ea typeface="+mj-ea"/>
                        </a:rPr>
                        <a:t> Object)</a:t>
                      </a:r>
                      <a:endParaRPr lang="ko-KR" altLang="en-US" sz="1400" b="0" i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kern="1200" dirty="0" err="1" smtClean="0">
                          <a:latin typeface="+mj-ea"/>
                          <a:ea typeface="+mj-ea"/>
                        </a:rPr>
                        <a:t>위젯에</a:t>
                      </a:r>
                      <a:r>
                        <a:rPr lang="ko-KR" altLang="en-US" sz="1400" kern="1200" dirty="0" smtClean="0">
                          <a:latin typeface="+mj-ea"/>
                          <a:ea typeface="+mj-ea"/>
                        </a:rPr>
                        <a:t> 객체를 덧붙인다</a:t>
                      </a:r>
                      <a:r>
                        <a:rPr lang="en-US" altLang="ko-KR" sz="1400" kern="1200" dirty="0" smtClean="0">
                          <a:latin typeface="+mj-ea"/>
                          <a:ea typeface="+mj-ea"/>
                        </a:rPr>
                        <a:t>. </a:t>
                      </a:r>
                      <a:r>
                        <a:rPr lang="ko-KR" altLang="en-US" sz="1400" kern="1200" dirty="0" smtClean="0">
                          <a:latin typeface="+mj-ea"/>
                          <a:ea typeface="+mj-ea"/>
                        </a:rPr>
                        <a:t>이는 문자열 접근가능</a:t>
                      </a:r>
                      <a:endParaRPr lang="ko-KR" altLang="en-US" sz="1400" i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3831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>
                          <a:latin typeface="+mj-ea"/>
                          <a:ea typeface="+mj-ea"/>
                        </a:rPr>
                        <a:t>getData</a:t>
                      </a:r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()</a:t>
                      </a:r>
                      <a:endParaRPr lang="ko-KR" altLang="en-US" sz="1400" b="0" i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kern="1200" dirty="0" err="1" smtClean="0">
                          <a:latin typeface="+mj-ea"/>
                          <a:ea typeface="+mj-ea"/>
                        </a:rPr>
                        <a:t>위젯에서</a:t>
                      </a:r>
                      <a:r>
                        <a:rPr lang="ko-KR" altLang="en-US" sz="1400" kern="1200" dirty="0" smtClean="0">
                          <a:latin typeface="+mj-ea"/>
                          <a:ea typeface="+mj-ea"/>
                        </a:rPr>
                        <a:t> 데이터와 관련된 객체를 반환한다</a:t>
                      </a:r>
                      <a:r>
                        <a:rPr lang="en-US" altLang="ko-KR" sz="1400" kern="1200" dirty="0" smtClean="0">
                          <a:latin typeface="+mj-ea"/>
                          <a:ea typeface="+mj-ea"/>
                        </a:rPr>
                        <a:t>.</a:t>
                      </a:r>
                      <a:endParaRPr lang="ko-KR" altLang="en-US" sz="1400" i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383109">
                <a:tc>
                  <a:txBody>
                    <a:bodyPr/>
                    <a:lstStyle/>
                    <a:p>
                      <a:r>
                        <a:rPr lang="en-US" altLang="ko-KR" sz="1400" dirty="0" err="1" smtClean="0">
                          <a:latin typeface="+mj-ea"/>
                          <a:ea typeface="+mj-ea"/>
                        </a:rPr>
                        <a:t>getData</a:t>
                      </a:r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(String)</a:t>
                      </a:r>
                      <a:endParaRPr lang="ko-KR" altLang="en-US" sz="1400" i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smtClean="0">
                          <a:latin typeface="+mj-ea"/>
                          <a:ea typeface="+mj-ea"/>
                        </a:rPr>
                        <a:t>문자열에 대응하는 데이터 객체를 반환한다</a:t>
                      </a:r>
                      <a:r>
                        <a:rPr lang="en-US" altLang="ko-KR" sz="1400" kern="1200" dirty="0" smtClean="0">
                          <a:latin typeface="+mj-ea"/>
                          <a:ea typeface="+mj-ea"/>
                        </a:rPr>
                        <a:t>.</a:t>
                      </a:r>
                      <a:endParaRPr lang="en-US" altLang="ko-KR" sz="1400" i="0" baseline="0" dirty="0" smtClean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383109">
                <a:tc>
                  <a:txBody>
                    <a:bodyPr/>
                    <a:lstStyle/>
                    <a:p>
                      <a:r>
                        <a:rPr lang="en-US" altLang="ko-KR" sz="1400" dirty="0" err="1" smtClean="0">
                          <a:latin typeface="+mj-ea"/>
                          <a:ea typeface="+mj-ea"/>
                        </a:rPr>
                        <a:t>getStyle</a:t>
                      </a:r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()</a:t>
                      </a:r>
                      <a:endParaRPr lang="ko-KR" altLang="en-US" sz="1400" i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err="1" smtClean="0">
                          <a:latin typeface="+mj-ea"/>
                          <a:ea typeface="+mj-ea"/>
                        </a:rPr>
                        <a:t>위젯</a:t>
                      </a:r>
                      <a:r>
                        <a:rPr lang="ko-KR" altLang="en-US" sz="1400" kern="1200" dirty="0" smtClean="0">
                          <a:latin typeface="+mj-ea"/>
                          <a:ea typeface="+mj-ea"/>
                        </a:rPr>
                        <a:t> 스타일에 해당하는 정수를 반환한다</a:t>
                      </a:r>
                      <a:r>
                        <a:rPr lang="en-US" altLang="ko-KR" sz="1400" kern="1200" dirty="0" smtClean="0">
                          <a:latin typeface="+mj-ea"/>
                          <a:ea typeface="+mj-ea"/>
                        </a:rPr>
                        <a:t>.</a:t>
                      </a:r>
                      <a:endParaRPr lang="en-US" altLang="ko-KR" sz="1400" i="0" baseline="0" dirty="0" smtClean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383109">
                <a:tc>
                  <a:txBody>
                    <a:bodyPr/>
                    <a:lstStyle/>
                    <a:p>
                      <a:r>
                        <a:rPr lang="en-US" altLang="ko-KR" sz="1400" dirty="0" err="1" smtClean="0">
                          <a:latin typeface="+mj-ea"/>
                          <a:ea typeface="+mj-ea"/>
                        </a:rPr>
                        <a:t>getDisplay</a:t>
                      </a:r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()</a:t>
                      </a:r>
                      <a:endParaRPr lang="ko-KR" altLang="en-US" sz="1400" i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err="1" smtClean="0">
                          <a:latin typeface="+mj-ea"/>
                          <a:ea typeface="+mj-ea"/>
                        </a:rPr>
                        <a:t>위젯과</a:t>
                      </a:r>
                      <a:r>
                        <a:rPr lang="ko-KR" altLang="en-US" sz="1400" kern="1200" dirty="0" smtClean="0">
                          <a:latin typeface="+mj-ea"/>
                          <a:ea typeface="+mj-ea"/>
                        </a:rPr>
                        <a:t> 연관된 </a:t>
                      </a:r>
                      <a:r>
                        <a:rPr lang="en-US" altLang="ko-KR" sz="1400" kern="1200" dirty="0" smtClean="0">
                          <a:latin typeface="+mj-ea"/>
                          <a:ea typeface="+mj-ea"/>
                        </a:rPr>
                        <a:t>Display </a:t>
                      </a:r>
                      <a:r>
                        <a:rPr lang="ko-KR" altLang="en-US" sz="1400" kern="1200" dirty="0" smtClean="0">
                          <a:latin typeface="+mj-ea"/>
                          <a:ea typeface="+mj-ea"/>
                        </a:rPr>
                        <a:t>객체를 반환한다</a:t>
                      </a:r>
                      <a:r>
                        <a:rPr lang="en-US" altLang="ko-KR" sz="1400" kern="1200" dirty="0" smtClean="0">
                          <a:latin typeface="+mj-ea"/>
                          <a:ea typeface="+mj-ea"/>
                        </a:rPr>
                        <a:t>. </a:t>
                      </a:r>
                      <a:endParaRPr lang="en-US" altLang="ko-KR" sz="1400" i="0" baseline="0" dirty="0" smtClean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383109">
                <a:tc>
                  <a:txBody>
                    <a:bodyPr/>
                    <a:lstStyle/>
                    <a:p>
                      <a:r>
                        <a:rPr lang="en-US" altLang="ko-KR" sz="1400" dirty="0" err="1" smtClean="0">
                          <a:latin typeface="+mj-ea"/>
                          <a:ea typeface="+mj-ea"/>
                        </a:rPr>
                        <a:t>toString</a:t>
                      </a:r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()</a:t>
                      </a:r>
                      <a:endParaRPr lang="ko-KR" altLang="en-US" sz="1400" i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err="1" smtClean="0">
                          <a:latin typeface="+mj-ea"/>
                          <a:ea typeface="+mj-ea"/>
                        </a:rPr>
                        <a:t>위젯</a:t>
                      </a:r>
                      <a:r>
                        <a:rPr lang="ko-KR" altLang="en-US" sz="1400" kern="1200" dirty="0" smtClean="0">
                          <a:latin typeface="+mj-ea"/>
                          <a:ea typeface="+mj-ea"/>
                        </a:rPr>
                        <a:t> 클래스 표현하는 문자열로 반환한다</a:t>
                      </a:r>
                      <a:r>
                        <a:rPr lang="en-US" altLang="ko-KR" sz="1400" kern="1200" dirty="0" smtClean="0">
                          <a:latin typeface="+mj-ea"/>
                          <a:ea typeface="+mj-ea"/>
                        </a:rPr>
                        <a:t>.</a:t>
                      </a:r>
                      <a:endParaRPr lang="en-US" altLang="ko-KR" sz="1400" i="0" baseline="0" dirty="0" smtClean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383109">
                <a:tc>
                  <a:txBody>
                    <a:bodyPr/>
                    <a:lstStyle/>
                    <a:p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dispose()</a:t>
                      </a:r>
                      <a:endParaRPr lang="ko-KR" altLang="en-US" sz="1400" i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err="1" smtClean="0">
                          <a:latin typeface="+mj-ea"/>
                          <a:ea typeface="+mj-ea"/>
                        </a:rPr>
                        <a:t>위젯과</a:t>
                      </a:r>
                      <a:r>
                        <a:rPr lang="ko-KR" altLang="en-US" sz="1400" kern="1200" dirty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400" kern="1200" dirty="0" err="1" smtClean="0">
                          <a:latin typeface="+mj-ea"/>
                          <a:ea typeface="+mj-ea"/>
                        </a:rPr>
                        <a:t>위젯</a:t>
                      </a:r>
                      <a:r>
                        <a:rPr lang="ko-KR" altLang="en-US" sz="1400" kern="1200" dirty="0" smtClean="0">
                          <a:latin typeface="+mj-ea"/>
                          <a:ea typeface="+mj-ea"/>
                        </a:rPr>
                        <a:t> 자원에 대한 할당을 해제한다</a:t>
                      </a:r>
                      <a:r>
                        <a:rPr lang="en-US" altLang="ko-KR" sz="1400" kern="1200" dirty="0" smtClean="0">
                          <a:latin typeface="+mj-ea"/>
                          <a:ea typeface="+mj-ea"/>
                        </a:rPr>
                        <a:t>.</a:t>
                      </a:r>
                      <a:endParaRPr lang="en-US" altLang="ko-KR" sz="1400" i="0" baseline="0" dirty="0" smtClean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383109">
                <a:tc>
                  <a:txBody>
                    <a:bodyPr/>
                    <a:lstStyle/>
                    <a:p>
                      <a:r>
                        <a:rPr lang="en-US" altLang="ko-KR" sz="1400" dirty="0" err="1" smtClean="0">
                          <a:latin typeface="+mj-ea"/>
                          <a:ea typeface="+mj-ea"/>
                        </a:rPr>
                        <a:t>isDisposed</a:t>
                      </a:r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()</a:t>
                      </a:r>
                      <a:endParaRPr lang="ko-KR" altLang="en-US" sz="1400" i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err="1" smtClean="0">
                          <a:latin typeface="+mj-ea"/>
                          <a:ea typeface="+mj-ea"/>
                        </a:rPr>
                        <a:t>위젯의</a:t>
                      </a:r>
                      <a:r>
                        <a:rPr lang="ko-KR" altLang="en-US" sz="1400" kern="1200" dirty="0" smtClean="0">
                          <a:latin typeface="+mj-ea"/>
                          <a:ea typeface="+mj-ea"/>
                        </a:rPr>
                        <a:t> 할당을 해제했는지에 대한 </a:t>
                      </a:r>
                      <a:r>
                        <a:rPr lang="en-US" altLang="ko-KR" sz="1400" kern="1200" dirty="0" smtClean="0">
                          <a:latin typeface="+mj-ea"/>
                          <a:ea typeface="+mj-ea"/>
                        </a:rPr>
                        <a:t>true/false</a:t>
                      </a:r>
                      <a:r>
                        <a:rPr lang="ko-KR" altLang="en-US" sz="1400" kern="1200" dirty="0" smtClean="0">
                          <a:latin typeface="+mj-ea"/>
                          <a:ea typeface="+mj-ea"/>
                        </a:rPr>
                        <a:t>를</a:t>
                      </a:r>
                      <a:r>
                        <a:rPr lang="en-US" altLang="ko-KR" sz="1400" kern="1200" dirty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400" kern="1200" dirty="0" smtClean="0">
                          <a:latin typeface="+mj-ea"/>
                          <a:ea typeface="+mj-ea"/>
                        </a:rPr>
                        <a:t>반환한다</a:t>
                      </a:r>
                      <a:r>
                        <a:rPr lang="en-US" altLang="ko-KR" sz="1400" kern="1200" dirty="0" smtClean="0">
                          <a:latin typeface="+mj-ea"/>
                          <a:ea typeface="+mj-ea"/>
                        </a:rPr>
                        <a:t>.</a:t>
                      </a:r>
                      <a:endParaRPr lang="en-US" altLang="ko-KR" sz="1400" i="0" baseline="0" dirty="0" smtClean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18272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Control </a:t>
            </a:r>
            <a:r>
              <a:rPr lang="ko-KR" altLang="en-US" smtClean="0"/>
              <a:t>클래스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909855"/>
          </a:xfrm>
        </p:spPr>
        <p:txBody>
          <a:bodyPr/>
          <a:lstStyle/>
          <a:p>
            <a:r>
              <a:rPr lang="ko-KR" altLang="en-US" smtClean="0"/>
              <a:t>화면을 구성하기 위하여 자주사용하는 위젯</a:t>
            </a:r>
            <a:r>
              <a:rPr lang="en-US" altLang="ko-KR" smtClean="0"/>
              <a:t>(Label, Button, Composite ...)</a:t>
            </a:r>
            <a:r>
              <a:rPr lang="ko-KR" altLang="en-US" smtClean="0"/>
              <a:t>들의 상위 클래스임</a:t>
            </a:r>
            <a:endParaRPr lang="en-US" altLang="ko-KR" smtClean="0"/>
          </a:p>
          <a:p>
            <a:r>
              <a:rPr lang="en-US" altLang="ko-KR" smtClean="0"/>
              <a:t>Control </a:t>
            </a:r>
            <a:r>
              <a:rPr lang="ko-KR" altLang="en-US" smtClean="0"/>
              <a:t>클래스는 윈도우 내의 일정 영역을 차지하는 모든 </a:t>
            </a:r>
            <a:r>
              <a:rPr lang="en-US" altLang="ko-KR" smtClean="0"/>
              <a:t>UI </a:t>
            </a:r>
            <a:r>
              <a:rPr lang="ko-KR" altLang="en-US" smtClean="0"/>
              <a:t>인터페이스의 상위 클래스임</a:t>
            </a:r>
            <a:endParaRPr lang="en-US" altLang="ko-KR" smtClean="0"/>
          </a:p>
          <a:p>
            <a:r>
              <a:rPr lang="ko-KR" altLang="en-US" smtClean="0"/>
              <a:t>따라서 </a:t>
            </a:r>
            <a:r>
              <a:rPr lang="en-US" altLang="ko-KR" smtClean="0"/>
              <a:t>Control </a:t>
            </a:r>
            <a:r>
              <a:rPr lang="ko-KR" altLang="en-US" smtClean="0"/>
              <a:t>클래스에는 </a:t>
            </a:r>
            <a:r>
              <a:rPr lang="en-US" altLang="ko-KR" smtClean="0"/>
              <a:t>Size</a:t>
            </a:r>
            <a:r>
              <a:rPr lang="ko-KR" altLang="en-US" smtClean="0"/>
              <a:t>와 관련된 </a:t>
            </a:r>
            <a:r>
              <a:rPr lang="en-US" altLang="ko-KR" smtClean="0"/>
              <a:t>API</a:t>
            </a:r>
            <a:r>
              <a:rPr lang="ko-KR" altLang="en-US" smtClean="0"/>
              <a:t>가 존재함</a:t>
            </a:r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295747"/>
              </p:ext>
            </p:extLst>
          </p:nvPr>
        </p:nvGraphicFramePr>
        <p:xfrm>
          <a:off x="1078932" y="1916790"/>
          <a:ext cx="8982198" cy="3283656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944408"/>
                <a:gridCol w="6037790"/>
              </a:tblGrid>
              <a:tr h="360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Size Method</a:t>
                      </a:r>
                      <a:endParaRPr lang="ko-KR" altLang="en-US" sz="1400" b="1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기능</a:t>
                      </a:r>
                      <a:endParaRPr lang="ko-KR" altLang="en-US" sz="1400" b="1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1765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sz="1400" dirty="0" err="1" smtClean="0">
                          <a:latin typeface="+mj-ea"/>
                          <a:ea typeface="+mj-ea"/>
                        </a:rPr>
                        <a:t>getSize</a:t>
                      </a:r>
                      <a:r>
                        <a:rPr lang="en-US" sz="1400" dirty="0">
                          <a:latin typeface="+mj-ea"/>
                          <a:ea typeface="+mj-ea"/>
                        </a:rPr>
                        <a:t>()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 </a:t>
                      </a:r>
                      <a:r>
                        <a:rPr lang="ko-KR" altLang="en-US" sz="1400" dirty="0" err="1">
                          <a:latin typeface="+mj-ea"/>
                          <a:ea typeface="+mj-ea"/>
                        </a:rPr>
                        <a:t>위젯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크기를 표현하는 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Point 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객체를 </a:t>
                      </a:r>
                      <a:r>
                        <a:rPr lang="ko-KR" altLang="en-US" sz="1400" dirty="0" smtClean="0">
                          <a:latin typeface="+mj-ea"/>
                          <a:ea typeface="+mj-ea"/>
                        </a:rPr>
                        <a:t>반환한다</a:t>
                      </a:r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.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marL="0" marR="0" marT="0" marB="0" anchor="ctr"/>
                </a:tc>
              </a:tr>
              <a:tr h="41765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ea"/>
                          <a:ea typeface="+mj-ea"/>
                        </a:rPr>
                        <a:t> </a:t>
                      </a:r>
                      <a:r>
                        <a:rPr lang="en-US" sz="1400" dirty="0" err="1">
                          <a:latin typeface="+mj-ea"/>
                          <a:ea typeface="+mj-ea"/>
                        </a:rPr>
                        <a:t>setSize</a:t>
                      </a:r>
                      <a:r>
                        <a:rPr lang="en-US" sz="14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sz="1400" dirty="0" err="1">
                          <a:latin typeface="+mj-ea"/>
                          <a:ea typeface="+mj-ea"/>
                        </a:rPr>
                        <a:t>int</a:t>
                      </a:r>
                      <a:r>
                        <a:rPr lang="en-US" sz="14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en-US" sz="1400" dirty="0" err="1">
                          <a:latin typeface="+mj-ea"/>
                          <a:ea typeface="+mj-ea"/>
                        </a:rPr>
                        <a:t>int</a:t>
                      </a:r>
                      <a:r>
                        <a:rPr lang="en-US" sz="1400" dirty="0">
                          <a:latin typeface="+mj-ea"/>
                          <a:ea typeface="+mj-ea"/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 너비와 길이 값을 바탕으로 </a:t>
                      </a:r>
                      <a:r>
                        <a:rPr lang="ko-KR" altLang="en-US" sz="1400" dirty="0" err="1">
                          <a:latin typeface="+mj-ea"/>
                          <a:ea typeface="+mj-ea"/>
                        </a:rPr>
                        <a:t>위젯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크기를 설정 </a:t>
                      </a:r>
                      <a:r>
                        <a:rPr lang="ko-KR" altLang="en-US" sz="1400" dirty="0" smtClean="0">
                          <a:latin typeface="+mj-ea"/>
                          <a:ea typeface="+mj-ea"/>
                        </a:rPr>
                        <a:t>한다</a:t>
                      </a:r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.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marL="0" marR="0" marT="0" marB="0" anchor="ctr"/>
                </a:tc>
              </a:tr>
              <a:tr h="41765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ea"/>
                          <a:ea typeface="+mj-ea"/>
                        </a:rPr>
                        <a:t> </a:t>
                      </a:r>
                      <a:r>
                        <a:rPr lang="en-US" sz="1400" dirty="0" err="1">
                          <a:latin typeface="+mj-ea"/>
                          <a:ea typeface="+mj-ea"/>
                        </a:rPr>
                        <a:t>setSize</a:t>
                      </a:r>
                      <a:r>
                        <a:rPr lang="en-US" sz="1400" dirty="0">
                          <a:latin typeface="+mj-ea"/>
                          <a:ea typeface="+mj-ea"/>
                        </a:rPr>
                        <a:t>(Point)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 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Point 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객체에 따라 </a:t>
                      </a:r>
                      <a:r>
                        <a:rPr lang="ko-KR" altLang="en-US" sz="1400" dirty="0" err="1">
                          <a:latin typeface="+mj-ea"/>
                          <a:ea typeface="+mj-ea"/>
                        </a:rPr>
                        <a:t>위젯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크기를 </a:t>
                      </a:r>
                      <a:r>
                        <a:rPr lang="ko-KR" altLang="en-US" sz="1400" dirty="0" smtClean="0">
                          <a:latin typeface="+mj-ea"/>
                          <a:ea typeface="+mj-ea"/>
                        </a:rPr>
                        <a:t>설정한다</a:t>
                      </a:r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.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marL="0" marR="0" marT="0" marB="0" anchor="ctr"/>
                </a:tc>
              </a:tr>
              <a:tr h="41765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ea"/>
                          <a:ea typeface="+mj-ea"/>
                        </a:rPr>
                        <a:t> </a:t>
                      </a:r>
                      <a:r>
                        <a:rPr lang="en-US" sz="1400" dirty="0" err="1">
                          <a:latin typeface="+mj-ea"/>
                          <a:ea typeface="+mj-ea"/>
                        </a:rPr>
                        <a:t>computeSize</a:t>
                      </a:r>
                      <a:r>
                        <a:rPr lang="en-US" sz="14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sz="1400" dirty="0" err="1">
                          <a:latin typeface="+mj-ea"/>
                          <a:ea typeface="+mj-ea"/>
                        </a:rPr>
                        <a:t>int</a:t>
                      </a:r>
                      <a:r>
                        <a:rPr lang="en-US" sz="14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en-US" sz="1400" dirty="0" err="1">
                          <a:latin typeface="+mj-ea"/>
                          <a:ea typeface="+mj-ea"/>
                        </a:rPr>
                        <a:t>int</a:t>
                      </a:r>
                      <a:r>
                        <a:rPr lang="en-US" sz="1400" dirty="0">
                          <a:latin typeface="+mj-ea"/>
                          <a:ea typeface="+mj-ea"/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 </a:t>
                      </a:r>
                      <a:r>
                        <a:rPr lang="ko-KR" altLang="en-US" sz="1400" dirty="0" err="1">
                          <a:latin typeface="+mj-ea"/>
                          <a:ea typeface="+mj-ea"/>
                        </a:rPr>
                        <a:t>위젯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내용을 모두 보여줄 수 </a:t>
                      </a:r>
                      <a:r>
                        <a:rPr lang="ko-KR" altLang="en-US" sz="1400">
                          <a:latin typeface="+mj-ea"/>
                          <a:ea typeface="+mj-ea"/>
                        </a:rPr>
                        <a:t>있는 </a:t>
                      </a:r>
                      <a:r>
                        <a:rPr lang="en-US" altLang="ko-KR" sz="1400" smtClean="0">
                          <a:latin typeface="+mj-ea"/>
                          <a:ea typeface="+mj-ea"/>
                        </a:rPr>
                        <a:t>Size</a:t>
                      </a:r>
                      <a:r>
                        <a:rPr lang="ko-KR" altLang="en-US" sz="1400" smtClean="0">
                          <a:latin typeface="+mj-ea"/>
                          <a:ea typeface="+mj-ea"/>
                        </a:rPr>
                        <a:t>를 </a:t>
                      </a:r>
                      <a:r>
                        <a:rPr lang="ko-KR" altLang="en-US" sz="1400" dirty="0" smtClean="0">
                          <a:latin typeface="+mj-ea"/>
                          <a:ea typeface="+mj-ea"/>
                        </a:rPr>
                        <a:t>반환한다</a:t>
                      </a:r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.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marL="0" marR="0" marT="0" marB="0" anchor="ctr"/>
                </a:tc>
              </a:tr>
              <a:tr h="417658">
                <a:tc>
                  <a:txBody>
                    <a:bodyPr/>
                    <a:lstStyle/>
                    <a:p>
                      <a:r>
                        <a:rPr lang="en-US" sz="1400">
                          <a:latin typeface="+mj-ea"/>
                          <a:ea typeface="+mj-ea"/>
                        </a:rPr>
                        <a:t> computeSize(int, int, boolean)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 </a:t>
                      </a:r>
                      <a:r>
                        <a:rPr lang="ko-KR" altLang="en-US" sz="1400" dirty="0" err="1">
                          <a:latin typeface="+mj-ea"/>
                          <a:ea typeface="+mj-ea"/>
                        </a:rPr>
                        <a:t>위젯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내용을 모두 보여줄 수 </a:t>
                      </a:r>
                      <a:r>
                        <a:rPr lang="ko-KR" altLang="en-US" sz="1400">
                          <a:latin typeface="+mj-ea"/>
                          <a:ea typeface="+mj-ea"/>
                        </a:rPr>
                        <a:t>있는 </a:t>
                      </a:r>
                      <a:r>
                        <a:rPr lang="en-US" altLang="ko-KR" sz="1400" smtClean="0">
                          <a:latin typeface="+mj-ea"/>
                          <a:ea typeface="+mj-ea"/>
                        </a:rPr>
                        <a:t>Size</a:t>
                      </a:r>
                      <a:r>
                        <a:rPr lang="ko-KR" altLang="en-US" sz="1400" smtClean="0">
                          <a:latin typeface="+mj-ea"/>
                          <a:ea typeface="+mj-ea"/>
                        </a:rPr>
                        <a:t>를 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반환하고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dirty="0" err="1">
                          <a:latin typeface="+mj-ea"/>
                          <a:ea typeface="+mj-ea"/>
                        </a:rPr>
                        <a:t>위젯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특성이 </a:t>
                      </a:r>
                      <a:r>
                        <a:rPr lang="ko-KR" altLang="en-US" sz="1400" dirty="0" err="1">
                          <a:latin typeface="+mj-ea"/>
                          <a:ea typeface="+mj-ea"/>
                        </a:rPr>
                        <a:t>바뀌었지를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알려준다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.</a:t>
                      </a:r>
                    </a:p>
                  </a:txBody>
                  <a:tcPr marL="0" marR="0" marT="0" marB="0" anchor="ctr"/>
                </a:tc>
              </a:tr>
              <a:tr h="417658">
                <a:tc>
                  <a:txBody>
                    <a:bodyPr/>
                    <a:lstStyle/>
                    <a:p>
                      <a:r>
                        <a:rPr lang="en-US" sz="1400">
                          <a:latin typeface="+mj-ea"/>
                          <a:ea typeface="+mj-ea"/>
                        </a:rPr>
                        <a:t> pack()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 </a:t>
                      </a:r>
                      <a:r>
                        <a:rPr lang="ko-KR" altLang="en-US" sz="1400" dirty="0" err="1">
                          <a:latin typeface="+mj-ea"/>
                          <a:ea typeface="+mj-ea"/>
                        </a:rPr>
                        <a:t>위젯을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선호하는 크기로 </a:t>
                      </a:r>
                      <a:r>
                        <a:rPr lang="ko-KR" altLang="en-US" sz="1400" dirty="0" smtClean="0">
                          <a:latin typeface="+mj-ea"/>
                          <a:ea typeface="+mj-ea"/>
                        </a:rPr>
                        <a:t>재조정한다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. </a:t>
                      </a:r>
                    </a:p>
                  </a:txBody>
                  <a:tcPr marL="0" marR="0" marT="0" marB="0" anchor="ctr"/>
                </a:tc>
              </a:tr>
              <a:tr h="417658">
                <a:tc>
                  <a:txBody>
                    <a:bodyPr/>
                    <a:lstStyle/>
                    <a:p>
                      <a:r>
                        <a:rPr lang="en-US" sz="1400">
                          <a:latin typeface="+mj-ea"/>
                          <a:ea typeface="+mj-ea"/>
                        </a:rPr>
                        <a:t> pack(boolean)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 </a:t>
                      </a:r>
                      <a:r>
                        <a:rPr lang="ko-KR" altLang="en-US" sz="1400" dirty="0" err="1">
                          <a:latin typeface="+mj-ea"/>
                          <a:ea typeface="+mj-ea"/>
                        </a:rPr>
                        <a:t>위젯을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선호하는 크기로 재조정하고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dirty="0" err="1">
                          <a:latin typeface="+mj-ea"/>
                          <a:ea typeface="+mj-ea"/>
                        </a:rPr>
                        <a:t>위젯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특성이 바뀌었는지를 알려준다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.</a:t>
                      </a: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5" name="모서리가 둥근 직사각형 4"/>
          <p:cNvSpPr/>
          <p:nvPr/>
        </p:nvSpPr>
        <p:spPr bwMode="auto">
          <a:xfrm>
            <a:off x="6172590" y="5445280"/>
            <a:ext cx="3888540" cy="792110"/>
          </a:xfrm>
          <a:prstGeom prst="roundRect">
            <a:avLst>
              <a:gd name="adj" fmla="val 5625"/>
            </a:avLst>
          </a:prstGeom>
          <a:solidFill>
            <a:schemeClr val="bg1"/>
          </a:solidFill>
          <a:ln w="9525">
            <a:solidFill>
              <a:srgbClr val="CC6600"/>
            </a:solidFill>
            <a:prstDash val="sysDot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5994" tIns="45714" rIns="35994" bIns="45714" rtlCol="0" anchor="b" anchorCtr="0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b="0" smtClean="0">
                <a:latin typeface="+mj-ea"/>
                <a:ea typeface="+mj-ea"/>
              </a:rPr>
              <a:t>Platform </a:t>
            </a:r>
            <a:r>
              <a:rPr lang="ko-KR" altLang="en-US" b="0" smtClean="0">
                <a:latin typeface="+mj-ea"/>
                <a:ea typeface="+mj-ea"/>
              </a:rPr>
              <a:t>특성에 따라 각 컨트롤이 차지하는 면적이 다를 수 있으므로 가급적 </a:t>
            </a:r>
            <a:r>
              <a:rPr lang="en-US" altLang="ko-KR" b="0" smtClean="0">
                <a:latin typeface="+mj-ea"/>
                <a:ea typeface="+mj-ea"/>
              </a:rPr>
              <a:t>setSize() </a:t>
            </a:r>
            <a:r>
              <a:rPr lang="ko-KR" altLang="en-US" b="0" smtClean="0">
                <a:latin typeface="+mj-ea"/>
                <a:ea typeface="+mj-ea"/>
              </a:rPr>
              <a:t>보다는 </a:t>
            </a:r>
            <a:r>
              <a:rPr lang="en-US" altLang="ko-KR" b="0" smtClean="0">
                <a:latin typeface="+mj-ea"/>
                <a:ea typeface="+mj-ea"/>
              </a:rPr>
              <a:t>pack()</a:t>
            </a:r>
            <a:r>
              <a:rPr lang="ko-KR" altLang="en-US" b="0" smtClean="0">
                <a:latin typeface="+mj-ea"/>
                <a:ea typeface="+mj-ea"/>
              </a:rPr>
              <a:t>을 권장함</a:t>
            </a:r>
            <a:endParaRPr lang="en-US" altLang="ko-KR" b="0" smtClean="0">
              <a:latin typeface="+mj-ea"/>
              <a:ea typeface="+mj-ea"/>
            </a:endParaRP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6172590" y="5445280"/>
            <a:ext cx="1384542" cy="28804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lIns="91426" tIns="45714" rIns="91426" bIns="45714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mtClean="0">
                <a:solidFill>
                  <a:schemeClr val="bg1"/>
                </a:solidFill>
                <a:latin typeface="Optima" pitchFamily="2" charset="2"/>
              </a:rPr>
              <a:t>참고사항</a:t>
            </a:r>
          </a:p>
        </p:txBody>
      </p:sp>
    </p:spTree>
    <p:extLst>
      <p:ext uri="{BB962C8B-B14F-4D97-AF65-F5344CB8AC3E}">
        <p14:creationId xmlns:p14="http://schemas.microsoft.com/office/powerpoint/2010/main" val="25278443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Control Location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318924"/>
          </a:xfrm>
        </p:spPr>
        <p:txBody>
          <a:bodyPr/>
          <a:lstStyle/>
          <a:p>
            <a:r>
              <a:rPr lang="en-US" altLang="ko-KR" smtClean="0"/>
              <a:t>Control </a:t>
            </a:r>
            <a:r>
              <a:rPr lang="ko-KR" altLang="en-US" smtClean="0"/>
              <a:t>의 위치값은 데스크탑 화면 전체에서의 위치가 아닌 부모 </a:t>
            </a:r>
            <a:r>
              <a:rPr lang="en-US" altLang="ko-KR" smtClean="0"/>
              <a:t>Control</a:t>
            </a:r>
            <a:r>
              <a:rPr lang="ko-KR" altLang="en-US" smtClean="0"/>
              <a:t>에 대한 상대적인 위치임</a:t>
            </a:r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513089"/>
              </p:ext>
            </p:extLst>
          </p:nvPr>
        </p:nvGraphicFramePr>
        <p:xfrm>
          <a:off x="718882" y="1340711"/>
          <a:ext cx="6677878" cy="3312463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501298"/>
                <a:gridCol w="4176580"/>
              </a:tblGrid>
              <a:tr h="322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Method</a:t>
                      </a:r>
                      <a:endParaRPr lang="ko-KR" altLang="en-US" sz="1400" b="1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기능</a:t>
                      </a:r>
                      <a:endParaRPr lang="ko-KR" altLang="en-US" sz="1400" b="1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373780">
                <a:tc>
                  <a:txBody>
                    <a:bodyPr/>
                    <a:lstStyle/>
                    <a:p>
                      <a:r>
                        <a:rPr lang="en-US" sz="1400" smtClean="0">
                          <a:latin typeface="+mj-ea"/>
                          <a:ea typeface="+mj-ea"/>
                        </a:rPr>
                        <a:t> getLocation()</a:t>
                      </a:r>
                      <a:endParaRPr lang="en-US" sz="1400" dirty="0">
                        <a:latin typeface="+mj-ea"/>
                        <a:ea typeface="+mj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 </a:t>
                      </a:r>
                      <a:r>
                        <a:rPr lang="ko-KR" altLang="en-US" sz="1400" dirty="0" err="1">
                          <a:latin typeface="+mj-ea"/>
                          <a:ea typeface="+mj-ea"/>
                        </a:rPr>
                        <a:t>위젯의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부모에 대한 상대 위치를 반환</a:t>
                      </a:r>
                    </a:p>
                  </a:txBody>
                  <a:tcPr marL="0" marR="0" marT="0" marB="0" anchor="ctr"/>
                </a:tc>
              </a:tr>
              <a:tr h="37378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ea"/>
                          <a:ea typeface="+mj-ea"/>
                        </a:rPr>
                        <a:t> </a:t>
                      </a:r>
                      <a:r>
                        <a:rPr lang="en-US" sz="1400" dirty="0" err="1" smtClean="0">
                          <a:latin typeface="+mj-ea"/>
                          <a:ea typeface="+mj-ea"/>
                        </a:rPr>
                        <a:t>setLocation</a:t>
                      </a:r>
                      <a:r>
                        <a:rPr lang="en-US" sz="1400" dirty="0" smtClean="0"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sz="1400" dirty="0" err="1" smtClean="0">
                          <a:latin typeface="+mj-ea"/>
                          <a:ea typeface="+mj-ea"/>
                        </a:rPr>
                        <a:t>int</a:t>
                      </a:r>
                      <a:r>
                        <a:rPr lang="en-US" sz="14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en-US" sz="1400" dirty="0" err="1">
                          <a:latin typeface="+mj-ea"/>
                          <a:ea typeface="+mj-ea"/>
                        </a:rPr>
                        <a:t>int</a:t>
                      </a:r>
                      <a:r>
                        <a:rPr lang="en-US" sz="1400" dirty="0">
                          <a:latin typeface="+mj-ea"/>
                          <a:ea typeface="+mj-ea"/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 </a:t>
                      </a:r>
                      <a:r>
                        <a:rPr lang="ko-KR" altLang="en-US" sz="1400" dirty="0" err="1">
                          <a:latin typeface="+mj-ea"/>
                          <a:ea typeface="+mj-ea"/>
                        </a:rPr>
                        <a:t>위젯의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부모에 대한 상대 위치를 설정</a:t>
                      </a:r>
                    </a:p>
                  </a:txBody>
                  <a:tcPr marL="0" marR="0" marT="0" marB="0" anchor="ctr"/>
                </a:tc>
              </a:tr>
              <a:tr h="373780">
                <a:tc>
                  <a:txBody>
                    <a:bodyPr/>
                    <a:lstStyle/>
                    <a:p>
                      <a:r>
                        <a:rPr lang="en-US" sz="1400">
                          <a:latin typeface="+mj-ea"/>
                          <a:ea typeface="+mj-ea"/>
                        </a:rPr>
                        <a:t> getBounds()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 </a:t>
                      </a:r>
                      <a:r>
                        <a:rPr lang="ko-KR" altLang="en-US" sz="1400" dirty="0" err="1">
                          <a:latin typeface="+mj-ea"/>
                          <a:ea typeface="+mj-ea"/>
                        </a:rPr>
                        <a:t>위젯의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크기와 부모에 대한 상대 위치를 반환</a:t>
                      </a:r>
                    </a:p>
                  </a:txBody>
                  <a:tcPr marL="0" marR="0" marT="0" marB="0" anchor="ctr"/>
                </a:tc>
              </a:tr>
              <a:tr h="373780">
                <a:tc>
                  <a:txBody>
                    <a:bodyPr/>
                    <a:lstStyle/>
                    <a:p>
                      <a:r>
                        <a:rPr lang="en-US" sz="1400">
                          <a:latin typeface="+mj-ea"/>
                          <a:ea typeface="+mj-ea"/>
                        </a:rPr>
                        <a:t> </a:t>
                      </a:r>
                      <a:r>
                        <a:rPr lang="en-US" sz="1400" smtClean="0">
                          <a:latin typeface="+mj-ea"/>
                          <a:ea typeface="+mj-ea"/>
                        </a:rPr>
                        <a:t>setBounds(int, int, int, int)</a:t>
                      </a:r>
                      <a:endParaRPr lang="en-US" sz="1400">
                        <a:latin typeface="+mj-ea"/>
                        <a:ea typeface="+mj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 </a:t>
                      </a:r>
                      <a:r>
                        <a:rPr lang="ko-KR" altLang="en-US" sz="1400" dirty="0" err="1">
                          <a:latin typeface="+mj-ea"/>
                          <a:ea typeface="+mj-ea"/>
                        </a:rPr>
                        <a:t>위젯의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크기와 부모에 대한 상대 위치를 설정</a:t>
                      </a:r>
                    </a:p>
                  </a:txBody>
                  <a:tcPr marL="0" marR="0" marT="0" marB="0" anchor="ctr"/>
                </a:tc>
              </a:tr>
              <a:tr h="373780">
                <a:tc>
                  <a:txBody>
                    <a:bodyPr/>
                    <a:lstStyle/>
                    <a:p>
                      <a:r>
                        <a:rPr lang="en-US" sz="1400">
                          <a:latin typeface="+mj-ea"/>
                          <a:ea typeface="+mj-ea"/>
                        </a:rPr>
                        <a:t> toControl(int, int)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 화면 기준 좌표를 컨트롤 기준 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Point 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값으로 바꾼다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.</a:t>
                      </a:r>
                    </a:p>
                  </a:txBody>
                  <a:tcPr marL="0" marR="0" marT="0" marB="0" anchor="ctr"/>
                </a:tc>
              </a:tr>
              <a:tr h="373780">
                <a:tc>
                  <a:txBody>
                    <a:bodyPr/>
                    <a:lstStyle/>
                    <a:p>
                      <a:r>
                        <a:rPr lang="en-US" sz="1400">
                          <a:latin typeface="+mj-ea"/>
                          <a:ea typeface="+mj-ea"/>
                        </a:rPr>
                        <a:t> </a:t>
                      </a:r>
                      <a:r>
                        <a:rPr lang="en-US" sz="1400" smtClean="0">
                          <a:latin typeface="+mj-ea"/>
                          <a:ea typeface="+mj-ea"/>
                        </a:rPr>
                        <a:t>toControl(Point</a:t>
                      </a:r>
                      <a:r>
                        <a:rPr lang="en-US" sz="1400">
                          <a:latin typeface="+mj-ea"/>
                          <a:ea typeface="+mj-ea"/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 화면 기준 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Point 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값을 컨트롤 기준 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Point 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값으로 바꾼다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.</a:t>
                      </a:r>
                    </a:p>
                  </a:txBody>
                  <a:tcPr marL="0" marR="0" marT="0" marB="0" anchor="ctr"/>
                </a:tc>
              </a:tr>
              <a:tr h="373780">
                <a:tc>
                  <a:txBody>
                    <a:bodyPr/>
                    <a:lstStyle/>
                    <a:p>
                      <a:r>
                        <a:rPr lang="en-US" sz="1400">
                          <a:latin typeface="+mj-ea"/>
                          <a:ea typeface="+mj-ea"/>
                        </a:rPr>
                        <a:t> toDisplay(int, int)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 컨트롤 기준 좌표를 컨트롤 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Point 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값으로 바꾼다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.</a:t>
                      </a:r>
                    </a:p>
                  </a:txBody>
                  <a:tcPr marL="0" marR="0" marT="0" marB="0" anchor="ctr"/>
                </a:tc>
              </a:tr>
              <a:tr h="373780">
                <a:tc>
                  <a:txBody>
                    <a:bodyPr/>
                    <a:lstStyle/>
                    <a:p>
                      <a:r>
                        <a:rPr lang="en-US" sz="1400">
                          <a:latin typeface="+mj-ea"/>
                          <a:ea typeface="+mj-ea"/>
                        </a:rPr>
                        <a:t> toDisplay(Point)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 컨트롤 기준 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Point 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값을 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Point 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값으로 바꾼다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.</a:t>
                      </a: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pic>
        <p:nvPicPr>
          <p:cNvPr id="1026" name="Picture 2" descr="C:\Users\syhan\Desktop\loc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494" y="4571660"/>
            <a:ext cx="3133726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/>
          <p:cNvCxnSpPr/>
          <p:nvPr/>
        </p:nvCxnSpPr>
        <p:spPr bwMode="auto">
          <a:xfrm>
            <a:off x="7575494" y="5085230"/>
            <a:ext cx="900125" cy="0"/>
          </a:xfrm>
          <a:prstGeom prst="straightConnector1">
            <a:avLst/>
          </a:prstGeom>
          <a:noFill/>
          <a:ln w="19050">
            <a:solidFill>
              <a:schemeClr val="bg1"/>
            </a:solidFill>
            <a:prstDash val="dash"/>
            <a:round/>
            <a:headEnd type="arrow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1" name="직선 화살표 연결선 10"/>
          <p:cNvCxnSpPr/>
          <p:nvPr/>
        </p:nvCxnSpPr>
        <p:spPr bwMode="auto">
          <a:xfrm>
            <a:off x="8548920" y="4571660"/>
            <a:ext cx="0" cy="513570"/>
          </a:xfrm>
          <a:prstGeom prst="straightConnector1">
            <a:avLst/>
          </a:prstGeom>
          <a:noFill/>
          <a:ln w="19050">
            <a:solidFill>
              <a:schemeClr val="bg1"/>
            </a:solidFill>
            <a:prstDash val="dash"/>
            <a:round/>
            <a:headEnd type="arrow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6" name="직선 화살표 연결선 15"/>
          <p:cNvCxnSpPr/>
          <p:nvPr/>
        </p:nvCxnSpPr>
        <p:spPr bwMode="auto">
          <a:xfrm>
            <a:off x="8548920" y="5589300"/>
            <a:ext cx="360050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arrow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8" name="직선 화살표 연결선 17"/>
          <p:cNvCxnSpPr/>
          <p:nvPr/>
        </p:nvCxnSpPr>
        <p:spPr bwMode="auto">
          <a:xfrm>
            <a:off x="8918085" y="5340062"/>
            <a:ext cx="0" cy="216030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arrow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0532758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Widget </a:t>
            </a:r>
            <a:r>
              <a:rPr lang="ko-KR" altLang="en-US" smtClean="0"/>
              <a:t>클래스의 하위 클래스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318924"/>
          </a:xfrm>
        </p:spPr>
        <p:txBody>
          <a:bodyPr/>
          <a:lstStyle/>
          <a:p>
            <a:r>
              <a:rPr lang="ko-KR" altLang="en-US" smtClean="0"/>
              <a:t>주요 </a:t>
            </a:r>
            <a:r>
              <a:rPr lang="en-US" altLang="ko-KR" smtClean="0"/>
              <a:t>Widget </a:t>
            </a:r>
            <a:r>
              <a:rPr lang="ko-KR" altLang="en-US" smtClean="0"/>
              <a:t>클래스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 bwMode="auto">
          <a:xfrm>
            <a:off x="4992708" y="1822428"/>
            <a:ext cx="1116001" cy="438156"/>
          </a:xfrm>
          <a:prstGeom prst="rect">
            <a:avLst/>
          </a:prstGeom>
          <a:solidFill>
            <a:srgbClr val="009900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b="1" dirty="0" smtClean="0">
                <a:solidFill>
                  <a:schemeClr val="bg1"/>
                </a:solidFill>
                <a:latin typeface="+mj-ea"/>
                <a:ea typeface="+mj-ea"/>
              </a:rPr>
              <a:t>Widget</a:t>
            </a:r>
            <a:endParaRPr lang="ko-KR" altLang="en-US" sz="1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1049304" y="2917818"/>
            <a:ext cx="1116000" cy="438156"/>
          </a:xfrm>
          <a:prstGeom prst="rect">
            <a:avLst/>
          </a:prstGeom>
          <a:solidFill>
            <a:srgbClr val="808000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b="1" dirty="0" smtClean="0">
                <a:solidFill>
                  <a:schemeClr val="bg1"/>
                </a:solidFill>
                <a:latin typeface="+mj-ea"/>
                <a:ea typeface="+mj-ea"/>
              </a:rPr>
              <a:t>Caret</a:t>
            </a:r>
            <a:endParaRPr lang="ko-KR" altLang="en-US" sz="1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2363772" y="2917818"/>
            <a:ext cx="1116000" cy="438156"/>
          </a:xfrm>
          <a:prstGeom prst="rect">
            <a:avLst/>
          </a:prstGeom>
          <a:solidFill>
            <a:srgbClr val="808000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b="1" dirty="0" smtClean="0">
                <a:solidFill>
                  <a:schemeClr val="bg1"/>
                </a:solidFill>
                <a:latin typeface="+mj-ea"/>
                <a:ea typeface="+mj-ea"/>
              </a:rPr>
              <a:t>Scrollbar</a:t>
            </a:r>
            <a:endParaRPr lang="ko-KR" altLang="en-US" sz="1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4992708" y="2917818"/>
            <a:ext cx="1116000" cy="438156"/>
          </a:xfrm>
          <a:prstGeom prst="rect">
            <a:avLst/>
          </a:prstGeom>
          <a:solidFill>
            <a:srgbClr val="808000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b="1" dirty="0" smtClean="0">
                <a:solidFill>
                  <a:schemeClr val="bg1"/>
                </a:solidFill>
                <a:latin typeface="+mj-ea"/>
                <a:ea typeface="+mj-ea"/>
              </a:rPr>
              <a:t>Control</a:t>
            </a:r>
            <a:endParaRPr lang="ko-KR" altLang="en-US" sz="1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3678240" y="2917818"/>
            <a:ext cx="1116000" cy="438156"/>
          </a:xfrm>
          <a:prstGeom prst="rect">
            <a:avLst/>
          </a:prstGeom>
          <a:solidFill>
            <a:srgbClr val="808000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b="1" dirty="0" smtClean="0">
                <a:solidFill>
                  <a:schemeClr val="bg1"/>
                </a:solidFill>
                <a:latin typeface="+mj-ea"/>
                <a:ea typeface="+mj-ea"/>
              </a:rPr>
              <a:t>Item</a:t>
            </a:r>
            <a:endParaRPr lang="ko-KR" altLang="en-US" sz="1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6307176" y="2917818"/>
            <a:ext cx="1116000" cy="438156"/>
          </a:xfrm>
          <a:prstGeom prst="rect">
            <a:avLst/>
          </a:prstGeom>
          <a:solidFill>
            <a:srgbClr val="808000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b="1" dirty="0" smtClean="0">
                <a:solidFill>
                  <a:schemeClr val="bg1"/>
                </a:solidFill>
                <a:latin typeface="+mj-ea"/>
                <a:ea typeface="+mj-ea"/>
              </a:rPr>
              <a:t>Menu</a:t>
            </a:r>
            <a:endParaRPr lang="ko-KR" altLang="en-US" sz="1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7621644" y="2917818"/>
            <a:ext cx="1116000" cy="438156"/>
          </a:xfrm>
          <a:prstGeom prst="rect">
            <a:avLst/>
          </a:prstGeom>
          <a:solidFill>
            <a:srgbClr val="808000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b="1" dirty="0" err="1" smtClean="0">
                <a:solidFill>
                  <a:schemeClr val="bg1"/>
                </a:solidFill>
                <a:latin typeface="+mj-ea"/>
                <a:ea typeface="+mj-ea"/>
              </a:rPr>
              <a:t>DropTarget</a:t>
            </a:r>
            <a:endParaRPr lang="ko-KR" altLang="en-US" sz="1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8936112" y="2917818"/>
            <a:ext cx="1116000" cy="438156"/>
          </a:xfrm>
          <a:prstGeom prst="rect">
            <a:avLst/>
          </a:prstGeom>
          <a:solidFill>
            <a:srgbClr val="808000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b="1" dirty="0" smtClean="0">
                <a:solidFill>
                  <a:schemeClr val="bg1"/>
                </a:solidFill>
                <a:latin typeface="+mj-ea"/>
                <a:ea typeface="+mj-ea"/>
              </a:rPr>
              <a:t>Tracker</a:t>
            </a:r>
            <a:endParaRPr lang="ko-KR" altLang="en-US" sz="1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1069914" y="4013208"/>
            <a:ext cx="1116000" cy="438156"/>
          </a:xfrm>
          <a:prstGeom prst="rect">
            <a:avLst/>
          </a:prstGeom>
          <a:solidFill>
            <a:srgbClr val="666633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b="1" dirty="0" smtClean="0">
                <a:solidFill>
                  <a:schemeClr val="bg1"/>
                </a:solidFill>
                <a:latin typeface="+mj-ea"/>
                <a:ea typeface="+mj-ea"/>
              </a:rPr>
              <a:t>Label</a:t>
            </a:r>
            <a:endParaRPr lang="ko-KR" altLang="en-US" sz="1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2363772" y="4013208"/>
            <a:ext cx="1116000" cy="438156"/>
          </a:xfrm>
          <a:prstGeom prst="rect">
            <a:avLst/>
          </a:prstGeom>
          <a:solidFill>
            <a:srgbClr val="666633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b="1" dirty="0" smtClean="0">
                <a:solidFill>
                  <a:schemeClr val="bg1"/>
                </a:solidFill>
                <a:latin typeface="+mj-ea"/>
                <a:ea typeface="+mj-ea"/>
              </a:rPr>
              <a:t>Sash</a:t>
            </a:r>
            <a:endParaRPr lang="ko-KR" altLang="en-US" sz="1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4992708" y="4013208"/>
            <a:ext cx="1116001" cy="438156"/>
          </a:xfrm>
          <a:prstGeom prst="rect">
            <a:avLst/>
          </a:prstGeom>
          <a:solidFill>
            <a:srgbClr val="666633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b="1" dirty="0" smtClean="0">
                <a:solidFill>
                  <a:schemeClr val="bg1"/>
                </a:solidFill>
                <a:latin typeface="+mj-ea"/>
                <a:ea typeface="+mj-ea"/>
              </a:rPr>
              <a:t>Button</a:t>
            </a:r>
            <a:endParaRPr lang="ko-KR" altLang="en-US" sz="1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3678240" y="4013208"/>
            <a:ext cx="1116000" cy="438156"/>
          </a:xfrm>
          <a:prstGeom prst="rect">
            <a:avLst/>
          </a:prstGeom>
          <a:solidFill>
            <a:srgbClr val="666633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b="1" dirty="0" err="1" smtClean="0">
                <a:solidFill>
                  <a:schemeClr val="bg1"/>
                </a:solidFill>
                <a:latin typeface="+mj-ea"/>
                <a:ea typeface="+mj-ea"/>
              </a:rPr>
              <a:t>ProgressBar</a:t>
            </a:r>
            <a:endParaRPr lang="ko-KR" altLang="en-US" sz="1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6307176" y="4013208"/>
            <a:ext cx="1116000" cy="438156"/>
          </a:xfrm>
          <a:prstGeom prst="rect">
            <a:avLst/>
          </a:prstGeom>
          <a:solidFill>
            <a:srgbClr val="666633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b="1" dirty="0" smtClean="0">
                <a:solidFill>
                  <a:schemeClr val="bg1"/>
                </a:solidFill>
                <a:latin typeface="+mj-ea"/>
                <a:ea typeface="+mj-ea"/>
              </a:rPr>
              <a:t>Scrollable</a:t>
            </a:r>
            <a:endParaRPr lang="ko-KR" altLang="en-US" sz="1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7642254" y="4013208"/>
            <a:ext cx="1116000" cy="438156"/>
          </a:xfrm>
          <a:prstGeom prst="rect">
            <a:avLst/>
          </a:prstGeom>
          <a:solidFill>
            <a:srgbClr val="666633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b="1" dirty="0" smtClean="0">
                <a:solidFill>
                  <a:schemeClr val="bg1"/>
                </a:solidFill>
                <a:latin typeface="+mj-ea"/>
                <a:ea typeface="+mj-ea"/>
              </a:rPr>
              <a:t>Scale</a:t>
            </a:r>
            <a:endParaRPr lang="ko-KR" altLang="en-US" sz="1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8956722" y="4013208"/>
            <a:ext cx="1116000" cy="438156"/>
          </a:xfrm>
          <a:prstGeom prst="rect">
            <a:avLst/>
          </a:prstGeom>
          <a:solidFill>
            <a:srgbClr val="666633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b="1" dirty="0" smtClean="0">
                <a:solidFill>
                  <a:schemeClr val="bg1"/>
                </a:solidFill>
                <a:latin typeface="+mj-ea"/>
                <a:ea typeface="+mj-ea"/>
              </a:rPr>
              <a:t>Slider</a:t>
            </a:r>
            <a:endParaRPr lang="ko-KR" altLang="en-US" sz="1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5049831" y="5145111"/>
            <a:ext cx="1116000" cy="4381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b="1" dirty="0" smtClean="0">
                <a:solidFill>
                  <a:schemeClr val="bg1"/>
                </a:solidFill>
                <a:latin typeface="+mj-ea"/>
                <a:ea typeface="+mj-ea"/>
              </a:rPr>
              <a:t>List</a:t>
            </a:r>
            <a:endParaRPr lang="ko-KR" altLang="en-US" sz="1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6307177" y="5145111"/>
            <a:ext cx="1116000" cy="4381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b="1" dirty="0" smtClean="0">
                <a:solidFill>
                  <a:schemeClr val="bg1"/>
                </a:solidFill>
                <a:latin typeface="+mj-ea"/>
                <a:ea typeface="+mj-ea"/>
              </a:rPr>
              <a:t>Composite</a:t>
            </a:r>
            <a:endParaRPr lang="ko-KR" altLang="en-US" sz="1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7678767" y="5145111"/>
            <a:ext cx="1116000" cy="4381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b="1" dirty="0" smtClean="0">
                <a:solidFill>
                  <a:schemeClr val="bg1"/>
                </a:solidFill>
                <a:latin typeface="+mj-ea"/>
                <a:ea typeface="+mj-ea"/>
              </a:rPr>
              <a:t>Text</a:t>
            </a:r>
            <a:endParaRPr lang="ko-KR" altLang="en-US" sz="1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22" name="Shape 26"/>
          <p:cNvCxnSpPr>
            <a:stCxn id="6" idx="0"/>
            <a:endCxn id="4" idx="2"/>
          </p:cNvCxnSpPr>
          <p:nvPr/>
        </p:nvCxnSpPr>
        <p:spPr bwMode="auto">
          <a:xfrm rot="5400000" flipH="1" flipV="1">
            <a:off x="3907623" y="1274733"/>
            <a:ext cx="657234" cy="2628937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952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3" name="꺾인 연결선 22"/>
          <p:cNvCxnSpPr>
            <a:stCxn id="4" idx="2"/>
            <a:endCxn id="5" idx="0"/>
          </p:cNvCxnSpPr>
          <p:nvPr/>
        </p:nvCxnSpPr>
        <p:spPr bwMode="auto">
          <a:xfrm rot="5400000">
            <a:off x="3250390" y="617499"/>
            <a:ext cx="657234" cy="3943405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952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4" name="꺾인 연결선 23"/>
          <p:cNvCxnSpPr>
            <a:stCxn id="4" idx="2"/>
            <a:endCxn id="8" idx="0"/>
          </p:cNvCxnSpPr>
          <p:nvPr/>
        </p:nvCxnSpPr>
        <p:spPr bwMode="auto">
          <a:xfrm rot="5400000">
            <a:off x="4564858" y="1931967"/>
            <a:ext cx="657234" cy="1314469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952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5" name="꺾인 연결선 24"/>
          <p:cNvCxnSpPr>
            <a:stCxn id="4" idx="2"/>
            <a:endCxn id="7" idx="0"/>
          </p:cNvCxnSpPr>
          <p:nvPr/>
        </p:nvCxnSpPr>
        <p:spPr bwMode="auto">
          <a:xfrm rot="5400000">
            <a:off x="5222092" y="2589201"/>
            <a:ext cx="657234" cy="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952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6" name="Shape 36"/>
          <p:cNvCxnSpPr>
            <a:stCxn id="4" idx="2"/>
            <a:endCxn id="9" idx="0"/>
          </p:cNvCxnSpPr>
          <p:nvPr/>
        </p:nvCxnSpPr>
        <p:spPr bwMode="auto">
          <a:xfrm rot="16200000" flipH="1">
            <a:off x="5879325" y="1931967"/>
            <a:ext cx="657234" cy="1314467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952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7" name="꺾인 연결선 26"/>
          <p:cNvCxnSpPr>
            <a:stCxn id="4" idx="2"/>
            <a:endCxn id="10" idx="0"/>
          </p:cNvCxnSpPr>
          <p:nvPr/>
        </p:nvCxnSpPr>
        <p:spPr bwMode="auto">
          <a:xfrm rot="16200000" flipH="1">
            <a:off x="6536559" y="1274733"/>
            <a:ext cx="657234" cy="2628935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952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8" name="꺾인 연결선 27"/>
          <p:cNvCxnSpPr>
            <a:stCxn id="4" idx="2"/>
            <a:endCxn id="11" idx="0"/>
          </p:cNvCxnSpPr>
          <p:nvPr/>
        </p:nvCxnSpPr>
        <p:spPr bwMode="auto">
          <a:xfrm rot="16200000" flipH="1">
            <a:off x="7193793" y="617499"/>
            <a:ext cx="657234" cy="3943403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952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9" name="Shape 26"/>
          <p:cNvCxnSpPr>
            <a:stCxn id="13" idx="0"/>
            <a:endCxn id="7" idx="2"/>
          </p:cNvCxnSpPr>
          <p:nvPr/>
        </p:nvCxnSpPr>
        <p:spPr bwMode="auto">
          <a:xfrm rot="5400000" flipH="1" flipV="1">
            <a:off x="3907623" y="2370123"/>
            <a:ext cx="657234" cy="2628936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952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꺾인 연결선 29"/>
          <p:cNvCxnSpPr>
            <a:stCxn id="7" idx="2"/>
            <a:endCxn id="12" idx="0"/>
          </p:cNvCxnSpPr>
          <p:nvPr/>
        </p:nvCxnSpPr>
        <p:spPr bwMode="auto">
          <a:xfrm rot="5400000">
            <a:off x="3260694" y="1723194"/>
            <a:ext cx="657234" cy="3922794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952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1" name="꺾인 연결선 30"/>
          <p:cNvCxnSpPr>
            <a:stCxn id="7" idx="2"/>
            <a:endCxn id="15" idx="0"/>
          </p:cNvCxnSpPr>
          <p:nvPr/>
        </p:nvCxnSpPr>
        <p:spPr bwMode="auto">
          <a:xfrm rot="5400000">
            <a:off x="4564857" y="3027357"/>
            <a:ext cx="657234" cy="131446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952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2" name="꺾인 연결선 31"/>
          <p:cNvCxnSpPr>
            <a:stCxn id="7" idx="2"/>
            <a:endCxn id="14" idx="0"/>
          </p:cNvCxnSpPr>
          <p:nvPr/>
        </p:nvCxnSpPr>
        <p:spPr bwMode="auto">
          <a:xfrm rot="16200000" flipH="1">
            <a:off x="5222091" y="3684590"/>
            <a:ext cx="657234" cy="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952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3" name="Shape 53"/>
          <p:cNvCxnSpPr>
            <a:stCxn id="7" idx="2"/>
            <a:endCxn id="16" idx="0"/>
          </p:cNvCxnSpPr>
          <p:nvPr/>
        </p:nvCxnSpPr>
        <p:spPr bwMode="auto">
          <a:xfrm rot="16200000" flipH="1">
            <a:off x="5879325" y="3027357"/>
            <a:ext cx="657234" cy="131446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952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4" name="꺾인 연결선 33"/>
          <p:cNvCxnSpPr>
            <a:stCxn id="7" idx="2"/>
            <a:endCxn id="17" idx="0"/>
          </p:cNvCxnSpPr>
          <p:nvPr/>
        </p:nvCxnSpPr>
        <p:spPr bwMode="auto">
          <a:xfrm rot="16200000" flipH="1">
            <a:off x="6546864" y="2359818"/>
            <a:ext cx="657234" cy="2649546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952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5" name="꺾인 연결선 34"/>
          <p:cNvCxnSpPr>
            <a:stCxn id="7" idx="2"/>
            <a:endCxn id="18" idx="0"/>
          </p:cNvCxnSpPr>
          <p:nvPr/>
        </p:nvCxnSpPr>
        <p:spPr bwMode="auto">
          <a:xfrm rot="16200000" flipH="1">
            <a:off x="7204098" y="1702584"/>
            <a:ext cx="657234" cy="3964014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952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6" name="꺾인 연결선 35"/>
          <p:cNvCxnSpPr>
            <a:stCxn id="16" idx="2"/>
            <a:endCxn id="19" idx="0"/>
          </p:cNvCxnSpPr>
          <p:nvPr/>
        </p:nvCxnSpPr>
        <p:spPr bwMode="auto">
          <a:xfrm rot="5400000">
            <a:off x="5889631" y="4169565"/>
            <a:ext cx="693747" cy="1257345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952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7" name="꺾인 연결선 36"/>
          <p:cNvCxnSpPr>
            <a:stCxn id="16" idx="2"/>
            <a:endCxn id="20" idx="0"/>
          </p:cNvCxnSpPr>
          <p:nvPr/>
        </p:nvCxnSpPr>
        <p:spPr bwMode="auto">
          <a:xfrm rot="16200000" flipH="1">
            <a:off x="6518303" y="4798236"/>
            <a:ext cx="693747" cy="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952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8" name="Shape 58"/>
          <p:cNvCxnSpPr>
            <a:stCxn id="16" idx="2"/>
            <a:endCxn id="21" idx="0"/>
          </p:cNvCxnSpPr>
          <p:nvPr/>
        </p:nvCxnSpPr>
        <p:spPr bwMode="auto">
          <a:xfrm rot="16200000" flipH="1">
            <a:off x="7204098" y="4112441"/>
            <a:ext cx="693747" cy="137159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952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13859152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SWT </a:t>
            </a:r>
            <a:r>
              <a:rPr lang="ko-KR" altLang="en-US" smtClean="0"/>
              <a:t>주요 위젯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614390"/>
          </a:xfrm>
        </p:spPr>
        <p:txBody>
          <a:bodyPr/>
          <a:lstStyle/>
          <a:p>
            <a:r>
              <a:rPr lang="en-US" altLang="ko-KR" smtClean="0"/>
              <a:t>Eclipse </a:t>
            </a:r>
            <a:r>
              <a:rPr lang="ko-KR" altLang="en-US" smtClean="0"/>
              <a:t>사이트에서 </a:t>
            </a:r>
            <a:r>
              <a:rPr lang="en-US" altLang="ko-KR" smtClean="0"/>
              <a:t>SWT </a:t>
            </a:r>
            <a:r>
              <a:rPr lang="ko-KR" altLang="en-US" smtClean="0"/>
              <a:t>위젯 종류 및 예제들을 참조할 수 있음</a:t>
            </a:r>
            <a:endParaRPr lang="en-US" altLang="ko-KR" smtClean="0"/>
          </a:p>
          <a:p>
            <a:r>
              <a:rPr lang="en-US" altLang="ko-KR">
                <a:hlinkClick r:id="rId2"/>
              </a:rPr>
              <a:t>http://www.eclipse.org/swt/widgets</a:t>
            </a:r>
            <a:r>
              <a:rPr lang="en-US" altLang="ko-KR" smtClean="0">
                <a:hlinkClick r:id="rId2"/>
              </a:rPr>
              <a:t>/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52" y="2060848"/>
            <a:ext cx="4850110" cy="34140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532" y="2060848"/>
            <a:ext cx="4672186" cy="342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604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Label </a:t>
            </a:r>
            <a:r>
              <a:rPr lang="ko-KR" altLang="en-US" smtClean="0"/>
              <a:t>위젯 </a:t>
            </a:r>
            <a:r>
              <a:rPr lang="en-US" altLang="ko-KR" smtClean="0"/>
              <a:t>(1/2)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1205321"/>
          </a:xfrm>
        </p:spPr>
        <p:txBody>
          <a:bodyPr/>
          <a:lstStyle/>
          <a:p>
            <a:r>
              <a:rPr lang="en-US" altLang="ko-KR" smtClean="0"/>
              <a:t>GUI</a:t>
            </a:r>
            <a:r>
              <a:rPr lang="ko-KR" altLang="en-US" smtClean="0"/>
              <a:t>에서 정적인 정보를 보여주는 위젯임</a:t>
            </a:r>
            <a:endParaRPr lang="en-US" altLang="ko-KR" smtClean="0"/>
          </a:p>
          <a:p>
            <a:r>
              <a:rPr lang="ko-KR" altLang="en-US" smtClean="0"/>
              <a:t>텍스트 또는 이미지를 화면에 표현함</a:t>
            </a:r>
            <a:endParaRPr lang="en-US" altLang="ko-KR" smtClean="0"/>
          </a:p>
          <a:p>
            <a:r>
              <a:rPr lang="ko-KR" altLang="en-US" smtClean="0"/>
              <a:t>텍스트를 보여주는 스타일은 </a:t>
            </a:r>
            <a:r>
              <a:rPr lang="en-US" altLang="ko-KR" smtClean="0"/>
              <a:t>SWT.CENTER, SWT.LEFT, SWT.RIGHT </a:t>
            </a:r>
            <a:r>
              <a:rPr lang="ko-KR" altLang="en-US" smtClean="0"/>
              <a:t>가 있음</a:t>
            </a:r>
            <a:endParaRPr lang="en-US" altLang="ko-KR" smtClean="0"/>
          </a:p>
          <a:p>
            <a:r>
              <a:rPr lang="ko-KR" altLang="en-US" smtClean="0"/>
              <a:t>구분선을 표현하기 위하여 </a:t>
            </a:r>
            <a:r>
              <a:rPr lang="en-US" altLang="ko-KR" smtClean="0"/>
              <a:t>SWT.SEPARATOR, SWT.SHADOW_IN, SWT.SHADOW_OUT </a:t>
            </a:r>
            <a:r>
              <a:rPr lang="ko-KR" altLang="en-US" smtClean="0"/>
              <a:t>스타일 등을 사용함</a:t>
            </a:r>
            <a:endParaRPr lang="ko-KR" altLang="en-US"/>
          </a:p>
        </p:txBody>
      </p:sp>
      <p:pic>
        <p:nvPicPr>
          <p:cNvPr id="2050" name="Picture 2" descr="C:\Users\syhan\Desktop\labelE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76840"/>
            <a:ext cx="2466975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 bwMode="auto">
          <a:xfrm>
            <a:off x="3508220" y="2280385"/>
            <a:ext cx="6690616" cy="394803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LabelExample {</a:t>
            </a:r>
          </a:p>
          <a:p>
            <a:r>
              <a:rPr lang="en-US" altLang="ko-KR" sz="10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main(String[] args) {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Display display =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Display();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Shell shell =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Shell(display);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shell.setText(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"Label Example"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Label label1 =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Label(shell, SWT.</a:t>
            </a:r>
            <a:r>
              <a:rPr lang="en-US" altLang="ko-KR" sz="10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CENTER</a:t>
            </a:r>
            <a:r>
              <a:rPr lang="en-US" altLang="ko-KR" sz="10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label1.setText(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구분선 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SHADOW_IN"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label1.setBounds(20, 30, 200, 15);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Label shadowIn =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Label(shell, SWT.</a:t>
            </a:r>
            <a:r>
              <a:rPr lang="en-US" altLang="ko-KR" sz="10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SEPARATOR</a:t>
            </a:r>
            <a:r>
              <a:rPr lang="en-US" altLang="ko-KR" sz="1000" i="1">
                <a:latin typeface="Consolas" panose="020B0609020204030204" pitchFamily="49" charset="0"/>
                <a:cs typeface="Consolas" panose="020B0609020204030204" pitchFamily="49" charset="0"/>
              </a:rPr>
              <a:t> | SWT.</a:t>
            </a:r>
            <a:r>
              <a:rPr lang="en-US" altLang="ko-KR" sz="10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SHADOW_IN</a:t>
            </a:r>
            <a:r>
              <a:rPr lang="en-US" altLang="ko-KR" sz="1000" i="1">
                <a:latin typeface="Consolas" panose="020B0609020204030204" pitchFamily="49" charset="0"/>
                <a:cs typeface="Consolas" panose="020B0609020204030204" pitchFamily="49" charset="0"/>
              </a:rPr>
              <a:t> | SWT.</a:t>
            </a:r>
            <a:r>
              <a:rPr lang="en-US" altLang="ko-KR" sz="10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HORIZONTAL</a:t>
            </a:r>
            <a:r>
              <a:rPr lang="en-US" altLang="ko-KR" sz="10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shadowIn.setBounds(20, 50, 200, 5);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Label label2 =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Label(shell, SWT.</a:t>
            </a:r>
            <a:r>
              <a:rPr lang="en-US" altLang="ko-KR" sz="10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CENTER</a:t>
            </a:r>
            <a:r>
              <a:rPr lang="en-US" altLang="ko-KR" sz="10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label2.setText(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구분선 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SHADOW_OUT"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label2.setBounds(20, 70, 200, 15);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Label shadowOut =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Label(shell, SWT.</a:t>
            </a:r>
            <a:r>
              <a:rPr lang="en-US" altLang="ko-KR" sz="10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SEPARATOR</a:t>
            </a:r>
            <a:r>
              <a:rPr lang="en-US" altLang="ko-KR" sz="1000" i="1">
                <a:latin typeface="Consolas" panose="020B0609020204030204" pitchFamily="49" charset="0"/>
                <a:cs typeface="Consolas" panose="020B0609020204030204" pitchFamily="49" charset="0"/>
              </a:rPr>
              <a:t> | SWT.</a:t>
            </a:r>
            <a:r>
              <a:rPr lang="en-US" altLang="ko-KR" sz="10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SHADOW_OUT</a:t>
            </a:r>
            <a:r>
              <a:rPr lang="en-US" altLang="ko-KR" sz="1000" i="1">
                <a:latin typeface="Consolas" panose="020B0609020204030204" pitchFamily="49" charset="0"/>
                <a:cs typeface="Consolas" panose="020B0609020204030204" pitchFamily="49" charset="0"/>
              </a:rPr>
              <a:t> | SWT.</a:t>
            </a:r>
            <a:r>
              <a:rPr lang="en-US" altLang="ko-KR" sz="10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HORIZONTAL</a:t>
            </a:r>
            <a:r>
              <a:rPr lang="en-US" altLang="ko-KR" sz="10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shadowOut.setBounds(20, 90, 200, 5);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shell.pack();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shell.open();</a:t>
            </a:r>
          </a:p>
          <a:p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  <a:p>
            <a:r>
              <a:rPr lang="ko-KR" altLang="en-US" sz="10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ko-KR" sz="1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4654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Label </a:t>
            </a:r>
            <a:r>
              <a:rPr lang="ko-KR" altLang="en-US" smtClean="0"/>
              <a:t>위젯 </a:t>
            </a:r>
            <a:r>
              <a:rPr lang="en-US" altLang="ko-KR" smtClean="0"/>
              <a:t>(2/2)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318924"/>
          </a:xfrm>
        </p:spPr>
        <p:txBody>
          <a:bodyPr/>
          <a:lstStyle/>
          <a:p>
            <a:r>
              <a:rPr lang="ko-KR" altLang="en-US" smtClean="0"/>
              <a:t>주요 </a:t>
            </a:r>
            <a:r>
              <a:rPr lang="en-US" altLang="ko-KR" smtClean="0"/>
              <a:t>API</a:t>
            </a:r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14028"/>
              </p:ext>
            </p:extLst>
          </p:nvPr>
        </p:nvGraphicFramePr>
        <p:xfrm>
          <a:off x="1033401" y="2479662"/>
          <a:ext cx="8872659" cy="2547276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496490"/>
                <a:gridCol w="6376169"/>
              </a:tblGrid>
              <a:tr h="249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dirty="0" smtClean="0"/>
                        <a:t>주요 </a:t>
                      </a:r>
                      <a:r>
                        <a:rPr lang="en-US" altLang="ko-KR" sz="1400" kern="1200" dirty="0" smtClean="0"/>
                        <a:t>API</a:t>
                      </a:r>
                      <a:endParaRPr lang="ko-KR" altLang="en-US" sz="1400" b="1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기능</a:t>
                      </a:r>
                      <a:endParaRPr lang="ko-KR" altLang="en-US" sz="1400" b="1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374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sz="1400" dirty="0" err="1" smtClean="0">
                          <a:latin typeface="+mj-ea"/>
                          <a:ea typeface="+mj-ea"/>
                        </a:rPr>
                        <a:t>getText</a:t>
                      </a:r>
                      <a:r>
                        <a:rPr lang="en-US" sz="1400" dirty="0">
                          <a:latin typeface="+mj-ea"/>
                          <a:ea typeface="+mj-ea"/>
                        </a:rPr>
                        <a:t>()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latin typeface="+mj-ea"/>
                          <a:ea typeface="+mj-ea"/>
                        </a:rPr>
                        <a:t> </a:t>
                      </a:r>
                      <a:r>
                        <a:rPr lang="en-US" altLang="ko-KR" sz="1400">
                          <a:latin typeface="+mj-ea"/>
                          <a:ea typeface="+mj-ea"/>
                        </a:rPr>
                        <a:t>Label </a:t>
                      </a:r>
                      <a:r>
                        <a:rPr lang="ko-KR" altLang="en-US" sz="1400">
                          <a:latin typeface="+mj-ea"/>
                          <a:ea typeface="+mj-ea"/>
                        </a:rPr>
                        <a:t>에 연결한 문자열을 반환한다</a:t>
                      </a:r>
                      <a:r>
                        <a:rPr lang="en-US" altLang="ko-KR" sz="1400">
                          <a:latin typeface="+mj-ea"/>
                          <a:ea typeface="+mj-ea"/>
                        </a:rPr>
                        <a:t>.</a:t>
                      </a:r>
                    </a:p>
                  </a:txBody>
                  <a:tcPr marL="0" marR="0" marT="0" marB="0" anchor="ctr"/>
                </a:tc>
              </a:tr>
              <a:tr h="37374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ea"/>
                          <a:ea typeface="+mj-ea"/>
                        </a:rPr>
                        <a:t> </a:t>
                      </a:r>
                      <a:r>
                        <a:rPr lang="en-US" sz="1400" dirty="0" err="1">
                          <a:latin typeface="+mj-ea"/>
                          <a:ea typeface="+mj-ea"/>
                        </a:rPr>
                        <a:t>setText</a:t>
                      </a:r>
                      <a:r>
                        <a:rPr lang="en-US" sz="1400" dirty="0">
                          <a:latin typeface="+mj-ea"/>
                          <a:ea typeface="+mj-ea"/>
                        </a:rPr>
                        <a:t>()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 보여주기 위한 문자열 객체를 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Label 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연결</a:t>
                      </a:r>
                    </a:p>
                  </a:txBody>
                  <a:tcPr marL="0" marR="0" marT="0" marB="0" anchor="ctr"/>
                </a:tc>
              </a:tr>
              <a:tr h="373746">
                <a:tc>
                  <a:txBody>
                    <a:bodyPr/>
                    <a:lstStyle/>
                    <a:p>
                      <a:r>
                        <a:rPr lang="en-US" sz="1400">
                          <a:latin typeface="+mj-ea"/>
                          <a:ea typeface="+mj-ea"/>
                        </a:rPr>
                        <a:t> getAlignment()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 </a:t>
                      </a:r>
                      <a:r>
                        <a:rPr lang="ko-KR" altLang="en-US" sz="1400" dirty="0" err="1">
                          <a:latin typeface="+mj-ea"/>
                          <a:ea typeface="+mj-ea"/>
                        </a:rPr>
                        <a:t>정수값으로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표현되는 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Label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의 문자열 배치 반환</a:t>
                      </a:r>
                    </a:p>
                  </a:txBody>
                  <a:tcPr marL="0" marR="0" marT="0" marB="0" anchor="ctr"/>
                </a:tc>
              </a:tr>
              <a:tr h="373746">
                <a:tc>
                  <a:txBody>
                    <a:bodyPr/>
                    <a:lstStyle/>
                    <a:p>
                      <a:r>
                        <a:rPr lang="en-US" sz="1400">
                          <a:latin typeface="+mj-ea"/>
                          <a:ea typeface="+mj-ea"/>
                        </a:rPr>
                        <a:t> setAlignment(int)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 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SWT 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상수에 따라 문자열 배치를 설정</a:t>
                      </a:r>
                    </a:p>
                  </a:txBody>
                  <a:tcPr marL="0" marR="0" marT="0" marB="0" anchor="ctr"/>
                </a:tc>
              </a:tr>
              <a:tr h="373746">
                <a:tc>
                  <a:txBody>
                    <a:bodyPr/>
                    <a:lstStyle/>
                    <a:p>
                      <a:r>
                        <a:rPr lang="en-US" sz="1400">
                          <a:latin typeface="+mj-ea"/>
                          <a:ea typeface="+mj-ea"/>
                        </a:rPr>
                        <a:t> getImage()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 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Label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과 연결된 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Image 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객체를 반환한다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.</a:t>
                      </a:r>
                    </a:p>
                  </a:txBody>
                  <a:tcPr marL="0" marR="0" marT="0" marB="0" anchor="ctr"/>
                </a:tc>
              </a:tr>
              <a:tr h="373746">
                <a:tc>
                  <a:txBody>
                    <a:bodyPr/>
                    <a:lstStyle/>
                    <a:p>
                      <a:r>
                        <a:rPr lang="en-US" sz="1400">
                          <a:latin typeface="+mj-ea"/>
                          <a:ea typeface="+mj-ea"/>
                        </a:rPr>
                        <a:t> setImage(image)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 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Image 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객체를 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Label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에 연결한다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.</a:t>
                      </a: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3342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5596012" y="3589128"/>
            <a:ext cx="5329238" cy="1525804"/>
          </a:xfrm>
        </p:spPr>
        <p:txBody>
          <a:bodyPr/>
          <a:lstStyle/>
          <a:p>
            <a:r>
              <a:rPr lang="en-US" altLang="ko-KR"/>
              <a:t>SWT</a:t>
            </a:r>
            <a:r>
              <a:rPr lang="ko-KR" altLang="en-US"/>
              <a:t>가 나오기까지</a:t>
            </a:r>
            <a:endParaRPr lang="en-US" altLang="ko-KR"/>
          </a:p>
          <a:p>
            <a:r>
              <a:rPr lang="en-US" altLang="ko-KR"/>
              <a:t>AWT (Abstract Window Toolkit)</a:t>
            </a:r>
          </a:p>
          <a:p>
            <a:r>
              <a:rPr lang="en-US" altLang="ko-KR"/>
              <a:t>Swing GUI</a:t>
            </a:r>
          </a:p>
          <a:p>
            <a:r>
              <a:rPr lang="en-US" altLang="ko-KR"/>
              <a:t>Java </a:t>
            </a:r>
            <a:r>
              <a:rPr lang="ko-KR" altLang="en-US"/>
              <a:t>룩앤필 </a:t>
            </a:r>
            <a:r>
              <a:rPr lang="en-US" altLang="ko-KR"/>
              <a:t>(look-and-feel)</a:t>
            </a:r>
          </a:p>
          <a:p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mtClean="0"/>
              <a:t>1. </a:t>
            </a:r>
            <a:r>
              <a:rPr lang="en-US" altLang="ko-KR"/>
              <a:t>JAVA GUI </a:t>
            </a:r>
            <a:r>
              <a:rPr lang="ko-KR" altLang="en-US" smtClean="0"/>
              <a:t>소개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771840" y="3589128"/>
            <a:ext cx="4608640" cy="1230339"/>
          </a:xfrm>
        </p:spPr>
        <p:txBody>
          <a:bodyPr/>
          <a:lstStyle/>
          <a:p>
            <a:r>
              <a:rPr lang="en-US" altLang="ko-KR" smtClean="0"/>
              <a:t>1.1 Java GUI</a:t>
            </a:r>
          </a:p>
          <a:p>
            <a:r>
              <a:rPr lang="en-US" altLang="ko-KR" smtClean="0"/>
              <a:t>1.2 SWT </a:t>
            </a:r>
            <a:r>
              <a:rPr lang="ko-KR" altLang="en-US" smtClean="0"/>
              <a:t>소개</a:t>
            </a:r>
            <a:endParaRPr lang="en-US" altLang="ko-KR" smtClean="0"/>
          </a:p>
          <a:p>
            <a:r>
              <a:rPr lang="en-US" altLang="ko-KR" smtClean="0"/>
              <a:t>1.3 SWT API</a:t>
            </a:r>
          </a:p>
          <a:p>
            <a:r>
              <a:rPr lang="en-US" altLang="ko-KR" smtClean="0"/>
              <a:t>1.4 JFace </a:t>
            </a:r>
            <a:r>
              <a:rPr lang="ko-KR" altLang="en-US" smtClean="0"/>
              <a:t>소개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 bwMode="auto">
          <a:xfrm>
            <a:off x="795080" y="3573020"/>
            <a:ext cx="4680650" cy="360050"/>
          </a:xfrm>
          <a:prstGeom prst="roundRect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8613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Button </a:t>
            </a:r>
            <a:r>
              <a:rPr lang="ko-KR" altLang="en-US" smtClean="0"/>
              <a:t>위젯 </a:t>
            </a:r>
            <a:r>
              <a:rPr lang="en-US" altLang="ko-KR" smtClean="0"/>
              <a:t>(1/4)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909855"/>
          </a:xfrm>
        </p:spPr>
        <p:txBody>
          <a:bodyPr/>
          <a:lstStyle/>
          <a:p>
            <a:r>
              <a:rPr lang="ko-KR" altLang="en-US" smtClean="0"/>
              <a:t>사용자가 선택했을 때 어떤 행위를 실행하는 가장 일반적인 사용자 인터페이스임</a:t>
            </a:r>
            <a:endParaRPr lang="en-US" altLang="ko-KR" smtClean="0"/>
          </a:p>
          <a:p>
            <a:r>
              <a:rPr lang="ko-KR" altLang="en-US" smtClean="0"/>
              <a:t>기본 스타일은 </a:t>
            </a:r>
            <a:r>
              <a:rPr lang="en-US" altLang="ko-KR" smtClean="0"/>
              <a:t>PUSH </a:t>
            </a:r>
            <a:r>
              <a:rPr lang="ko-KR" altLang="en-US" smtClean="0"/>
              <a:t>버튼임</a:t>
            </a:r>
            <a:endParaRPr lang="en-US" altLang="ko-KR" smtClean="0"/>
          </a:p>
          <a:p>
            <a:r>
              <a:rPr lang="ko-KR" altLang="en-US" smtClean="0"/>
              <a:t>스타일 상수값에 따라 다양한 형태의 </a:t>
            </a:r>
            <a:r>
              <a:rPr lang="en-US" altLang="ko-KR" smtClean="0"/>
              <a:t>UI</a:t>
            </a:r>
            <a:r>
              <a:rPr lang="ko-KR" altLang="en-US" smtClean="0"/>
              <a:t>를 보여줌</a:t>
            </a:r>
            <a:endParaRPr lang="ko-KR" altLang="en-US"/>
          </a:p>
        </p:txBody>
      </p:sp>
      <p:pic>
        <p:nvPicPr>
          <p:cNvPr id="1026" name="Picture 2" descr="C:\Users\syhan\Desktop\buttonex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822" y="2407178"/>
            <a:ext cx="24479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yhan\Desktop\buttonex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821" y="3703544"/>
            <a:ext cx="2447925" cy="94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syhan\Desktop\buttonex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820" y="5166697"/>
            <a:ext cx="2447925" cy="85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 bwMode="auto">
          <a:xfrm>
            <a:off x="843850" y="2407178"/>
            <a:ext cx="4375880" cy="53171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Button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left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Button(shell, SWT.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left.setText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"LEFT</a:t>
            </a:r>
            <a:r>
              <a:rPr lang="en-US" altLang="ko-KR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ko-KR" alt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altLang="ko-KR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843850" y="3703544"/>
            <a:ext cx="5568514" cy="31627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Button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left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Button(shell, SWT.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ARROW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 | SWT.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lang="en-US" altLang="ko-KR" sz="1400" i="1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altLang="ko-KR" sz="1400" i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843850" y="5166697"/>
            <a:ext cx="4674038" cy="74716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Button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right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Button(shell, SWT.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TOGGLE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right.setText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토글버튼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2"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right.setSelection(</a:t>
            </a:r>
            <a:r>
              <a:rPr lang="en-US" altLang="ko-KR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ko-KR" alt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altLang="ko-KR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965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Button </a:t>
            </a:r>
            <a:r>
              <a:rPr lang="ko-KR" altLang="en-US" smtClean="0"/>
              <a:t>위젯 </a:t>
            </a:r>
            <a:r>
              <a:rPr lang="en-US" altLang="ko-KR" smtClean="0"/>
              <a:t>(2/4)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318924"/>
          </a:xfrm>
        </p:spPr>
        <p:txBody>
          <a:bodyPr/>
          <a:lstStyle/>
          <a:p>
            <a:r>
              <a:rPr lang="ko-KR" altLang="en-US" smtClean="0"/>
              <a:t>주요 </a:t>
            </a:r>
            <a:r>
              <a:rPr lang="en-US" altLang="ko-KR" smtClean="0"/>
              <a:t>API</a:t>
            </a:r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356629"/>
              </p:ext>
            </p:extLst>
          </p:nvPr>
        </p:nvGraphicFramePr>
        <p:xfrm>
          <a:off x="1131890" y="2420860"/>
          <a:ext cx="8872659" cy="2653224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3266929"/>
                <a:gridCol w="5605730"/>
              </a:tblGrid>
              <a:tr h="249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dirty="0" smtClean="0"/>
                        <a:t>주요 </a:t>
                      </a:r>
                      <a:r>
                        <a:rPr lang="en-US" altLang="ko-KR" sz="1400" kern="1200" dirty="0" smtClean="0"/>
                        <a:t>API</a:t>
                      </a:r>
                      <a:endParaRPr lang="ko-KR" altLang="en-US" sz="1400" b="1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기능</a:t>
                      </a:r>
                      <a:endParaRPr lang="ko-KR" altLang="en-US" sz="1400" b="1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374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addSelectionListener</a:t>
                      </a:r>
                      <a:r>
                        <a:rPr lang="en-US" sz="1400" dirty="0" smtClean="0"/>
                        <a:t>(</a:t>
                      </a:r>
                      <a:r>
                        <a:rPr lang="en-US" sz="1400" dirty="0" err="1" smtClean="0"/>
                        <a:t>SelectionListener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 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컨트롤이 선택될 때 </a:t>
                      </a:r>
                      <a:r>
                        <a:rPr lang="en-US" altLang="ko-KR" sz="1400" baseline="0" dirty="0" err="1" smtClean="0"/>
                        <a:t>SelectionListener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인터페이스에 정의된 메시지 중 하나를 </a:t>
                      </a:r>
                      <a:endParaRPr lang="en-US" altLang="ko-KR" sz="1400" baseline="0" dirty="0" smtClean="0"/>
                    </a:p>
                    <a:p>
                      <a:r>
                        <a:rPr lang="en-US" altLang="ko-KR" sz="1400" baseline="0" dirty="0" smtClean="0"/>
                        <a:t>  </a:t>
                      </a:r>
                      <a:r>
                        <a:rPr lang="ko-KR" altLang="en-US" sz="1400" baseline="0" dirty="0" smtClean="0"/>
                        <a:t>전달 받을 </a:t>
                      </a:r>
                      <a:r>
                        <a:rPr lang="ko-KR" altLang="en-US" sz="1400" baseline="0" dirty="0" err="1" smtClean="0"/>
                        <a:t>리스너</a:t>
                      </a:r>
                      <a:r>
                        <a:rPr lang="ko-KR" altLang="en-US" sz="1400" baseline="0" dirty="0" smtClean="0"/>
                        <a:t> 그룹에 주어진 </a:t>
                      </a:r>
                      <a:r>
                        <a:rPr lang="ko-KR" altLang="en-US" sz="1400" baseline="0" dirty="0" err="1" smtClean="0"/>
                        <a:t>리스너를</a:t>
                      </a:r>
                      <a:r>
                        <a:rPr lang="ko-KR" altLang="en-US" sz="1400" baseline="0" dirty="0" smtClean="0"/>
                        <a:t> 추가한다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en-US" altLang="ko-KR" sz="1400" dirty="0"/>
                    </a:p>
                  </a:txBody>
                  <a:tcPr marL="0" marR="0" marT="0" marB="0" anchor="ctr"/>
                </a:tc>
              </a:tr>
              <a:tr h="37374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getSelection</a:t>
                      </a:r>
                      <a:r>
                        <a:rPr lang="en-US" sz="1400" dirty="0" smtClean="0"/>
                        <a:t>()</a:t>
                      </a:r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  </a:t>
                      </a:r>
                      <a:r>
                        <a:rPr lang="ko-KR" altLang="en-US" sz="1400" dirty="0" smtClean="0"/>
                        <a:t>버튼이 선택</a:t>
                      </a:r>
                      <a:r>
                        <a:rPr lang="ko-KR" altLang="en-US" sz="1400" baseline="0" dirty="0" smtClean="0"/>
                        <a:t> 여부에 따라 </a:t>
                      </a:r>
                      <a:r>
                        <a:rPr lang="en-US" altLang="ko-KR" sz="1400" baseline="0" dirty="0" smtClean="0"/>
                        <a:t>true/false </a:t>
                      </a:r>
                      <a:r>
                        <a:rPr lang="ko-KR" altLang="en-US" sz="1400" baseline="0" dirty="0" smtClean="0"/>
                        <a:t>반환한다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en-US" altLang="ko-KR" sz="1400" dirty="0"/>
                    </a:p>
                  </a:txBody>
                  <a:tcPr marL="0" marR="0" marT="0" marB="0" anchor="ctr"/>
                </a:tc>
              </a:tr>
              <a:tr h="37374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setAlignment</a:t>
                      </a:r>
                      <a:r>
                        <a:rPr lang="en-US" sz="1400" dirty="0" smtClean="0"/>
                        <a:t>()</a:t>
                      </a:r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  </a:t>
                      </a:r>
                      <a:r>
                        <a:rPr lang="ko-KR" altLang="en-US" sz="1400" dirty="0" smtClean="0"/>
                        <a:t>버튼의 텍스트와 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이미지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화살표를 어떻게 표시할지 제어한다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ko-KR" altLang="en-US" sz="1400" dirty="0"/>
                    </a:p>
                  </a:txBody>
                  <a:tcPr marL="0" marR="0" marT="0" marB="0" anchor="ctr"/>
                </a:tc>
              </a:tr>
              <a:tr h="37374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setImage</a:t>
                      </a:r>
                      <a:r>
                        <a:rPr lang="en-US" sz="1400" dirty="0" smtClean="0"/>
                        <a:t>(Image)</a:t>
                      </a:r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  </a:t>
                      </a:r>
                      <a:r>
                        <a:rPr lang="ko-KR" altLang="en-US" sz="1400" dirty="0" smtClean="0"/>
                        <a:t>버튼의 이미지를 설정한다</a:t>
                      </a:r>
                      <a:r>
                        <a:rPr lang="en-US" altLang="ko-KR" sz="1400" dirty="0" smtClean="0"/>
                        <a:t>. </a:t>
                      </a:r>
                      <a:endParaRPr lang="ko-KR" altLang="en-US" sz="1400" dirty="0"/>
                    </a:p>
                  </a:txBody>
                  <a:tcPr marL="0" marR="0" marT="0" marB="0" anchor="ctr"/>
                </a:tc>
              </a:tr>
              <a:tr h="37374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setSelection</a:t>
                      </a:r>
                      <a:r>
                        <a:rPr lang="en-US" sz="1400" dirty="0" smtClean="0"/>
                        <a:t>()</a:t>
                      </a:r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  </a:t>
                      </a:r>
                      <a:r>
                        <a:rPr lang="ko-KR" altLang="en-US" sz="1400" dirty="0" smtClean="0"/>
                        <a:t>버튼이 </a:t>
                      </a:r>
                      <a:r>
                        <a:rPr lang="en-US" altLang="ko-KR" sz="1400" dirty="0" smtClean="0"/>
                        <a:t>SWT.CHECK,</a:t>
                      </a:r>
                      <a:r>
                        <a:rPr lang="en-US" altLang="ko-KR" sz="1400" baseline="0" dirty="0" smtClean="0"/>
                        <a:t> SWT.RADIO, SWT.TOGGLE </a:t>
                      </a:r>
                      <a:r>
                        <a:rPr lang="ko-KR" altLang="en-US" sz="1400" baseline="0" dirty="0" smtClean="0"/>
                        <a:t>유형일 때 선택 여부를 설정한다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ko-KR" altLang="en-US" sz="1400" dirty="0"/>
                    </a:p>
                  </a:txBody>
                  <a:tcPr marL="0" marR="0" marT="0" marB="0" anchor="ctr"/>
                </a:tc>
              </a:tr>
              <a:tr h="37374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setText</a:t>
                      </a:r>
                      <a:r>
                        <a:rPr lang="en-US" sz="1400" dirty="0" smtClean="0"/>
                        <a:t>(String)</a:t>
                      </a:r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  </a:t>
                      </a:r>
                      <a:r>
                        <a:rPr lang="ko-KR" altLang="en-US" sz="1400" dirty="0" smtClean="0"/>
                        <a:t>버튼의 텍스트를 설정한다</a:t>
                      </a:r>
                      <a:r>
                        <a:rPr lang="en-US" altLang="ko-KR" sz="1400" dirty="0" smtClean="0"/>
                        <a:t>.</a:t>
                      </a:r>
                      <a:endParaRPr lang="en-US" altLang="ko-KR" sz="1400" dirty="0"/>
                    </a:p>
                  </a:txBody>
                  <a:tcPr marL="0" marR="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8029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Button </a:t>
            </a:r>
            <a:r>
              <a:rPr lang="ko-KR" altLang="en-US" smtClean="0"/>
              <a:t>위젯 </a:t>
            </a:r>
            <a:r>
              <a:rPr lang="en-US" altLang="ko-KR" smtClean="0"/>
              <a:t>(3/4)</a:t>
            </a:r>
            <a:r>
              <a:rPr lang="ko-KR" altLang="en-US" smtClean="0"/>
              <a:t> </a:t>
            </a:r>
            <a:r>
              <a:rPr lang="en-US" altLang="ko-KR" smtClean="0"/>
              <a:t>- Check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909855"/>
          </a:xfrm>
        </p:spPr>
        <p:txBody>
          <a:bodyPr/>
          <a:lstStyle/>
          <a:p>
            <a:r>
              <a:rPr lang="en-US" altLang="ko-KR" smtClean="0"/>
              <a:t>Check </a:t>
            </a:r>
            <a:r>
              <a:rPr lang="ko-KR" altLang="en-US" smtClean="0"/>
              <a:t>버튼은 어떤 </a:t>
            </a:r>
            <a:r>
              <a:rPr lang="en-US" altLang="ko-KR" smtClean="0"/>
              <a:t>Item </a:t>
            </a:r>
            <a:r>
              <a:rPr lang="ko-KR" altLang="en-US" smtClean="0"/>
              <a:t>목록에서 다중 선택을 위한 사용자 인터페이스임</a:t>
            </a:r>
            <a:endParaRPr lang="en-US" altLang="ko-KR" smtClean="0"/>
          </a:p>
          <a:p>
            <a:r>
              <a:rPr lang="en-US" altLang="ko-KR" smtClean="0"/>
              <a:t>getSelection() </a:t>
            </a:r>
            <a:r>
              <a:rPr lang="ko-KR" altLang="en-US" smtClean="0"/>
              <a:t>및 </a:t>
            </a:r>
            <a:r>
              <a:rPr lang="en-US" altLang="ko-KR" smtClean="0"/>
              <a:t>setSelection() </a:t>
            </a:r>
            <a:r>
              <a:rPr lang="ko-KR" altLang="en-US" smtClean="0"/>
              <a:t>으로 선택 여부를 조회 및 설정 가능</a:t>
            </a:r>
            <a:endParaRPr lang="en-US" altLang="ko-KR" smtClean="0"/>
          </a:p>
          <a:p>
            <a:r>
              <a:rPr lang="en-US" altLang="ko-KR" smtClean="0"/>
              <a:t>SWT.CHECK</a:t>
            </a:r>
            <a:endParaRPr lang="ko-KR" altLang="en-US"/>
          </a:p>
        </p:txBody>
      </p:sp>
      <p:pic>
        <p:nvPicPr>
          <p:cNvPr id="2050" name="Picture 2" descr="C:\Users\syhan\Desktop\chkbutt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590" y="2060810"/>
            <a:ext cx="2514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 bwMode="auto">
          <a:xfrm>
            <a:off x="627820" y="2060810"/>
            <a:ext cx="7059307" cy="397881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Button[] checks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Button[3];</a:t>
            </a:r>
          </a:p>
          <a:p>
            <a:r>
              <a:rPr lang="ko-KR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checks[0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Button(shell, SWT.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checks[0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].setLayoutData(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GridData(GridData.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FILL_BOTH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checks[0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].setText(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선택사항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1"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checks[0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].setSelection(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ko-KR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checks[1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Button(shell, SWT.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checks[1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].setLayoutData(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GridData(GridData.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FILL_BOTH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checks[1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].setText(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선택사항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2"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ko-KR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checks[2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Button(shell, SWT.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checks[2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].setLayoutData(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GridData(GridData.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FILL_BOTH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checks[2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].setText(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선택사항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3"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ko-KR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altLang="ko-KR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(Button check : checks) {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 System.</a:t>
            </a:r>
            <a:r>
              <a:rPr lang="en-US" altLang="ko-KR" sz="1400" i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altLang="ko-KR" sz="1400" i="1" smtClean="0">
                <a:latin typeface="Consolas" panose="020B0609020204030204" pitchFamily="49" charset="0"/>
                <a:cs typeface="Consolas" panose="020B0609020204030204" pitchFamily="49" charset="0"/>
              </a:rPr>
              <a:t>.println(check.getText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() + </a:t>
            </a:r>
            <a:r>
              <a:rPr lang="en-US" altLang="ko-KR" sz="1400" i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":"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 + check.getSelection());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070629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Button </a:t>
            </a:r>
            <a:r>
              <a:rPr lang="ko-KR" altLang="en-US" smtClean="0"/>
              <a:t>위젯 </a:t>
            </a:r>
            <a:r>
              <a:rPr lang="en-US" altLang="ko-KR" smtClean="0"/>
              <a:t>(4/4)</a:t>
            </a:r>
            <a:r>
              <a:rPr lang="ko-KR" altLang="en-US" smtClean="0"/>
              <a:t> </a:t>
            </a:r>
            <a:r>
              <a:rPr lang="en-US" altLang="ko-KR"/>
              <a:t>- </a:t>
            </a:r>
            <a:r>
              <a:rPr lang="en-US" altLang="ko-KR" smtClean="0"/>
              <a:t>Radio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909855"/>
          </a:xfrm>
        </p:spPr>
        <p:txBody>
          <a:bodyPr/>
          <a:lstStyle/>
          <a:p>
            <a:r>
              <a:rPr lang="en-US" altLang="ko-KR" smtClean="0"/>
              <a:t>Radio </a:t>
            </a:r>
            <a:r>
              <a:rPr lang="ko-KR" altLang="en-US" smtClean="0"/>
              <a:t>버튼은 어떤 </a:t>
            </a:r>
            <a:r>
              <a:rPr lang="en-US" altLang="ko-KR" smtClean="0"/>
              <a:t>Item </a:t>
            </a:r>
            <a:r>
              <a:rPr lang="ko-KR" altLang="en-US" smtClean="0"/>
              <a:t>목록에서 단일 항목만 선택할 경우 사용하는 사용자 인터페이스임</a:t>
            </a:r>
            <a:endParaRPr lang="en-US" altLang="ko-KR" smtClean="0"/>
          </a:p>
          <a:p>
            <a:r>
              <a:rPr lang="ko-KR" altLang="en-US" smtClean="0"/>
              <a:t>같은 그룹 내에 존재하는 여러 </a:t>
            </a:r>
            <a:r>
              <a:rPr lang="en-US" altLang="ko-KR" smtClean="0"/>
              <a:t>Radio </a:t>
            </a:r>
            <a:r>
              <a:rPr lang="ko-KR" altLang="en-US" smtClean="0"/>
              <a:t>버튼은 하나를 선택할 경우 다른 선택사항은 선택 해제됨</a:t>
            </a:r>
            <a:endParaRPr lang="en-US" altLang="ko-KR" smtClean="0"/>
          </a:p>
          <a:p>
            <a:r>
              <a:rPr lang="en-US" altLang="ko-KR" smtClean="0"/>
              <a:t>SWT.RADIO</a:t>
            </a:r>
            <a:endParaRPr lang="ko-KR" altLang="en-US"/>
          </a:p>
        </p:txBody>
      </p:sp>
      <p:pic>
        <p:nvPicPr>
          <p:cNvPr id="3074" name="Picture 2" descr="C:\Users\syhan\Desktop\radiobutt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830" y="2060810"/>
            <a:ext cx="2514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 bwMode="auto">
          <a:xfrm>
            <a:off x="710601" y="2112795"/>
            <a:ext cx="5966059" cy="333248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Button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[] radios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Button[3];</a:t>
            </a:r>
          </a:p>
          <a:p>
            <a:r>
              <a:rPr lang="ko-KR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radios[0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Button(shell, SWT.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RADIO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radios[0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].setLayoutData(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GridData(GridData.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FILL_BOTH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radios[0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].setText(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선택사항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1"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radios[0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].setSelection(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ko-KR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radios[1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Button(shell, SWT.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RADIO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radios[1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].setLayoutData(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GridData(GridData.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FILL_BOTH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radios[1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].setText(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선택사항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2"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ko-KR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radios[2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Button(shell, SWT.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RADIO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radios[2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].setLayoutData(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GridData(GridData.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FILL_BOTH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radios[2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].setText(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선택사항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3"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ko-KR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altLang="ko-KR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17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+mn-lt"/>
              </a:rPr>
              <a:t>3. </a:t>
            </a:r>
            <a:r>
              <a:rPr lang="en-US" altLang="ko-KR">
                <a:latin typeface="+mn-lt"/>
              </a:rPr>
              <a:t>Widget</a:t>
            </a:r>
            <a:r>
              <a:rPr lang="ko-KR" altLang="en-US">
                <a:latin typeface="+mn-lt"/>
              </a:rPr>
              <a:t>의 </a:t>
            </a:r>
            <a:r>
              <a:rPr lang="ko-KR" altLang="en-US" smtClean="0">
                <a:latin typeface="+mn-lt"/>
              </a:rPr>
              <a:t>기본</a:t>
            </a:r>
            <a:endParaRPr lang="ko-KR" altLang="en-US">
              <a:latin typeface="+mn-lt"/>
            </a:endParaRPr>
          </a:p>
        </p:txBody>
      </p:sp>
      <p:sp>
        <p:nvSpPr>
          <p:cNvPr id="8" name="텍스트 개체 틀 1"/>
          <p:cNvSpPr txBox="1">
            <a:spLocks/>
          </p:cNvSpPr>
          <p:nvPr/>
        </p:nvSpPr>
        <p:spPr bwMode="auto">
          <a:xfrm>
            <a:off x="5596012" y="3594308"/>
            <a:ext cx="5329238" cy="3003132"/>
          </a:xfrm>
          <a:prstGeom prst="rect">
            <a:avLst/>
          </a:prstGeom>
          <a:solidFill>
            <a:srgbClr val="FFFFFF">
              <a:alpha val="58000"/>
            </a:srgbClr>
          </a:solidFill>
          <a:ln w="12700" algn="ctr">
            <a:noFill/>
            <a:miter lim="800000"/>
            <a:headEnd/>
            <a:tailEnd/>
          </a:ln>
        </p:spPr>
        <p:txBody>
          <a:bodyPr vert="horz" wrap="square" lIns="98505" tIns="48388" rIns="98505" bIns="48388" numCol="1" anchor="t" anchorCtr="0" compatLnSpc="1">
            <a:prstTxWarp prst="textNoShape">
              <a:avLst/>
            </a:prstTxWarp>
            <a:spAutoFit/>
          </a:bodyPr>
          <a:lstStyle>
            <a:lvl1pPr marL="180975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Optima" panose="00000400000000000000" pitchFamily="2" charset="2"/>
              <a:buChar char=""/>
              <a:defRPr kumimoji="1" lang="ko-KR" altLang="en-US" sz="1600" b="1" kern="1200" baseline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5613" indent="-22542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Optima" pitchFamily="34" charset="0"/>
              <a:buChar char="–"/>
              <a:defRPr kumimoji="1"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2pPr>
            <a:lvl3pPr marL="684213" indent="-227013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Optima" pitchFamily="34" charset="0"/>
              <a:buChar char="•"/>
              <a:defRPr kumimoji="1"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3pPr>
            <a:lvl4pPr marL="4270375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4pPr>
            <a:lvl5pPr marL="4500563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lang="ko-KR" altLang="en-US"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5pPr>
            <a:lvl6pPr marL="49577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54149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58721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63293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dirty="0"/>
              <a:t>사용자 인터페이스의 모듈화</a:t>
            </a:r>
          </a:p>
          <a:p>
            <a:r>
              <a:rPr lang="en-US" altLang="ko-KR" dirty="0"/>
              <a:t>Control </a:t>
            </a:r>
            <a:r>
              <a:rPr lang="ko-KR" altLang="en-US" dirty="0"/>
              <a:t>클래스 하위 구조도</a:t>
            </a:r>
          </a:p>
          <a:p>
            <a:r>
              <a:rPr lang="en-US" altLang="ko-KR" dirty="0"/>
              <a:t>Composite </a:t>
            </a:r>
            <a:r>
              <a:rPr lang="ko-KR" altLang="en-US" dirty="0"/>
              <a:t>클래스</a:t>
            </a:r>
          </a:p>
          <a:p>
            <a:r>
              <a:rPr lang="en-US" altLang="ko-KR" dirty="0"/>
              <a:t>Scrollable </a:t>
            </a:r>
            <a:r>
              <a:rPr lang="ko-KR" altLang="en-US" dirty="0"/>
              <a:t>클래스</a:t>
            </a:r>
          </a:p>
          <a:p>
            <a:r>
              <a:rPr lang="en-US" altLang="ko-KR" dirty="0"/>
              <a:t>Group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r>
              <a:rPr lang="ko-KR" altLang="en-US" dirty="0"/>
              <a:t>모듈화된 </a:t>
            </a:r>
            <a:r>
              <a:rPr lang="en-US" altLang="ko-KR" dirty="0"/>
              <a:t>UI </a:t>
            </a:r>
            <a:r>
              <a:rPr lang="ko-KR" altLang="en-US" dirty="0"/>
              <a:t>적용</a:t>
            </a:r>
          </a:p>
          <a:p>
            <a:r>
              <a:rPr lang="en-US" altLang="ko-KR" dirty="0" err="1"/>
              <a:t>SashForm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</a:p>
          <a:p>
            <a:r>
              <a:rPr lang="en-US" altLang="ko-KR" dirty="0" err="1"/>
              <a:t>TabFolder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</a:p>
          <a:p>
            <a:r>
              <a:rPr lang="ko-KR" altLang="en-US" dirty="0"/>
              <a:t>모듈화된 </a:t>
            </a:r>
            <a:r>
              <a:rPr lang="en-US" altLang="ko-KR" dirty="0"/>
              <a:t>UI </a:t>
            </a:r>
            <a:r>
              <a:rPr lang="ko-KR" altLang="en-US" dirty="0"/>
              <a:t>통합</a:t>
            </a:r>
          </a:p>
          <a:p>
            <a:r>
              <a:rPr lang="ko-KR" altLang="en-US" dirty="0"/>
              <a:t>메인 윈도우에 </a:t>
            </a:r>
            <a:r>
              <a:rPr lang="en-US" altLang="ko-KR" dirty="0" err="1"/>
              <a:t>TabFolder</a:t>
            </a:r>
            <a:r>
              <a:rPr lang="en-US" altLang="ko-KR" dirty="0"/>
              <a:t> </a:t>
            </a:r>
            <a:r>
              <a:rPr lang="ko-KR" altLang="en-US" dirty="0" smtClean="0"/>
              <a:t>적용하기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771840" y="3573020"/>
            <a:ext cx="4608640" cy="63940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3.1 </a:t>
            </a:r>
            <a:r>
              <a:rPr lang="ko-KR" altLang="en-US" dirty="0" smtClean="0"/>
              <a:t>기본 </a:t>
            </a:r>
            <a:r>
              <a:rPr lang="en-US" altLang="ko-KR" dirty="0" smtClean="0"/>
              <a:t>Widget</a:t>
            </a:r>
          </a:p>
          <a:p>
            <a:pPr marL="0" indent="0">
              <a:buNone/>
            </a:pPr>
            <a:r>
              <a:rPr lang="en-US" altLang="ko-KR" dirty="0" smtClean="0"/>
              <a:t>3.2 User Interface</a:t>
            </a:r>
            <a:r>
              <a:rPr lang="ko-KR" altLang="en-US" dirty="0" smtClean="0"/>
              <a:t>의 모듈화 방안</a:t>
            </a:r>
            <a:endParaRPr lang="en-US" altLang="ko-KR" dirty="0" smtClean="0"/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795080" y="3924388"/>
            <a:ext cx="4680650" cy="360050"/>
          </a:xfrm>
          <a:prstGeom prst="roundRect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172673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사용자 인터페이스의 모듈화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909855"/>
          </a:xfrm>
        </p:spPr>
        <p:txBody>
          <a:bodyPr/>
          <a:lstStyle/>
          <a:p>
            <a:r>
              <a:rPr lang="ko-KR" altLang="en-US" smtClean="0"/>
              <a:t>대부분의 사용자 인터페이스는 많은 위젯들로 구성이됨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이러한 위젯들을 하나의 컨테이너에 포함시킨다면 </a:t>
            </a:r>
            <a:r>
              <a:rPr lang="en-US" altLang="ko-KR" smtClean="0"/>
              <a:t>UI </a:t>
            </a:r>
            <a:r>
              <a:rPr lang="ko-KR" altLang="en-US" smtClean="0"/>
              <a:t>코드가 복잡해 지고 레이아웃을 구성하기가 까다로워짐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UI </a:t>
            </a:r>
            <a:r>
              <a:rPr lang="ko-KR" altLang="en-US" smtClean="0"/>
              <a:t>인터페이스의 특성에 따라 적절히 그룹화 하여 각각의 컨테이너에 나누어 담는다면 코드가 간결해지고 재활용도 가능함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600" y="1916790"/>
            <a:ext cx="4228542" cy="216030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직사각형 4"/>
          <p:cNvSpPr/>
          <p:nvPr/>
        </p:nvSpPr>
        <p:spPr bwMode="auto">
          <a:xfrm>
            <a:off x="6337293" y="2009920"/>
            <a:ext cx="4063658" cy="278157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6337293" y="2360087"/>
            <a:ext cx="4063658" cy="16818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6337293" y="2576117"/>
            <a:ext cx="4063658" cy="46374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753754" y="3356990"/>
            <a:ext cx="5058786" cy="27363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t" anchorCtr="0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chemeClr val="bg1"/>
                </a:solidFill>
                <a:latin typeface="Optima" pitchFamily="2" charset="2"/>
              </a:rPr>
              <a:t>Shell</a:t>
            </a:r>
            <a:endParaRPr lang="ko-KR" altLang="en-US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6337293" y="3120516"/>
            <a:ext cx="4063658" cy="82379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987870" y="3717040"/>
            <a:ext cx="4608640" cy="864120"/>
          </a:xfrm>
          <a:prstGeom prst="rect">
            <a:avLst/>
          </a:prstGeom>
          <a:solidFill>
            <a:srgbClr val="666633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t" anchorCtr="0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chemeClr val="bg1"/>
                </a:solidFill>
                <a:latin typeface="Optima" pitchFamily="2" charset="2"/>
              </a:rPr>
              <a:t>Composite</a:t>
            </a:r>
            <a:endParaRPr lang="ko-KR" altLang="en-US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987870" y="4725180"/>
            <a:ext cx="2232310" cy="1152160"/>
          </a:xfrm>
          <a:prstGeom prst="rect">
            <a:avLst/>
          </a:prstGeom>
          <a:solidFill>
            <a:srgbClr val="666633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t" anchorCtr="0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chemeClr val="bg1"/>
                </a:solidFill>
                <a:latin typeface="Optima" pitchFamily="2" charset="2"/>
              </a:rPr>
              <a:t>Composite</a:t>
            </a:r>
            <a:endParaRPr lang="ko-KR" altLang="en-US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3364200" y="4725180"/>
            <a:ext cx="2232310" cy="1152160"/>
          </a:xfrm>
          <a:prstGeom prst="rect">
            <a:avLst/>
          </a:prstGeom>
          <a:solidFill>
            <a:srgbClr val="666633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t" anchorCtr="0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chemeClr val="bg1"/>
                </a:solidFill>
                <a:latin typeface="Optima" pitchFamily="2" charset="2"/>
              </a:rPr>
              <a:t>Composite</a:t>
            </a:r>
            <a:endParaRPr lang="ko-KR" altLang="en-US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1131890" y="4005080"/>
            <a:ext cx="998446" cy="432060"/>
          </a:xfrm>
          <a:prstGeom prst="rect">
            <a:avLst/>
          </a:prstGeom>
          <a:solidFill>
            <a:srgbClr val="808000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 anchorCtr="0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chemeClr val="bg1"/>
                </a:solidFill>
                <a:latin typeface="Optima" pitchFamily="2" charset="2"/>
              </a:rPr>
              <a:t>Widget</a:t>
            </a:r>
            <a:endParaRPr lang="ko-KR" altLang="en-US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2221734" y="4005080"/>
            <a:ext cx="998446" cy="432060"/>
          </a:xfrm>
          <a:prstGeom prst="rect">
            <a:avLst/>
          </a:prstGeom>
          <a:solidFill>
            <a:srgbClr val="808000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 anchorCtr="0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chemeClr val="bg1"/>
                </a:solidFill>
                <a:latin typeface="Optima" pitchFamily="2" charset="2"/>
              </a:rPr>
              <a:t>Widget</a:t>
            </a:r>
            <a:endParaRPr lang="ko-KR" altLang="en-US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3373894" y="4016317"/>
            <a:ext cx="998446" cy="432060"/>
          </a:xfrm>
          <a:prstGeom prst="rect">
            <a:avLst/>
          </a:prstGeom>
          <a:solidFill>
            <a:srgbClr val="808000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 anchorCtr="0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chemeClr val="bg1"/>
                </a:solidFill>
                <a:latin typeface="Optima" pitchFamily="2" charset="2"/>
              </a:rPr>
              <a:t>Widget</a:t>
            </a:r>
            <a:endParaRPr lang="ko-KR" altLang="en-US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4454044" y="4016317"/>
            <a:ext cx="998446" cy="432060"/>
          </a:xfrm>
          <a:prstGeom prst="rect">
            <a:avLst/>
          </a:prstGeom>
          <a:solidFill>
            <a:srgbClr val="808000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 anchorCtr="0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chemeClr val="bg1"/>
                </a:solidFill>
                <a:latin typeface="Optima" pitchFamily="2" charset="2"/>
              </a:rPr>
              <a:t>Widget</a:t>
            </a:r>
            <a:endParaRPr lang="ko-KR" altLang="en-US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1131890" y="5229250"/>
            <a:ext cx="936130" cy="432060"/>
          </a:xfrm>
          <a:prstGeom prst="rect">
            <a:avLst/>
          </a:prstGeom>
          <a:solidFill>
            <a:srgbClr val="808000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 anchorCtr="0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chemeClr val="bg1"/>
                </a:solidFill>
                <a:latin typeface="Optima" pitchFamily="2" charset="2"/>
              </a:rPr>
              <a:t>Widget</a:t>
            </a:r>
            <a:endParaRPr lang="ko-KR" altLang="en-US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2140030" y="5229250"/>
            <a:ext cx="926436" cy="432060"/>
          </a:xfrm>
          <a:prstGeom prst="rect">
            <a:avLst/>
          </a:prstGeom>
          <a:solidFill>
            <a:srgbClr val="808000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 anchorCtr="0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chemeClr val="bg1"/>
                </a:solidFill>
                <a:latin typeface="Optima" pitchFamily="2" charset="2"/>
              </a:rPr>
              <a:t>Widget</a:t>
            </a:r>
            <a:endParaRPr lang="ko-KR" altLang="en-US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3517914" y="5229250"/>
            <a:ext cx="936130" cy="432060"/>
          </a:xfrm>
          <a:prstGeom prst="rect">
            <a:avLst/>
          </a:prstGeom>
          <a:solidFill>
            <a:srgbClr val="808000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 anchorCtr="0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chemeClr val="bg1"/>
                </a:solidFill>
                <a:latin typeface="Optima" pitchFamily="2" charset="2"/>
              </a:rPr>
              <a:t>Widget</a:t>
            </a:r>
            <a:endParaRPr lang="ko-KR" altLang="en-US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4526054" y="5229250"/>
            <a:ext cx="926436" cy="432060"/>
          </a:xfrm>
          <a:prstGeom prst="rect">
            <a:avLst/>
          </a:prstGeom>
          <a:solidFill>
            <a:srgbClr val="808000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 anchorCtr="0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chemeClr val="bg1"/>
                </a:solidFill>
                <a:latin typeface="Optima" pitchFamily="2" charset="2"/>
              </a:rPr>
              <a:t>Widget</a:t>
            </a:r>
            <a:endParaRPr lang="ko-KR" altLang="en-US" smtClean="0">
              <a:solidFill>
                <a:schemeClr val="bg1"/>
              </a:solidFill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3465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Control </a:t>
            </a:r>
            <a:r>
              <a:rPr lang="ko-KR" altLang="en-US" smtClean="0"/>
              <a:t>클래스 하위 구조도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614390"/>
          </a:xfrm>
        </p:spPr>
        <p:txBody>
          <a:bodyPr/>
          <a:lstStyle/>
          <a:p>
            <a:r>
              <a:rPr lang="ko-KR" altLang="en-US" smtClean="0"/>
              <a:t>면적을 차지하는 모든 </a:t>
            </a:r>
            <a:r>
              <a:rPr lang="en-US" altLang="ko-KR" smtClean="0"/>
              <a:t>UI </a:t>
            </a:r>
            <a:r>
              <a:rPr lang="ko-KR" altLang="en-US" smtClean="0"/>
              <a:t>클래스는 </a:t>
            </a:r>
            <a:r>
              <a:rPr lang="en-US" altLang="ko-KR" smtClean="0"/>
              <a:t>Control </a:t>
            </a:r>
            <a:r>
              <a:rPr lang="ko-KR" altLang="en-US" smtClean="0"/>
              <a:t>클래스의 하위 클래스임</a:t>
            </a:r>
            <a:endParaRPr lang="en-US" altLang="ko-KR" smtClean="0"/>
          </a:p>
          <a:p>
            <a:r>
              <a:rPr lang="en-US" altLang="ko-KR" smtClean="0"/>
              <a:t>Scrollable </a:t>
            </a:r>
            <a:r>
              <a:rPr lang="ko-KR" altLang="en-US" smtClean="0"/>
              <a:t>하위 클래스는 스크롤이 가능함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 bwMode="auto">
          <a:xfrm>
            <a:off x="4948420" y="2204830"/>
            <a:ext cx="1152160" cy="438156"/>
          </a:xfrm>
          <a:prstGeom prst="rect">
            <a:avLst/>
          </a:prstGeom>
          <a:solidFill>
            <a:srgbClr val="808000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b="1" dirty="0" smtClean="0">
                <a:solidFill>
                  <a:schemeClr val="bg1"/>
                </a:solidFill>
                <a:latin typeface="+mj-ea"/>
                <a:ea typeface="+mj-ea"/>
              </a:rPr>
              <a:t>Control</a:t>
            </a:r>
            <a:endParaRPr lang="ko-KR" altLang="en-US" sz="1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3292190" y="4070994"/>
            <a:ext cx="1152161" cy="4381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b="1" dirty="0" smtClean="0">
                <a:solidFill>
                  <a:schemeClr val="bg1"/>
                </a:solidFill>
                <a:latin typeface="+mj-ea"/>
                <a:ea typeface="+mj-ea"/>
              </a:rPr>
              <a:t>List</a:t>
            </a:r>
            <a:endParaRPr lang="ko-KR" altLang="en-US" sz="1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4948419" y="4070994"/>
            <a:ext cx="1152162" cy="4381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b="1" dirty="0" smtClean="0">
                <a:solidFill>
                  <a:schemeClr val="bg1"/>
                </a:solidFill>
                <a:latin typeface="+mj-ea"/>
                <a:ea typeface="+mj-ea"/>
              </a:rPr>
              <a:t>Composite</a:t>
            </a:r>
            <a:endParaRPr lang="ko-KR" altLang="en-US" sz="1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6604650" y="4070994"/>
            <a:ext cx="1152160" cy="4381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b="1" dirty="0" smtClean="0">
                <a:solidFill>
                  <a:schemeClr val="bg1"/>
                </a:solidFill>
                <a:latin typeface="+mj-ea"/>
                <a:ea typeface="+mj-ea"/>
              </a:rPr>
              <a:t>Text</a:t>
            </a:r>
            <a:endParaRPr lang="ko-KR" altLang="en-US" sz="1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0" name="직선 연결선 9"/>
          <p:cNvCxnSpPr>
            <a:stCxn id="4" idx="2"/>
            <a:endCxn id="79" idx="0"/>
          </p:cNvCxnSpPr>
          <p:nvPr/>
        </p:nvCxnSpPr>
        <p:spPr bwMode="auto">
          <a:xfrm>
            <a:off x="5524500" y="2642986"/>
            <a:ext cx="0" cy="498228"/>
          </a:xfrm>
          <a:prstGeom prst="line">
            <a:avLst/>
          </a:prstGeom>
          <a:noFill/>
          <a:ln w="12700">
            <a:solidFill>
              <a:srgbClr val="666666"/>
            </a:solidFill>
            <a:round/>
            <a:headEnd/>
            <a:tailEnd type="none" w="med" len="med"/>
          </a:ln>
          <a:effectLst/>
        </p:spPr>
      </p:cxnSp>
      <p:sp>
        <p:nvSpPr>
          <p:cNvPr id="22" name="직사각형 21"/>
          <p:cNvSpPr/>
          <p:nvPr/>
        </p:nvSpPr>
        <p:spPr bwMode="auto">
          <a:xfrm>
            <a:off x="3580229" y="5085230"/>
            <a:ext cx="1152161" cy="432060"/>
          </a:xfrm>
          <a:prstGeom prst="rect">
            <a:avLst/>
          </a:prstGeom>
          <a:solidFill>
            <a:srgbClr val="808000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smtClean="0">
                <a:solidFill>
                  <a:schemeClr val="bg1"/>
                </a:solidFill>
                <a:latin typeface="+mj-ea"/>
                <a:ea typeface="+mj-ea"/>
              </a:rPr>
              <a:t>Tree</a:t>
            </a:r>
            <a:endParaRPr lang="ko-KR" altLang="en-US" sz="1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4948420" y="5085230"/>
            <a:ext cx="1152161" cy="432060"/>
          </a:xfrm>
          <a:prstGeom prst="rect">
            <a:avLst/>
          </a:prstGeom>
          <a:solidFill>
            <a:srgbClr val="808000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smtClean="0">
                <a:solidFill>
                  <a:schemeClr val="bg1"/>
                </a:solidFill>
                <a:latin typeface="+mj-ea"/>
                <a:ea typeface="+mj-ea"/>
              </a:rPr>
              <a:t>Combo</a:t>
            </a:r>
            <a:endParaRPr lang="ko-KR" altLang="en-US" sz="1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843850" y="5085230"/>
            <a:ext cx="1152161" cy="432060"/>
          </a:xfrm>
          <a:prstGeom prst="rect">
            <a:avLst/>
          </a:prstGeom>
          <a:solidFill>
            <a:srgbClr val="808000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smtClean="0">
                <a:solidFill>
                  <a:schemeClr val="bg1"/>
                </a:solidFill>
                <a:latin typeface="+mj-ea"/>
                <a:ea typeface="+mj-ea"/>
              </a:rPr>
              <a:t>SashForm</a:t>
            </a:r>
            <a:endParaRPr lang="ko-KR" altLang="en-US" sz="1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7" name="직사각형 56"/>
          <p:cNvSpPr/>
          <p:nvPr/>
        </p:nvSpPr>
        <p:spPr bwMode="auto">
          <a:xfrm>
            <a:off x="2212041" y="5085230"/>
            <a:ext cx="1152161" cy="432060"/>
          </a:xfrm>
          <a:prstGeom prst="rect">
            <a:avLst/>
          </a:prstGeom>
          <a:solidFill>
            <a:srgbClr val="808000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smtClean="0">
                <a:solidFill>
                  <a:schemeClr val="bg1"/>
                </a:solidFill>
                <a:latin typeface="+mj-ea"/>
                <a:ea typeface="+mj-ea"/>
              </a:rPr>
              <a:t>ToolBar</a:t>
            </a:r>
            <a:endParaRPr lang="ko-KR" altLang="en-US" sz="1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8" name="직사각형 57"/>
          <p:cNvSpPr/>
          <p:nvPr/>
        </p:nvSpPr>
        <p:spPr bwMode="auto">
          <a:xfrm>
            <a:off x="7684798" y="5085230"/>
            <a:ext cx="1152161" cy="432060"/>
          </a:xfrm>
          <a:prstGeom prst="rect">
            <a:avLst/>
          </a:prstGeom>
          <a:solidFill>
            <a:srgbClr val="808000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smtClean="0">
                <a:solidFill>
                  <a:schemeClr val="bg1"/>
                </a:solidFill>
                <a:latin typeface="+mj-ea"/>
                <a:ea typeface="+mj-ea"/>
              </a:rPr>
              <a:t>TabFolder</a:t>
            </a:r>
            <a:endParaRPr lang="ko-KR" altLang="en-US" sz="1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9" name="직사각형 58"/>
          <p:cNvSpPr/>
          <p:nvPr/>
        </p:nvSpPr>
        <p:spPr bwMode="auto">
          <a:xfrm>
            <a:off x="9052989" y="5085230"/>
            <a:ext cx="1152161" cy="432060"/>
          </a:xfrm>
          <a:prstGeom prst="rect">
            <a:avLst/>
          </a:prstGeom>
          <a:solidFill>
            <a:srgbClr val="808000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smtClean="0">
                <a:solidFill>
                  <a:schemeClr val="bg1"/>
                </a:solidFill>
                <a:latin typeface="+mj-ea"/>
                <a:ea typeface="+mj-ea"/>
              </a:rPr>
              <a:t>Table</a:t>
            </a:r>
            <a:endParaRPr lang="ko-KR" altLang="en-US" sz="1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6316610" y="5085230"/>
            <a:ext cx="1152161" cy="432060"/>
          </a:xfrm>
          <a:prstGeom prst="rect">
            <a:avLst/>
          </a:prstGeom>
          <a:solidFill>
            <a:srgbClr val="808000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smtClean="0">
                <a:solidFill>
                  <a:schemeClr val="bg1"/>
                </a:solidFill>
                <a:latin typeface="+mj-ea"/>
                <a:ea typeface="+mj-ea"/>
              </a:rPr>
              <a:t>Group</a:t>
            </a:r>
            <a:endParaRPr lang="ko-KR" altLang="en-US" sz="1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73" name="꺾인 연결선 72"/>
          <p:cNvCxnSpPr>
            <a:stCxn id="7" idx="2"/>
            <a:endCxn id="55" idx="0"/>
          </p:cNvCxnSpPr>
          <p:nvPr/>
        </p:nvCxnSpPr>
        <p:spPr bwMode="auto">
          <a:xfrm rot="16200000" flipH="1">
            <a:off x="5236460" y="4797189"/>
            <a:ext cx="576080" cy="1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666666"/>
            </a:solidFill>
            <a:round/>
            <a:headEnd/>
            <a:tailEnd type="none" w="med" len="med"/>
          </a:ln>
          <a:effectLst/>
        </p:spPr>
      </p:cxnSp>
      <p:sp>
        <p:nvSpPr>
          <p:cNvPr id="79" name="직사각형 78"/>
          <p:cNvSpPr/>
          <p:nvPr/>
        </p:nvSpPr>
        <p:spPr bwMode="auto">
          <a:xfrm>
            <a:off x="4948419" y="3141214"/>
            <a:ext cx="1152161" cy="432060"/>
          </a:xfrm>
          <a:prstGeom prst="rect">
            <a:avLst/>
          </a:prstGeom>
          <a:solidFill>
            <a:srgbClr val="666633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algn="ctr" defTabSz="1038225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+mj-ea"/>
              </a:rPr>
              <a:t>Scrollable</a:t>
            </a:r>
            <a:endParaRPr lang="ko-KR" altLang="en-US" sz="140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86" name="꺾인 연결선 85"/>
          <p:cNvCxnSpPr>
            <a:stCxn id="79" idx="2"/>
            <a:endCxn id="7" idx="0"/>
          </p:cNvCxnSpPr>
          <p:nvPr/>
        </p:nvCxnSpPr>
        <p:spPr bwMode="auto">
          <a:xfrm rot="5400000">
            <a:off x="5275640" y="3822134"/>
            <a:ext cx="497720" cy="12700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666666"/>
            </a:solidFill>
            <a:round/>
            <a:headEnd/>
            <a:tailEnd type="none" w="med" len="med"/>
          </a:ln>
          <a:effectLst/>
        </p:spPr>
      </p:cxnSp>
      <p:cxnSp>
        <p:nvCxnSpPr>
          <p:cNvPr id="89" name="꺾인 연결선 88"/>
          <p:cNvCxnSpPr>
            <a:stCxn id="7" idx="2"/>
            <a:endCxn id="60" idx="0"/>
          </p:cNvCxnSpPr>
          <p:nvPr/>
        </p:nvCxnSpPr>
        <p:spPr bwMode="auto">
          <a:xfrm rot="16200000" flipH="1">
            <a:off x="5920555" y="4113094"/>
            <a:ext cx="576080" cy="1368191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666666"/>
            </a:solidFill>
            <a:round/>
            <a:headEnd/>
            <a:tailEnd type="none" w="med" len="med"/>
          </a:ln>
          <a:effectLst/>
        </p:spPr>
      </p:cxnSp>
      <p:cxnSp>
        <p:nvCxnSpPr>
          <p:cNvPr id="93" name="꺾인 연결선 92"/>
          <p:cNvCxnSpPr>
            <a:stCxn id="7" idx="2"/>
            <a:endCxn id="58" idx="0"/>
          </p:cNvCxnSpPr>
          <p:nvPr/>
        </p:nvCxnSpPr>
        <p:spPr bwMode="auto">
          <a:xfrm rot="16200000" flipH="1">
            <a:off x="6604649" y="3429000"/>
            <a:ext cx="576080" cy="2736379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666666"/>
            </a:solidFill>
            <a:round/>
            <a:headEnd/>
            <a:tailEnd type="none" w="med" len="med"/>
          </a:ln>
          <a:effectLst/>
        </p:spPr>
      </p:cxnSp>
      <p:cxnSp>
        <p:nvCxnSpPr>
          <p:cNvPr id="96" name="꺾인 연결선 95"/>
          <p:cNvCxnSpPr>
            <a:stCxn id="7" idx="2"/>
            <a:endCxn id="59" idx="0"/>
          </p:cNvCxnSpPr>
          <p:nvPr/>
        </p:nvCxnSpPr>
        <p:spPr bwMode="auto">
          <a:xfrm rot="16200000" flipH="1">
            <a:off x="7288745" y="2744905"/>
            <a:ext cx="576080" cy="4104570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666666"/>
            </a:solidFill>
            <a:round/>
            <a:headEnd/>
            <a:tailEnd type="none" w="med" len="med"/>
          </a:ln>
          <a:effectLst/>
        </p:spPr>
      </p:cxnSp>
      <p:cxnSp>
        <p:nvCxnSpPr>
          <p:cNvPr id="99" name="꺾인 연결선 98"/>
          <p:cNvCxnSpPr>
            <a:stCxn id="7" idx="2"/>
            <a:endCxn id="22" idx="0"/>
          </p:cNvCxnSpPr>
          <p:nvPr/>
        </p:nvCxnSpPr>
        <p:spPr bwMode="auto">
          <a:xfrm rot="5400000">
            <a:off x="4552365" y="4113095"/>
            <a:ext cx="576080" cy="1368190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666666"/>
            </a:solidFill>
            <a:round/>
            <a:headEnd/>
            <a:tailEnd type="none" w="med" len="med"/>
          </a:ln>
          <a:effectLst/>
        </p:spPr>
      </p:cxnSp>
      <p:cxnSp>
        <p:nvCxnSpPr>
          <p:cNvPr id="102" name="꺾인 연결선 101"/>
          <p:cNvCxnSpPr>
            <a:stCxn id="7" idx="2"/>
            <a:endCxn id="57" idx="0"/>
          </p:cNvCxnSpPr>
          <p:nvPr/>
        </p:nvCxnSpPr>
        <p:spPr bwMode="auto">
          <a:xfrm rot="5400000">
            <a:off x="3868271" y="3429001"/>
            <a:ext cx="576080" cy="2736378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666666"/>
            </a:solidFill>
            <a:round/>
            <a:headEnd/>
            <a:tailEnd type="none" w="med" len="med"/>
          </a:ln>
          <a:effectLst/>
        </p:spPr>
      </p:cxnSp>
      <p:cxnSp>
        <p:nvCxnSpPr>
          <p:cNvPr id="105" name="꺾인 연결선 104"/>
          <p:cNvCxnSpPr>
            <a:stCxn id="7" idx="2"/>
            <a:endCxn id="56" idx="0"/>
          </p:cNvCxnSpPr>
          <p:nvPr/>
        </p:nvCxnSpPr>
        <p:spPr bwMode="auto">
          <a:xfrm rot="5400000">
            <a:off x="3184176" y="2744906"/>
            <a:ext cx="576080" cy="4104569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666666"/>
            </a:solidFill>
            <a:round/>
            <a:headEnd/>
            <a:tailEnd type="none" w="med" len="med"/>
          </a:ln>
          <a:effectLst/>
        </p:spPr>
      </p:cxnSp>
      <p:cxnSp>
        <p:nvCxnSpPr>
          <p:cNvPr id="108" name="꺾인 연결선 107"/>
          <p:cNvCxnSpPr>
            <a:stCxn id="79" idx="2"/>
            <a:endCxn id="8" idx="0"/>
          </p:cNvCxnSpPr>
          <p:nvPr/>
        </p:nvCxnSpPr>
        <p:spPr bwMode="auto">
          <a:xfrm rot="16200000" flipH="1">
            <a:off x="6103755" y="2994019"/>
            <a:ext cx="497720" cy="1656230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666666"/>
            </a:solidFill>
            <a:round/>
            <a:headEnd/>
            <a:tailEnd type="none" w="med" len="med"/>
          </a:ln>
          <a:effectLst/>
        </p:spPr>
      </p:cxnSp>
      <p:cxnSp>
        <p:nvCxnSpPr>
          <p:cNvPr id="111" name="꺾인 연결선 110"/>
          <p:cNvCxnSpPr>
            <a:stCxn id="79" idx="2"/>
            <a:endCxn id="6" idx="0"/>
          </p:cNvCxnSpPr>
          <p:nvPr/>
        </p:nvCxnSpPr>
        <p:spPr bwMode="auto">
          <a:xfrm rot="5400000">
            <a:off x="4447526" y="2994020"/>
            <a:ext cx="497720" cy="1656229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666666"/>
            </a:solidFill>
            <a:round/>
            <a:headEnd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76206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Composite </a:t>
            </a:r>
            <a:r>
              <a:rPr lang="ko-KR" altLang="en-US" smtClean="0"/>
              <a:t>클래스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909855"/>
          </a:xfrm>
        </p:spPr>
        <p:txBody>
          <a:bodyPr/>
          <a:lstStyle/>
          <a:p>
            <a:r>
              <a:rPr lang="ko-KR" altLang="en-US" smtClean="0"/>
              <a:t>자신의 사용자 인터페이스는 존재하지 않지만 다른 위젯들을 자식 형태로 담는 컨테이너 역할을 함</a:t>
            </a:r>
            <a:endParaRPr lang="en-US" altLang="ko-KR" smtClean="0"/>
          </a:p>
          <a:p>
            <a:r>
              <a:rPr lang="ko-KR" altLang="en-US" smtClean="0"/>
              <a:t>화면에서 차지하는 영역이 있으며 사이즈 및 위치 조정이 가능함</a:t>
            </a:r>
            <a:endParaRPr lang="en-US" altLang="ko-KR" smtClean="0"/>
          </a:p>
          <a:p>
            <a:r>
              <a:rPr lang="ko-KR" altLang="en-US" smtClean="0"/>
              <a:t>자식 위젯들의 배치를 위하여 레이아웃을 설정할 수 있음</a:t>
            </a:r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815379"/>
              </p:ext>
            </p:extLst>
          </p:nvPr>
        </p:nvGraphicFramePr>
        <p:xfrm>
          <a:off x="987870" y="2348850"/>
          <a:ext cx="8857230" cy="238833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084054"/>
                <a:gridCol w="6773176"/>
              </a:tblGrid>
              <a:tr h="288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+mj-ea"/>
                          <a:ea typeface="+mj-ea"/>
                        </a:rPr>
                        <a:t>Method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j-ea"/>
                          <a:ea typeface="+mj-ea"/>
                        </a:rPr>
                        <a:t>설                             명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getChildren()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smtClean="0">
                          <a:latin typeface="+mj-ea"/>
                          <a:ea typeface="+mj-ea"/>
                        </a:rPr>
                        <a:t>자식 컨트롤 객체 배열을 리턴함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getLayout()</a:t>
                      </a:r>
                      <a:endParaRPr lang="en-US" altLang="ko-KR" sz="1400" b="0" dirty="0" smtClean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smtClean="0">
                          <a:latin typeface="+mj-ea"/>
                          <a:ea typeface="+mj-ea"/>
                        </a:rPr>
                        <a:t>설정된 레이아웃을 리턴함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setLayout(Layout)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smtClean="0">
                          <a:latin typeface="+mj-ea"/>
                          <a:ea typeface="+mj-ea"/>
                        </a:rPr>
                        <a:t>레이아웃을 설정함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getTabList()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Tab Order</a:t>
                      </a:r>
                      <a:r>
                        <a:rPr lang="ko-KR" altLang="en-US" sz="1400" b="0" smtClean="0">
                          <a:latin typeface="+mj-ea"/>
                          <a:ea typeface="+mj-ea"/>
                        </a:rPr>
                        <a:t>에 따라 배열된 자식 컨트롤 배열을 리턴함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setTabList(Control[])</a:t>
                      </a:r>
                      <a:endParaRPr lang="en-US" altLang="ko-KR" sz="1400" b="0" dirty="0" smtClean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Tab Order</a:t>
                      </a:r>
                      <a:r>
                        <a:rPr lang="ko-KR" altLang="en-US" sz="1400" b="0" smtClean="0">
                          <a:latin typeface="+mj-ea"/>
                          <a:ea typeface="+mj-ea"/>
                        </a:rPr>
                        <a:t>를 설정함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738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Scrollable </a:t>
            </a:r>
            <a:r>
              <a:rPr lang="ko-KR" altLang="en-US" smtClean="0"/>
              <a:t>클래스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614390"/>
          </a:xfrm>
        </p:spPr>
        <p:txBody>
          <a:bodyPr/>
          <a:lstStyle/>
          <a:p>
            <a:r>
              <a:rPr lang="en-US" altLang="ko-KR" smtClean="0"/>
              <a:t>Composite </a:t>
            </a:r>
            <a:r>
              <a:rPr lang="ko-KR" altLang="en-US" smtClean="0"/>
              <a:t>클래스는 </a:t>
            </a:r>
            <a:r>
              <a:rPr lang="en-US" altLang="ko-KR" smtClean="0"/>
              <a:t>Scrollable </a:t>
            </a:r>
            <a:r>
              <a:rPr lang="ko-KR" altLang="en-US" smtClean="0"/>
              <a:t>클래스의 자식 클래스임</a:t>
            </a:r>
            <a:r>
              <a:rPr lang="en-US" altLang="ko-KR" smtClean="0"/>
              <a:t>. </a:t>
            </a:r>
          </a:p>
          <a:p>
            <a:r>
              <a:rPr lang="ko-KR" altLang="en-US" smtClean="0"/>
              <a:t>따라서 모든 </a:t>
            </a:r>
            <a:r>
              <a:rPr lang="en-US" altLang="ko-KR" smtClean="0"/>
              <a:t>Composite </a:t>
            </a:r>
            <a:r>
              <a:rPr lang="ko-KR" altLang="en-US" smtClean="0"/>
              <a:t>클래스 및 하위 클래스는 스크롤바를 가짐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 bwMode="auto">
          <a:xfrm>
            <a:off x="7162644" y="3861060"/>
            <a:ext cx="3330546" cy="24483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t" anchorCtr="0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chemeClr val="bg1"/>
                </a:solidFill>
                <a:latin typeface="Optima" pitchFamily="2" charset="2"/>
              </a:rPr>
              <a:t>Scrollable Trim Area</a:t>
            </a:r>
            <a:endParaRPr lang="ko-KR" altLang="en-US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7252740" y="4149100"/>
            <a:ext cx="2664370" cy="1728240"/>
          </a:xfrm>
          <a:prstGeom prst="rect">
            <a:avLst/>
          </a:prstGeom>
          <a:solidFill>
            <a:srgbClr val="666633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 anchorCtr="0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chemeClr val="bg1"/>
                </a:solidFill>
                <a:latin typeface="Optima" pitchFamily="2" charset="2"/>
              </a:rPr>
              <a:t>ClientArea</a:t>
            </a:r>
            <a:endParaRPr lang="ko-KR" altLang="en-US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9989120" y="4164418"/>
            <a:ext cx="432060" cy="1712922"/>
          </a:xfrm>
          <a:prstGeom prst="rect">
            <a:avLst/>
          </a:prstGeom>
          <a:solidFill>
            <a:srgbClr val="808000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 anchorCtr="0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7252740" y="5949350"/>
            <a:ext cx="2664370" cy="288040"/>
          </a:xfrm>
          <a:prstGeom prst="rect">
            <a:avLst/>
          </a:prstGeom>
          <a:solidFill>
            <a:srgbClr val="808000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 anchorCtr="0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chemeClr val="bg1"/>
                </a:solidFill>
                <a:latin typeface="Optima" pitchFamily="2" charset="2"/>
              </a:rPr>
              <a:t>ScrollBar</a:t>
            </a:r>
            <a:endParaRPr lang="ko-KR" altLang="en-US" smtClean="0">
              <a:solidFill>
                <a:schemeClr val="bg1"/>
              </a:solidFill>
              <a:latin typeface="Optima" pitchFamily="2" charset="2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271185"/>
              </p:ext>
            </p:extLst>
          </p:nvPr>
        </p:nvGraphicFramePr>
        <p:xfrm>
          <a:off x="699830" y="1575164"/>
          <a:ext cx="8857230" cy="2069866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084054"/>
                <a:gridCol w="6773176"/>
              </a:tblGrid>
              <a:tr h="288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+mj-ea"/>
                          <a:ea typeface="+mj-ea"/>
                        </a:rPr>
                        <a:t>Method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j-ea"/>
                          <a:ea typeface="+mj-ea"/>
                        </a:rPr>
                        <a:t>설                             명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getClientArea()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smtClean="0">
                          <a:latin typeface="+mj-ea"/>
                          <a:ea typeface="+mj-ea"/>
                        </a:rPr>
                        <a:t>스크롤이 되는 영역으로써 화면에 디스플레이 되는 면적을 반환함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computeTrim(int,int,int,int)</a:t>
                      </a:r>
                      <a:endParaRPr lang="en-US" altLang="ko-KR" sz="1400" b="0" dirty="0" smtClean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ClientArea</a:t>
                      </a:r>
                      <a:r>
                        <a:rPr lang="ko-KR" altLang="en-US" sz="1400" b="0" smtClean="0">
                          <a:latin typeface="+mj-ea"/>
                          <a:ea typeface="+mj-ea"/>
                        </a:rPr>
                        <a:t>를 미리 알고 있는 경우 사용함</a:t>
                      </a:r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.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getHorizontalBar()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smtClean="0">
                          <a:latin typeface="+mj-ea"/>
                          <a:ea typeface="+mj-ea"/>
                        </a:rPr>
                        <a:t>수평 스크롤바 객체 리턴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getVerticalBar()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smtClean="0">
                          <a:latin typeface="+mj-ea"/>
                          <a:ea typeface="+mj-ea"/>
                        </a:rPr>
                        <a:t>수직 스크롤바 객체 리턴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</a:tbl>
          </a:graphicData>
        </a:graphic>
      </p:graphicFrame>
      <p:sp>
        <p:nvSpPr>
          <p:cNvPr id="18" name="모서리가 둥근 직사각형 17"/>
          <p:cNvSpPr/>
          <p:nvPr/>
        </p:nvSpPr>
        <p:spPr bwMode="auto">
          <a:xfrm>
            <a:off x="3004150" y="5301260"/>
            <a:ext cx="3888540" cy="1008140"/>
          </a:xfrm>
          <a:prstGeom prst="roundRect">
            <a:avLst>
              <a:gd name="adj" fmla="val 5625"/>
            </a:avLst>
          </a:prstGeom>
          <a:solidFill>
            <a:schemeClr val="bg1"/>
          </a:solidFill>
          <a:ln w="9525">
            <a:solidFill>
              <a:srgbClr val="CC6600"/>
            </a:solidFill>
            <a:prstDash val="sysDot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5994" tIns="45714" rIns="35994" bIns="45714" rtlCol="0" anchor="b" anchorCtr="0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b="0" smtClean="0">
                <a:latin typeface="+mj-ea"/>
                <a:ea typeface="+mj-ea"/>
              </a:rPr>
              <a:t>Trim </a:t>
            </a:r>
            <a:r>
              <a:rPr lang="ko-KR" altLang="en-US" b="0" smtClean="0">
                <a:latin typeface="+mj-ea"/>
                <a:ea typeface="+mj-ea"/>
              </a:rPr>
              <a:t>영역은 스크롤바가 포함된 영역으로 시스템이 정확히 사이즈를 예측하기 힘든 영역임</a:t>
            </a:r>
            <a:r>
              <a:rPr lang="en-US" altLang="ko-KR" b="0" smtClean="0">
                <a:latin typeface="+mj-ea"/>
                <a:ea typeface="+mj-ea"/>
              </a:rPr>
              <a:t>. </a:t>
            </a:r>
            <a:r>
              <a:rPr lang="ko-KR" altLang="en-US" b="0" smtClean="0">
                <a:latin typeface="+mj-ea"/>
                <a:ea typeface="+mj-ea"/>
              </a:rPr>
              <a:t>왜냐하면 </a:t>
            </a:r>
            <a:r>
              <a:rPr lang="en-US" altLang="ko-KR" b="0" smtClean="0">
                <a:latin typeface="+mj-ea"/>
                <a:ea typeface="+mj-ea"/>
              </a:rPr>
              <a:t>OS</a:t>
            </a:r>
            <a:r>
              <a:rPr lang="ko-KR" altLang="en-US" b="0" smtClean="0">
                <a:latin typeface="+mj-ea"/>
                <a:ea typeface="+mj-ea"/>
              </a:rPr>
              <a:t>마다 스크롤의 스타일이 다르기 때문임</a:t>
            </a:r>
            <a:endParaRPr lang="en-US" altLang="ko-KR" b="0" smtClean="0">
              <a:latin typeface="+mj-ea"/>
              <a:ea typeface="+mj-ea"/>
            </a:endParaRPr>
          </a:p>
        </p:txBody>
      </p:sp>
      <p:sp>
        <p:nvSpPr>
          <p:cNvPr id="19" name="모서리가 둥근 직사각형 18"/>
          <p:cNvSpPr/>
          <p:nvPr/>
        </p:nvSpPr>
        <p:spPr bwMode="auto">
          <a:xfrm>
            <a:off x="3004150" y="5301260"/>
            <a:ext cx="1384542" cy="28804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lIns="91426" tIns="45714" rIns="91426" bIns="45714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mtClean="0">
                <a:solidFill>
                  <a:schemeClr val="bg1"/>
                </a:solidFill>
                <a:latin typeface="Optima" pitchFamily="2" charset="2"/>
              </a:rPr>
              <a:t>참고사항</a:t>
            </a:r>
          </a:p>
        </p:txBody>
      </p:sp>
    </p:spTree>
    <p:extLst>
      <p:ext uri="{BB962C8B-B14F-4D97-AF65-F5344CB8AC3E}">
        <p14:creationId xmlns:p14="http://schemas.microsoft.com/office/powerpoint/2010/main" val="15535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Group </a:t>
            </a:r>
            <a:r>
              <a:rPr lang="ko-KR" altLang="en-US" smtClean="0"/>
              <a:t>클래스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909855"/>
          </a:xfrm>
        </p:spPr>
        <p:txBody>
          <a:bodyPr/>
          <a:lstStyle/>
          <a:p>
            <a:r>
              <a:rPr lang="en-US" altLang="ko-KR" smtClean="0"/>
              <a:t>Composite </a:t>
            </a:r>
            <a:r>
              <a:rPr lang="ko-KR" altLang="en-US" smtClean="0"/>
              <a:t>클래스와 마찬가지로 다른 위젯들을 담는 컨테이너 역할을 함</a:t>
            </a:r>
            <a:endParaRPr lang="en-US" altLang="ko-KR" smtClean="0"/>
          </a:p>
          <a:p>
            <a:r>
              <a:rPr lang="en-US" altLang="ko-KR" smtClean="0"/>
              <a:t>Composite </a:t>
            </a:r>
            <a:r>
              <a:rPr lang="ko-KR" altLang="en-US" smtClean="0"/>
              <a:t>클래스와 차이점은 구분 라인을 표현함</a:t>
            </a:r>
            <a:endParaRPr lang="en-US" altLang="ko-KR" smtClean="0"/>
          </a:p>
          <a:p>
            <a:r>
              <a:rPr lang="ko-KR" altLang="en-US" smtClean="0"/>
              <a:t>구분 라인을 표현하는 스타일로 </a:t>
            </a:r>
            <a:r>
              <a:rPr lang="en-US" altLang="ko-KR" smtClean="0"/>
              <a:t>SWT.SHADOW_IN, SWT.SHADOW_OUT </a:t>
            </a:r>
            <a:r>
              <a:rPr lang="ko-KR" altLang="en-US" smtClean="0"/>
              <a:t>등이 있음</a:t>
            </a:r>
            <a:endParaRPr lang="ko-KR" altLang="en-US"/>
          </a:p>
        </p:txBody>
      </p:sp>
      <p:pic>
        <p:nvPicPr>
          <p:cNvPr id="4098" name="Picture 2" descr="C:\Users\syhan\Desktop\groupcom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4950" y="1844780"/>
            <a:ext cx="125730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 bwMode="auto">
          <a:xfrm>
            <a:off x="2860130" y="1844780"/>
            <a:ext cx="5299210" cy="453281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GroupComposite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Composite {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GroupComposite(Composite parent)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(parent, SWT.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Group group =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Group(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, SWT.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SHADOW_ETCHED_IN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group.setText(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그룹 타이틀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Label label =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Label(group, SWT.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label.setText(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선택하세요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label.setLocation(20, 20);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label.pack();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Button button1 =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Button(group, SWT.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button1.setText(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"PUSH </a:t>
            </a:r>
            <a:r>
              <a:rPr lang="ko-KR" altLang="en-US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버튼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button1.setLocation(20, 45);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button1.pack();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Button button2 =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Button(group, SWT.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button2.setText(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"CHECK </a:t>
            </a:r>
            <a:r>
              <a:rPr lang="ko-KR" altLang="en-US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버튼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button2.setLocation(20, 75);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button2.pack();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group.pack();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ko-KR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48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SWT</a:t>
            </a:r>
            <a:r>
              <a:rPr lang="ko-KR" altLang="en-US" dirty="0" smtClean="0"/>
              <a:t>가 나오기까지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4270775"/>
          </a:xfrm>
        </p:spPr>
        <p:txBody>
          <a:bodyPr/>
          <a:lstStyle/>
          <a:p>
            <a:r>
              <a:rPr lang="en-US" altLang="ko-KR"/>
              <a:t>AWT</a:t>
            </a:r>
          </a:p>
          <a:p>
            <a:pPr lvl="1"/>
            <a:r>
              <a:rPr lang="en-US" altLang="ko-KR"/>
              <a:t>Sun</a:t>
            </a:r>
            <a:r>
              <a:rPr lang="ko-KR" altLang="en-US"/>
              <a:t>이 처음으로 제공한 이식 가능한 위젯 </a:t>
            </a:r>
            <a:r>
              <a:rPr lang="en-US" altLang="ko-KR"/>
              <a:t>API (Abstract Windowing Tookit)</a:t>
            </a:r>
          </a:p>
          <a:p>
            <a:pPr lvl="1"/>
            <a:r>
              <a:rPr lang="ko-KR" altLang="en-US"/>
              <a:t>단점</a:t>
            </a:r>
            <a:endParaRPr lang="en-US" altLang="ko-KR"/>
          </a:p>
          <a:p>
            <a:pPr lvl="2"/>
            <a:r>
              <a:rPr lang="ko-KR" altLang="en-US"/>
              <a:t>네이티브 위젯과의 복잡한 인터페이스 구조</a:t>
            </a:r>
            <a:r>
              <a:rPr lang="en-US" altLang="ko-KR"/>
              <a:t>, </a:t>
            </a:r>
            <a:r>
              <a:rPr lang="ko-KR" altLang="en-US"/>
              <a:t>최소공통분모</a:t>
            </a:r>
            <a:r>
              <a:rPr lang="en-US" altLang="ko-KR"/>
              <a:t>(LCD) </a:t>
            </a:r>
            <a:r>
              <a:rPr lang="ko-KR" altLang="en-US"/>
              <a:t>문제를 지님 </a:t>
            </a:r>
            <a:endParaRPr lang="en-US" altLang="ko-KR"/>
          </a:p>
          <a:p>
            <a:pPr lvl="2"/>
            <a:r>
              <a:rPr lang="ko-KR" altLang="en-US"/>
              <a:t>최소한의 위젯</a:t>
            </a:r>
            <a:r>
              <a:rPr lang="en-US" altLang="ko-KR"/>
              <a:t>(</a:t>
            </a:r>
            <a:r>
              <a:rPr lang="ko-KR" altLang="en-US"/>
              <a:t>버튼</a:t>
            </a:r>
            <a:r>
              <a:rPr lang="en-US" altLang="ko-KR"/>
              <a:t>,</a:t>
            </a:r>
            <a:r>
              <a:rPr lang="ko-KR" altLang="en-US"/>
              <a:t>레이블</a:t>
            </a:r>
            <a:r>
              <a:rPr lang="en-US" altLang="ko-KR"/>
              <a:t>,</a:t>
            </a:r>
            <a:r>
              <a:rPr lang="ko-KR" altLang="en-US"/>
              <a:t>리스트</a:t>
            </a:r>
            <a:r>
              <a:rPr lang="en-US" altLang="ko-KR"/>
              <a:t>)</a:t>
            </a:r>
            <a:r>
              <a:rPr lang="ko-KR" altLang="en-US"/>
              <a:t>만을 제공했고 테이블</a:t>
            </a:r>
            <a:r>
              <a:rPr lang="en-US" altLang="ko-KR"/>
              <a:t>, </a:t>
            </a:r>
            <a:r>
              <a:rPr lang="ko-KR" altLang="en-US"/>
              <a:t>트리</a:t>
            </a:r>
            <a:r>
              <a:rPr lang="en-US" altLang="ko-KR"/>
              <a:t>, </a:t>
            </a:r>
            <a:r>
              <a:rPr lang="ko-KR" altLang="en-US"/>
              <a:t>서식 텍스트 영역과 같은 강력한 위젯을 제공하지 못함</a:t>
            </a:r>
            <a:endParaRPr lang="en-US" altLang="ko-KR"/>
          </a:p>
          <a:p>
            <a:pPr lvl="2"/>
            <a:endParaRPr lang="en-US" altLang="ko-KR"/>
          </a:p>
          <a:p>
            <a:r>
              <a:rPr lang="en-US" altLang="ko-KR"/>
              <a:t>Swing</a:t>
            </a:r>
          </a:p>
          <a:p>
            <a:pPr lvl="1"/>
            <a:r>
              <a:rPr lang="en-US" altLang="ko-KR"/>
              <a:t>AWT</a:t>
            </a:r>
            <a:r>
              <a:rPr lang="ko-KR" altLang="en-US"/>
              <a:t>의 문제점 해결을 위해 네이티브 위젯 인터페이스를 버리고 스윙</a:t>
            </a:r>
            <a:r>
              <a:rPr lang="en-US" altLang="ko-KR"/>
              <a:t>(Swing)</a:t>
            </a:r>
            <a:r>
              <a:rPr lang="ko-KR" altLang="en-US"/>
              <a:t>으로 알려진 </a:t>
            </a:r>
            <a:r>
              <a:rPr lang="en-US" altLang="ko-KR"/>
              <a:t>JFC(Java Foundation Classes) </a:t>
            </a:r>
            <a:r>
              <a:rPr lang="ko-KR" altLang="en-US"/>
              <a:t>를 구현</a:t>
            </a:r>
            <a:endParaRPr lang="en-US" altLang="ko-KR"/>
          </a:p>
          <a:p>
            <a:pPr lvl="1"/>
            <a:r>
              <a:rPr lang="ko-KR" altLang="en-US"/>
              <a:t>이식성이 높고 확장 가능한 </a:t>
            </a:r>
            <a:r>
              <a:rPr lang="en-US" altLang="ko-KR"/>
              <a:t>GUI </a:t>
            </a:r>
            <a:r>
              <a:rPr lang="ko-KR" altLang="en-US"/>
              <a:t>라이브러리를 제공하고자 함 </a:t>
            </a:r>
            <a:endParaRPr lang="en-US" altLang="ko-KR"/>
          </a:p>
          <a:p>
            <a:pPr lvl="1"/>
            <a:r>
              <a:rPr lang="ko-KR" altLang="en-US"/>
              <a:t>단점</a:t>
            </a:r>
            <a:endParaRPr lang="en-US" altLang="ko-KR"/>
          </a:p>
          <a:p>
            <a:pPr lvl="2"/>
            <a:r>
              <a:rPr lang="ko-KR" altLang="en-US"/>
              <a:t>플랫폼 고유의 </a:t>
            </a:r>
            <a:r>
              <a:rPr lang="en-US" altLang="ko-KR"/>
              <a:t>Look &amp; Feel</a:t>
            </a:r>
            <a:r>
              <a:rPr lang="ko-KR" altLang="en-US"/>
              <a:t>을 흉내냈으나 실제로는 다소 차이가 발생</a:t>
            </a:r>
            <a:endParaRPr lang="en-US" altLang="ko-KR"/>
          </a:p>
          <a:p>
            <a:pPr lvl="2"/>
            <a:r>
              <a:rPr lang="ko-KR" altLang="en-US"/>
              <a:t>네이티브 애플리케이션과 비교해 심각한 성능저하 현상을 보임</a:t>
            </a:r>
            <a:r>
              <a:rPr lang="en-US" altLang="ko-KR"/>
              <a:t> (J2ME</a:t>
            </a:r>
            <a:r>
              <a:rPr lang="ko-KR" altLang="en-US"/>
              <a:t>로 부적격</a:t>
            </a:r>
            <a:r>
              <a:rPr lang="en-US" altLang="ko-KR"/>
              <a:t>)</a:t>
            </a:r>
            <a:r>
              <a:rPr lang="ko-KR" altLang="en-US"/>
              <a:t> 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en-US" altLang="ko-KR"/>
              <a:t>SWT</a:t>
            </a:r>
          </a:p>
          <a:p>
            <a:pPr lvl="1"/>
            <a:r>
              <a:rPr lang="en-US" altLang="ko-KR"/>
              <a:t>AWT</a:t>
            </a:r>
            <a:r>
              <a:rPr lang="ko-KR" altLang="en-US"/>
              <a:t>와 </a:t>
            </a:r>
            <a:r>
              <a:rPr lang="en-US" altLang="ko-KR"/>
              <a:t>Swing</a:t>
            </a:r>
            <a:r>
              <a:rPr lang="ko-KR" altLang="en-US"/>
              <a:t>의 단점을 해결하고자 개발한 결과물이 바로 </a:t>
            </a:r>
            <a:r>
              <a:rPr lang="en-US" altLang="ko-KR"/>
              <a:t>SWT</a:t>
            </a:r>
            <a:r>
              <a:rPr lang="ko-KR" altLang="en-US"/>
              <a:t>로써 가능한 </a:t>
            </a:r>
            <a:r>
              <a:rPr lang="en-US" altLang="ko-KR"/>
              <a:t>JVM </a:t>
            </a:r>
            <a:r>
              <a:rPr lang="ko-KR" altLang="en-US"/>
              <a:t>메모리를 적게 사용하도록 설계됨 </a:t>
            </a:r>
            <a:endParaRPr lang="en-US" altLang="ko-KR"/>
          </a:p>
          <a:p>
            <a:pPr lvl="1"/>
            <a:r>
              <a:rPr lang="en-US" altLang="ko-KR"/>
              <a:t>SWT</a:t>
            </a:r>
            <a:r>
              <a:rPr lang="ko-KR" altLang="en-US"/>
              <a:t>의 더 나은 성능과 플랫폼 통합성으로 인해 이클립스 </a:t>
            </a:r>
            <a:r>
              <a:rPr lang="en-US" altLang="ko-KR"/>
              <a:t>RCP</a:t>
            </a:r>
            <a:r>
              <a:rPr lang="ko-KR" altLang="en-US"/>
              <a:t>를 이용한 애플리케션 개발이 확산됨</a:t>
            </a:r>
          </a:p>
        </p:txBody>
      </p:sp>
    </p:spTree>
    <p:extLst>
      <p:ext uri="{BB962C8B-B14F-4D97-AF65-F5344CB8AC3E}">
        <p14:creationId xmlns:p14="http://schemas.microsoft.com/office/powerpoint/2010/main" val="32601324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모듈화된 </a:t>
            </a:r>
            <a:r>
              <a:rPr lang="en-US" altLang="ko-KR" smtClean="0"/>
              <a:t>UI </a:t>
            </a:r>
            <a:r>
              <a:rPr lang="ko-KR" altLang="en-US" smtClean="0"/>
              <a:t>적용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909855"/>
          </a:xfrm>
        </p:spPr>
        <p:txBody>
          <a:bodyPr/>
          <a:lstStyle/>
          <a:p>
            <a:r>
              <a:rPr lang="en-US" altLang="ko-KR" smtClean="0"/>
              <a:t>Composite </a:t>
            </a:r>
            <a:r>
              <a:rPr lang="ko-KR" altLang="en-US" smtClean="0"/>
              <a:t>클래스를 확장하여 단위 </a:t>
            </a:r>
            <a:r>
              <a:rPr lang="en-US" altLang="ko-KR" smtClean="0"/>
              <a:t>UI</a:t>
            </a:r>
            <a:r>
              <a:rPr lang="ko-KR" altLang="en-US" smtClean="0"/>
              <a:t>를 모듈화 가능함</a:t>
            </a:r>
            <a:endParaRPr lang="en-US" altLang="ko-KR" smtClean="0"/>
          </a:p>
          <a:p>
            <a:r>
              <a:rPr lang="ko-KR" altLang="en-US" smtClean="0"/>
              <a:t>정의된 단위 </a:t>
            </a:r>
            <a:r>
              <a:rPr lang="en-US" altLang="ko-KR" smtClean="0"/>
              <a:t>Composite</a:t>
            </a:r>
            <a:r>
              <a:rPr lang="ko-KR" altLang="en-US" smtClean="0"/>
              <a:t>는 다른 </a:t>
            </a:r>
            <a:r>
              <a:rPr lang="en-US" altLang="ko-KR" smtClean="0"/>
              <a:t>Composite</a:t>
            </a:r>
            <a:r>
              <a:rPr lang="ko-KR" altLang="en-US" smtClean="0"/>
              <a:t>의 자식이 될 수 있음</a:t>
            </a:r>
            <a:endParaRPr lang="en-US" altLang="ko-KR" smtClean="0"/>
          </a:p>
          <a:p>
            <a:r>
              <a:rPr lang="en-US" altLang="ko-KR" smtClean="0"/>
              <a:t>ApplicationWindow</a:t>
            </a:r>
            <a:r>
              <a:rPr lang="ko-KR" altLang="en-US" smtClean="0"/>
              <a:t>에서 기본 제공하는 </a:t>
            </a:r>
            <a:r>
              <a:rPr lang="en-US" altLang="ko-KR" smtClean="0"/>
              <a:t>Composite</a:t>
            </a:r>
            <a:r>
              <a:rPr lang="ko-KR" altLang="en-US" smtClean="0"/>
              <a:t>의 자식으로 등록함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 bwMode="auto">
          <a:xfrm>
            <a:off x="2644100" y="1988800"/>
            <a:ext cx="5767286" cy="419425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GroupViewer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ApplicationWindow {</a:t>
            </a:r>
          </a:p>
          <a:p>
            <a:endParaRPr lang="ko-KR" alt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GroupViewer() {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ko-KR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ko-KR" alt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Control createContents(Composite parent) {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GroupComposite(parent);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parent;</a:t>
            </a:r>
          </a:p>
          <a:p>
            <a:r>
              <a:rPr lang="ko-KR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ko-KR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main(String[] args) {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GroupViewer win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GroupViewer();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win.setBlockOnOpen(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win.open();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Display.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getCurrent().dispose();</a:t>
            </a:r>
          </a:p>
          <a:p>
            <a:r>
              <a:rPr lang="ko-KR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ko-KR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66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SashForm </a:t>
            </a:r>
            <a:r>
              <a:rPr lang="ko-KR" altLang="en-US" smtClean="0"/>
              <a:t>클래스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909855"/>
          </a:xfrm>
        </p:spPr>
        <p:txBody>
          <a:bodyPr/>
          <a:lstStyle/>
          <a:p>
            <a:r>
              <a:rPr lang="en-US" altLang="ko-KR" smtClean="0"/>
              <a:t>Group </a:t>
            </a:r>
            <a:r>
              <a:rPr lang="ko-KR" altLang="en-US" smtClean="0"/>
              <a:t>클래스와 마찬가지로 자식 위젯을 담을수 있는 컨테이너임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사용자가 자식 위젯의 사이즈를 임의로 조정할 수 있는 특별한 기능을 가지고 있음</a:t>
            </a:r>
            <a:endParaRPr lang="en-US" altLang="ko-KR" smtClean="0"/>
          </a:p>
          <a:p>
            <a:r>
              <a:rPr lang="ko-KR" altLang="en-US" smtClean="0"/>
              <a:t>사용자가 크기를 변경할 수 있는 바를 움직이면 하나의 자식 위젯은 작아지며 다른 하나는 커지는 형태로 동작함</a:t>
            </a:r>
            <a:endParaRPr lang="ko-KR" altLang="en-US"/>
          </a:p>
        </p:txBody>
      </p:sp>
      <p:pic>
        <p:nvPicPr>
          <p:cNvPr id="1026" name="Picture 2" descr="C:\Users\syhan\Desktop\sas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338" y="2024511"/>
            <a:ext cx="190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 bwMode="auto">
          <a:xfrm>
            <a:off x="1512830" y="1916790"/>
            <a:ext cx="5667900" cy="419425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SashFormComposite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Composite {</a:t>
            </a:r>
          </a:p>
          <a:p>
            <a:endParaRPr lang="ko-KR" alt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SashFormComposite(Composite parent) {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(parent, SWT.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ko-KR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.setLayout(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FillLayout());</a:t>
            </a:r>
          </a:p>
          <a:p>
            <a:r>
              <a:rPr lang="ko-KR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SashForm sf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SashForm(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, SWT.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VERTICAL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ko-KR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Button button1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Button(sf, SWT.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button1.setText(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첫번째 버튼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ko-KR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Button button2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Button(sf, SWT.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button2.setText(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두번째 버튼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ko-KR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sf.setWeights(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[]{30,70});</a:t>
            </a:r>
          </a:p>
          <a:p>
            <a:r>
              <a:rPr lang="ko-KR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ko-KR" alt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8347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TabFolder </a:t>
            </a:r>
            <a:r>
              <a:rPr lang="ko-KR" altLang="en-US" smtClean="0"/>
              <a:t>클래스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909855"/>
          </a:xfrm>
        </p:spPr>
        <p:txBody>
          <a:bodyPr/>
          <a:lstStyle/>
          <a:p>
            <a:r>
              <a:rPr lang="ko-KR" altLang="en-US" smtClean="0"/>
              <a:t>여러개의 단위화면을 </a:t>
            </a:r>
            <a:r>
              <a:rPr lang="en-US" altLang="ko-KR" smtClean="0"/>
              <a:t>Tab </a:t>
            </a:r>
            <a:r>
              <a:rPr lang="ko-KR" altLang="en-US" smtClean="0"/>
              <a:t>형태로 보여주는 사용자 인터페이스 제공</a:t>
            </a:r>
            <a:endParaRPr lang="en-US" altLang="ko-KR" smtClean="0"/>
          </a:p>
          <a:p>
            <a:r>
              <a:rPr lang="en-US" altLang="ko-KR" smtClean="0"/>
              <a:t>TabFolder </a:t>
            </a:r>
            <a:r>
              <a:rPr lang="ko-KR" altLang="en-US" smtClean="0"/>
              <a:t>클래스는 </a:t>
            </a:r>
            <a:r>
              <a:rPr lang="en-US" altLang="ko-KR" smtClean="0"/>
              <a:t>Composite </a:t>
            </a:r>
            <a:r>
              <a:rPr lang="ko-KR" altLang="en-US" smtClean="0"/>
              <a:t>클래스를 상속하며 여러 단위</a:t>
            </a:r>
            <a:r>
              <a:rPr lang="en-US" altLang="ko-KR" smtClean="0"/>
              <a:t>Tab </a:t>
            </a:r>
            <a:r>
              <a:rPr lang="ko-KR" altLang="en-US" smtClean="0"/>
              <a:t>화면을 가지고 있음</a:t>
            </a:r>
            <a:endParaRPr lang="en-US" altLang="ko-KR" smtClean="0"/>
          </a:p>
          <a:p>
            <a:r>
              <a:rPr lang="ko-KR" altLang="en-US" smtClean="0"/>
              <a:t>단위</a:t>
            </a:r>
            <a:r>
              <a:rPr lang="en-US" altLang="ko-KR" smtClean="0"/>
              <a:t>Tab</a:t>
            </a:r>
            <a:r>
              <a:rPr lang="ko-KR" altLang="en-US" smtClean="0"/>
              <a:t>은 </a:t>
            </a:r>
            <a:r>
              <a:rPr lang="en-US" altLang="ko-KR" smtClean="0"/>
              <a:t>TabItem </a:t>
            </a:r>
            <a:r>
              <a:rPr lang="ko-KR" altLang="en-US" smtClean="0"/>
              <a:t>클래스가 표현하며 하나의 </a:t>
            </a:r>
            <a:r>
              <a:rPr lang="en-US" altLang="ko-KR" smtClean="0"/>
              <a:t>Control</a:t>
            </a:r>
            <a:r>
              <a:rPr lang="ko-KR" altLang="en-US"/>
              <a:t> </a:t>
            </a:r>
            <a:r>
              <a:rPr lang="ko-KR" altLang="en-US" smtClean="0"/>
              <a:t>인스턴스를 안고 있음</a:t>
            </a:r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117879"/>
              </p:ext>
            </p:extLst>
          </p:nvPr>
        </p:nvGraphicFramePr>
        <p:xfrm>
          <a:off x="987870" y="3837058"/>
          <a:ext cx="8857230" cy="1968272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084054"/>
                <a:gridCol w="6773176"/>
              </a:tblGrid>
              <a:tr h="288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+mj-ea"/>
                          <a:ea typeface="+mj-ea"/>
                        </a:rPr>
                        <a:t>Method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j-ea"/>
                          <a:ea typeface="+mj-ea"/>
                        </a:rPr>
                        <a:t>설                             명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getItemCount()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TabItem </a:t>
                      </a:r>
                      <a:r>
                        <a:rPr lang="ko-KR" altLang="en-US" sz="1400" b="0" smtClean="0">
                          <a:latin typeface="+mj-ea"/>
                          <a:ea typeface="+mj-ea"/>
                        </a:rPr>
                        <a:t>의 인스턴스 수를 반환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getItems()</a:t>
                      </a:r>
                      <a:endParaRPr lang="en-US" altLang="ko-KR" sz="1400" b="0" dirty="0" smtClean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TabItem</a:t>
                      </a:r>
                      <a:r>
                        <a:rPr lang="en-US" altLang="ko-KR" sz="1400" b="0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400" b="0" baseline="0" smtClean="0">
                          <a:latin typeface="+mj-ea"/>
                          <a:ea typeface="+mj-ea"/>
                        </a:rPr>
                        <a:t>객체 배열을 반환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getSelection()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smtClean="0">
                          <a:latin typeface="+mj-ea"/>
                          <a:ea typeface="+mj-ea"/>
                        </a:rPr>
                        <a:t>현재 선택된 </a:t>
                      </a:r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TabItem</a:t>
                      </a:r>
                      <a:r>
                        <a:rPr lang="en-US" altLang="ko-KR" sz="1400" b="0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400" b="0" baseline="0" smtClean="0">
                          <a:latin typeface="+mj-ea"/>
                          <a:ea typeface="+mj-ea"/>
                        </a:rPr>
                        <a:t>인스턴스를 반환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setSelection()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Tab </a:t>
                      </a:r>
                      <a:r>
                        <a:rPr lang="ko-KR" altLang="en-US" sz="1400" b="0" smtClean="0">
                          <a:latin typeface="+mj-ea"/>
                          <a:ea typeface="+mj-ea"/>
                        </a:rPr>
                        <a:t>선택을 변경함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</a:tbl>
          </a:graphicData>
        </a:graphic>
      </p:graphicFrame>
      <p:sp>
        <p:nvSpPr>
          <p:cNvPr id="5" name="모서리가 둥근 직사각형 4"/>
          <p:cNvSpPr/>
          <p:nvPr/>
        </p:nvSpPr>
        <p:spPr bwMode="auto">
          <a:xfrm>
            <a:off x="1023874" y="2060810"/>
            <a:ext cx="5220725" cy="1368190"/>
          </a:xfrm>
          <a:prstGeom prst="roundRect">
            <a:avLst>
              <a:gd name="adj" fmla="val 5117"/>
            </a:avLst>
          </a:prstGeom>
          <a:solidFill>
            <a:schemeClr val="bg1"/>
          </a:solidFill>
          <a:ln w="1270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TabFolder folder = new TabFolder(parent, SWT.NONE);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TabItem item1 = new TabItem(folder, SWT.NONE);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item1.setText("Tab Label");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item1.setControl(new SashForm(folder</a:t>
            </a:r>
            <a:r>
              <a:rPr lang="en-US" altLang="ko-KR" sz="140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4696385" y="3140960"/>
            <a:ext cx="1548215" cy="28804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lIns="91426" tIns="45714" rIns="91426" bIns="45714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chemeClr val="bg1"/>
                </a:solidFill>
                <a:latin typeface="Optima" pitchFamily="2" charset="2"/>
              </a:rPr>
              <a:t>TabFoler </a:t>
            </a:r>
            <a:r>
              <a:rPr lang="ko-KR" altLang="en-US" smtClean="0">
                <a:solidFill>
                  <a:schemeClr val="bg1"/>
                </a:solidFill>
                <a:latin typeface="Optima" pitchFamily="2" charset="2"/>
              </a:rPr>
              <a:t>예</a:t>
            </a:r>
          </a:p>
        </p:txBody>
      </p:sp>
    </p:spTree>
    <p:extLst>
      <p:ext uri="{BB962C8B-B14F-4D97-AF65-F5344CB8AC3E}">
        <p14:creationId xmlns:p14="http://schemas.microsoft.com/office/powerpoint/2010/main" val="280128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모듈화된 </a:t>
            </a:r>
            <a:r>
              <a:rPr lang="en-US" altLang="ko-KR" smtClean="0"/>
              <a:t>UI </a:t>
            </a:r>
            <a:r>
              <a:rPr lang="ko-KR" altLang="en-US" smtClean="0"/>
              <a:t>통합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614390"/>
          </a:xfrm>
        </p:spPr>
        <p:txBody>
          <a:bodyPr/>
          <a:lstStyle/>
          <a:p>
            <a:r>
              <a:rPr lang="ko-KR" altLang="en-US" smtClean="0"/>
              <a:t>지금까지 만든 모듈화 된 </a:t>
            </a:r>
            <a:r>
              <a:rPr lang="en-US" altLang="ko-KR" smtClean="0"/>
              <a:t>GroupComposite </a:t>
            </a:r>
            <a:r>
              <a:rPr lang="ko-KR" altLang="en-US" smtClean="0"/>
              <a:t>와 </a:t>
            </a:r>
            <a:r>
              <a:rPr lang="en-US" altLang="ko-KR" smtClean="0"/>
              <a:t>SashFormComposite</a:t>
            </a:r>
            <a:r>
              <a:rPr lang="ko-KR" altLang="en-US" smtClean="0"/>
              <a:t>을 통합한 또 다른 </a:t>
            </a:r>
            <a:r>
              <a:rPr lang="en-US" altLang="ko-KR" smtClean="0"/>
              <a:t>UI</a:t>
            </a:r>
            <a:r>
              <a:rPr lang="ko-KR" altLang="en-US" smtClean="0"/>
              <a:t>모듈을 만들 수 있음</a:t>
            </a:r>
            <a:endParaRPr lang="en-US" altLang="ko-KR" smtClean="0"/>
          </a:p>
          <a:p>
            <a:r>
              <a:rPr lang="ko-KR" altLang="en-US" smtClean="0"/>
              <a:t>부모 </a:t>
            </a:r>
            <a:r>
              <a:rPr lang="en-US" altLang="ko-KR" smtClean="0"/>
              <a:t>UI</a:t>
            </a:r>
            <a:r>
              <a:rPr lang="ko-KR" altLang="en-US" smtClean="0"/>
              <a:t>모듈은 자식 </a:t>
            </a:r>
            <a:r>
              <a:rPr lang="en-US" altLang="ko-KR" smtClean="0"/>
              <a:t>UI </a:t>
            </a:r>
            <a:r>
              <a:rPr lang="ko-KR" altLang="en-US" smtClean="0"/>
              <a:t>모듈의 위치 및 사이즈만 관리하며 자식 </a:t>
            </a:r>
            <a:r>
              <a:rPr lang="en-US" altLang="ko-KR" smtClean="0"/>
              <a:t>UI </a:t>
            </a:r>
            <a:r>
              <a:rPr lang="ko-KR" altLang="en-US" smtClean="0"/>
              <a:t>내부 레이아웃은 관여하지 않음</a:t>
            </a:r>
            <a:endParaRPr lang="ko-KR" altLang="en-US"/>
          </a:p>
        </p:txBody>
      </p:sp>
      <p:pic>
        <p:nvPicPr>
          <p:cNvPr id="2050" name="Picture 2" descr="C:\Users\syhan\Desktop\groupsas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880" y="2042540"/>
            <a:ext cx="2066925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 bwMode="auto">
          <a:xfrm>
            <a:off x="1512830" y="2024514"/>
            <a:ext cx="6264217" cy="397881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GroupSashComposite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Composite {</a:t>
            </a:r>
          </a:p>
          <a:p>
            <a:endParaRPr lang="ko-KR" alt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GroupSashComposite(Composite parent) {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(parent, SWT.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parent.getShell().setText(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"Group, Sash"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ko-KR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GroupComposite group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GroupComposite(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group.setLocation(0,0);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group.pack();</a:t>
            </a:r>
          </a:p>
          <a:p>
            <a:r>
              <a:rPr lang="ko-KR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SashFormComposite sash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SashFormComposite(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sash.setLocation(125, 0);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sash.pack();</a:t>
            </a:r>
          </a:p>
          <a:p>
            <a:r>
              <a:rPr lang="ko-KR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pack();</a:t>
            </a:r>
          </a:p>
          <a:p>
            <a:r>
              <a:rPr lang="ko-KR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ko-KR" alt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4475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메인 윈도우에 </a:t>
            </a:r>
            <a:r>
              <a:rPr lang="en-US" altLang="ko-KR" smtClean="0"/>
              <a:t>TabFolder </a:t>
            </a:r>
            <a:r>
              <a:rPr lang="ko-KR" altLang="en-US" smtClean="0"/>
              <a:t>적용하기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614390"/>
          </a:xfrm>
        </p:spPr>
        <p:txBody>
          <a:bodyPr/>
          <a:lstStyle/>
          <a:p>
            <a:r>
              <a:rPr lang="ko-KR" altLang="en-US" smtClean="0"/>
              <a:t>메인 윈도우에 많은 다른 예제를 적용하기 위해 </a:t>
            </a:r>
            <a:r>
              <a:rPr lang="en-US" altLang="ko-KR" smtClean="0"/>
              <a:t>TabFolder</a:t>
            </a:r>
            <a:r>
              <a:rPr lang="ko-KR" altLang="en-US" smtClean="0"/>
              <a:t>를 사용함</a:t>
            </a:r>
            <a:endParaRPr lang="en-US" altLang="ko-KR" smtClean="0"/>
          </a:p>
          <a:p>
            <a:r>
              <a:rPr lang="ko-KR" altLang="en-US" smtClean="0"/>
              <a:t>이전에 작성하였던 </a:t>
            </a:r>
            <a:r>
              <a:rPr lang="en-US" altLang="ko-KR" smtClean="0"/>
              <a:t>UI</a:t>
            </a:r>
            <a:r>
              <a:rPr lang="ko-KR" altLang="en-US" smtClean="0"/>
              <a:t>모듈을 </a:t>
            </a:r>
            <a:r>
              <a:rPr lang="en-US" altLang="ko-KR" smtClean="0"/>
              <a:t>TabItem</a:t>
            </a:r>
            <a:r>
              <a:rPr lang="ko-KR" altLang="en-US" smtClean="0"/>
              <a:t>의 </a:t>
            </a:r>
            <a:r>
              <a:rPr lang="en-US" altLang="ko-KR" smtClean="0"/>
              <a:t>Control</a:t>
            </a:r>
            <a:r>
              <a:rPr lang="ko-KR" altLang="en-US" smtClean="0"/>
              <a:t>로 등록하면 예제화면이 </a:t>
            </a:r>
            <a:r>
              <a:rPr lang="en-US" altLang="ko-KR" smtClean="0"/>
              <a:t>Tab </a:t>
            </a:r>
            <a:r>
              <a:rPr lang="ko-KR" altLang="en-US" smtClean="0"/>
              <a:t>내에서 보여짐</a:t>
            </a:r>
            <a:endParaRPr lang="ko-KR" altLang="en-US"/>
          </a:p>
        </p:txBody>
      </p:sp>
      <p:pic>
        <p:nvPicPr>
          <p:cNvPr id="3074" name="Picture 2" descr="C:\Users\syhan\Desktop\tabfold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850" y="2022272"/>
            <a:ext cx="2143125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 bwMode="auto">
          <a:xfrm>
            <a:off x="1512830" y="1562848"/>
            <a:ext cx="5214251" cy="49021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ExampleWindow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ApplicationWindow {</a:t>
            </a:r>
          </a:p>
          <a:p>
            <a:endParaRPr lang="ko-KR" alt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ExampleWindow()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ko-KR" alt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Control createContents(Composite parent)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getShell().setText(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예제 윈도우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ko-KR" altLang="en-US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endParaRPr lang="ko-KR" alt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TabFolder folder =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TabFolder(parent, SWT.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TabItem item1 =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TabItem(folder, SWT.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item1.setText(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그룹과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Sash"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item1.setControl(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GroupSashComposite(folder));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parent;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main(String[] args)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ExampleWindow win =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ExampleWindow();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win.setBlockOnOpen(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win.open();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Display.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getCurrent().dispose();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ko-KR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54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>
                <a:latin typeface="+mn-lt"/>
              </a:rPr>
              <a:t>4</a:t>
            </a:r>
            <a:r>
              <a:rPr lang="en-US" altLang="ko-KR" smtClean="0">
                <a:latin typeface="+mn-lt"/>
              </a:rPr>
              <a:t>. </a:t>
            </a:r>
            <a:r>
              <a:rPr lang="ko-KR" altLang="en-US"/>
              <a:t>이벤트 </a:t>
            </a:r>
            <a:r>
              <a:rPr lang="ko-KR" altLang="en-US" smtClean="0"/>
              <a:t>처리</a:t>
            </a:r>
            <a:endParaRPr lang="ko-KR" altLang="en-US"/>
          </a:p>
        </p:txBody>
      </p:sp>
      <p:sp>
        <p:nvSpPr>
          <p:cNvPr id="8" name="텍스트 개체 틀 1"/>
          <p:cNvSpPr txBox="1">
            <a:spLocks/>
          </p:cNvSpPr>
          <p:nvPr/>
        </p:nvSpPr>
        <p:spPr bwMode="auto">
          <a:xfrm>
            <a:off x="5596012" y="3589128"/>
            <a:ext cx="5329238" cy="2412201"/>
          </a:xfrm>
          <a:prstGeom prst="rect">
            <a:avLst/>
          </a:prstGeom>
          <a:solidFill>
            <a:srgbClr val="FFFFFF">
              <a:alpha val="58000"/>
            </a:srgbClr>
          </a:solidFill>
          <a:ln w="12700" algn="ctr">
            <a:noFill/>
            <a:miter lim="800000"/>
            <a:headEnd/>
            <a:tailEnd/>
          </a:ln>
        </p:spPr>
        <p:txBody>
          <a:bodyPr vert="horz" wrap="square" lIns="98505" tIns="48388" rIns="98505" bIns="48388" numCol="1" anchor="t" anchorCtr="0" compatLnSpc="1">
            <a:prstTxWarp prst="textNoShape">
              <a:avLst/>
            </a:prstTxWarp>
            <a:spAutoFit/>
          </a:bodyPr>
          <a:lstStyle>
            <a:lvl1pPr marL="180975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Optima" panose="00000400000000000000" pitchFamily="2" charset="2"/>
              <a:buChar char=""/>
              <a:defRPr kumimoji="1" lang="ko-KR" altLang="en-US" sz="1600" b="1" kern="1200" baseline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5613" indent="-22542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Optima" pitchFamily="34" charset="0"/>
              <a:buChar char="–"/>
              <a:defRPr kumimoji="1"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2pPr>
            <a:lvl3pPr marL="684213" indent="-227013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Optima" pitchFamily="34" charset="0"/>
              <a:buChar char="•"/>
              <a:defRPr kumimoji="1"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3pPr>
            <a:lvl4pPr marL="4270375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4pPr>
            <a:lvl5pPr marL="4500563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lang="ko-KR" altLang="en-US"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5pPr>
            <a:lvl6pPr marL="49577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54149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58721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63293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/>
              <a:t>사용자 이벤트</a:t>
            </a:r>
          </a:p>
          <a:p>
            <a:r>
              <a:rPr lang="en-US" altLang="ko-KR"/>
              <a:t>SWT</a:t>
            </a:r>
            <a:r>
              <a:rPr lang="ko-KR" altLang="en-US"/>
              <a:t>의 이벤트 처리</a:t>
            </a:r>
          </a:p>
          <a:p>
            <a:r>
              <a:rPr lang="ko-KR" altLang="en-US"/>
              <a:t>이벤트의 종류 </a:t>
            </a:r>
            <a:endParaRPr lang="en-US" altLang="ko-KR"/>
          </a:p>
          <a:p>
            <a:r>
              <a:rPr lang="en-US" altLang="ko-KR"/>
              <a:t>Event </a:t>
            </a:r>
            <a:r>
              <a:rPr lang="ko-KR" altLang="en-US"/>
              <a:t>클래스</a:t>
            </a:r>
          </a:p>
          <a:p>
            <a:r>
              <a:rPr lang="en-US" altLang="ko-KR"/>
              <a:t>Event Listener </a:t>
            </a:r>
            <a:r>
              <a:rPr lang="ko-KR" altLang="en-US"/>
              <a:t>구현</a:t>
            </a:r>
          </a:p>
          <a:p>
            <a:r>
              <a:rPr lang="en-US" altLang="ko-KR"/>
              <a:t>Adapter </a:t>
            </a:r>
            <a:r>
              <a:rPr lang="ko-KR" altLang="en-US"/>
              <a:t>방식의 구현</a:t>
            </a:r>
          </a:p>
          <a:p>
            <a:r>
              <a:rPr lang="en-US" altLang="ko-KR"/>
              <a:t>Untyped Event</a:t>
            </a:r>
            <a:endParaRPr lang="ko-KR" altLang="en-US"/>
          </a:p>
          <a:p>
            <a:pPr marL="0" indent="0">
              <a:buNone/>
            </a:pPr>
            <a:endParaRPr lang="ko-KR" altLang="en-US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771840" y="3589128"/>
            <a:ext cx="4608640" cy="639408"/>
          </a:xfrm>
        </p:spPr>
        <p:txBody>
          <a:bodyPr/>
          <a:lstStyle/>
          <a:p>
            <a:pPr marL="0" indent="0">
              <a:buNone/>
            </a:pPr>
            <a:r>
              <a:rPr lang="en-US" altLang="ko-KR"/>
              <a:t>4</a:t>
            </a:r>
            <a:r>
              <a:rPr lang="en-US" altLang="ko-KR" smtClean="0"/>
              <a:t>.1 </a:t>
            </a:r>
            <a:r>
              <a:rPr lang="ko-KR" altLang="en-US" smtClean="0"/>
              <a:t>사용자 이벤트 처리</a:t>
            </a:r>
            <a:endParaRPr lang="en-US" altLang="ko-KR" smtClean="0"/>
          </a:p>
          <a:p>
            <a:pPr marL="0" indent="0">
              <a:buNone/>
            </a:pPr>
            <a:r>
              <a:rPr lang="en-US" altLang="ko-KR"/>
              <a:t>4</a:t>
            </a:r>
            <a:r>
              <a:rPr lang="en-US" altLang="ko-KR" smtClean="0"/>
              <a:t>.2 </a:t>
            </a:r>
            <a:r>
              <a:rPr lang="ko-KR" altLang="en-US" smtClean="0"/>
              <a:t>이벤트 처리 분리 패턴</a:t>
            </a:r>
            <a:endParaRPr lang="en-US" altLang="ko-KR" smtClean="0"/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795080" y="3573020"/>
            <a:ext cx="4680650" cy="360050"/>
          </a:xfrm>
          <a:prstGeom prst="roundRect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918456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 bwMode="auto">
          <a:xfrm>
            <a:off x="4012290" y="2924931"/>
            <a:ext cx="3293226" cy="2016280"/>
          </a:xfrm>
          <a:prstGeom prst="rect">
            <a:avLst/>
          </a:prstGeom>
          <a:solidFill>
            <a:srgbClr val="666633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t" anchorCtr="0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mtClean="0">
                <a:solidFill>
                  <a:schemeClr val="bg1"/>
                </a:solidFill>
                <a:latin typeface="+mj-ea"/>
                <a:ea typeface="+mj-ea"/>
              </a:rPr>
              <a:t>애플리케이션 </a:t>
            </a:r>
            <a:r>
              <a:rPr lang="en-US" altLang="ko-KR" smtClean="0">
                <a:solidFill>
                  <a:schemeClr val="bg1"/>
                </a:solidFill>
                <a:latin typeface="+mj-ea"/>
                <a:ea typeface="+mj-ea"/>
              </a:rPr>
              <a:t>UI</a:t>
            </a:r>
            <a:endParaRPr lang="ko-KR" altLang="en-US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사용자 이벤트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909855"/>
          </a:xfrm>
        </p:spPr>
        <p:txBody>
          <a:bodyPr/>
          <a:lstStyle/>
          <a:p>
            <a:r>
              <a:rPr lang="ko-KR" altLang="en-US" smtClean="0"/>
              <a:t>애플리케이션에서 화면을 나타내는 표현도 중요하지만 사용자와의 인터렉션을 처리하는 행위도 중요함</a:t>
            </a:r>
            <a:endParaRPr lang="en-US" altLang="ko-KR" smtClean="0"/>
          </a:p>
          <a:p>
            <a:r>
              <a:rPr lang="ko-KR" altLang="en-US" smtClean="0"/>
              <a:t>소프트웨어에서 이러한 사용자와의 인터렉션을 이벤트라고 함</a:t>
            </a:r>
            <a:endParaRPr lang="en-US" altLang="ko-KR" smtClean="0"/>
          </a:p>
          <a:p>
            <a:r>
              <a:rPr lang="en-US" altLang="ko-KR" smtClean="0"/>
              <a:t>SWT </a:t>
            </a:r>
            <a:r>
              <a:rPr lang="ko-KR" altLang="en-US" smtClean="0"/>
              <a:t>및 </a:t>
            </a:r>
            <a:r>
              <a:rPr lang="en-US" altLang="ko-KR" smtClean="0"/>
              <a:t>JFace</a:t>
            </a:r>
            <a:r>
              <a:rPr lang="ko-KR" altLang="en-US" smtClean="0"/>
              <a:t>는 이벤트를 처리할 수 있는 메커니즘을 제공함</a:t>
            </a:r>
            <a:endParaRPr lang="ko-KR" altLang="en-US"/>
          </a:p>
        </p:txBody>
      </p:sp>
      <p:sp>
        <p:nvSpPr>
          <p:cNvPr id="26" name="직사각형 25"/>
          <p:cNvSpPr/>
          <p:nvPr/>
        </p:nvSpPr>
        <p:spPr bwMode="auto">
          <a:xfrm>
            <a:off x="1282635" y="3609026"/>
            <a:ext cx="1440200" cy="6480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mtClean="0">
                <a:solidFill>
                  <a:schemeClr val="bg1"/>
                </a:solidFill>
                <a:latin typeface="+mj-ea"/>
                <a:ea typeface="+mj-ea"/>
              </a:rPr>
              <a:t>애플리케이션 사용자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698" y="3250008"/>
            <a:ext cx="2952410" cy="1508343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모서리가 둥근 직사각형 29"/>
          <p:cNvSpPr/>
          <p:nvPr/>
        </p:nvSpPr>
        <p:spPr bwMode="auto">
          <a:xfrm>
            <a:off x="8548920" y="3609026"/>
            <a:ext cx="1440199" cy="648090"/>
          </a:xfrm>
          <a:prstGeom prst="roundRect">
            <a:avLst/>
          </a:prstGeom>
          <a:solidFill>
            <a:srgbClr val="808000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mtClean="0">
                <a:solidFill>
                  <a:schemeClr val="bg1"/>
                </a:solidFill>
                <a:latin typeface="Optima" pitchFamily="2" charset="2"/>
              </a:rPr>
              <a:t>이벤트 처리</a:t>
            </a:r>
          </a:p>
        </p:txBody>
      </p:sp>
      <p:cxnSp>
        <p:nvCxnSpPr>
          <p:cNvPr id="32" name="직선 화살표 연결선 31"/>
          <p:cNvCxnSpPr>
            <a:stCxn id="26" idx="3"/>
            <a:endCxn id="28" idx="1"/>
          </p:cNvCxnSpPr>
          <p:nvPr/>
        </p:nvCxnSpPr>
        <p:spPr bwMode="auto">
          <a:xfrm>
            <a:off x="2722835" y="3933071"/>
            <a:ext cx="1289455" cy="0"/>
          </a:xfrm>
          <a:prstGeom prst="straightConnector1">
            <a:avLst/>
          </a:prstGeom>
          <a:noFill/>
          <a:ln w="9525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35" name="직사각형 34"/>
          <p:cNvSpPr/>
          <p:nvPr/>
        </p:nvSpPr>
        <p:spPr bwMode="auto">
          <a:xfrm>
            <a:off x="8548920" y="3645029"/>
            <a:ext cx="45719" cy="288041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8548920" y="3933070"/>
            <a:ext cx="45719" cy="288041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7252740" y="3645030"/>
            <a:ext cx="45719" cy="288041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7252740" y="3933071"/>
            <a:ext cx="45719" cy="288041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39" name="직선 화살표 연결선 38"/>
          <p:cNvCxnSpPr>
            <a:stCxn id="37" idx="3"/>
            <a:endCxn id="35" idx="1"/>
          </p:cNvCxnSpPr>
          <p:nvPr/>
        </p:nvCxnSpPr>
        <p:spPr bwMode="auto">
          <a:xfrm flipV="1">
            <a:off x="7298459" y="3789050"/>
            <a:ext cx="1250461" cy="1"/>
          </a:xfrm>
          <a:prstGeom prst="straightConnector1">
            <a:avLst/>
          </a:prstGeom>
          <a:noFill/>
          <a:ln w="9525">
            <a:solidFill>
              <a:srgbClr val="666666"/>
            </a:solidFill>
            <a:prstDash val="dash"/>
            <a:round/>
            <a:headEnd/>
            <a:tailEnd type="arrow"/>
          </a:ln>
          <a:effectLst/>
        </p:spPr>
      </p:cxnSp>
      <p:cxnSp>
        <p:nvCxnSpPr>
          <p:cNvPr id="42" name="직선 화살표 연결선 41"/>
          <p:cNvCxnSpPr>
            <a:stCxn id="36" idx="1"/>
            <a:endCxn id="38" idx="3"/>
          </p:cNvCxnSpPr>
          <p:nvPr/>
        </p:nvCxnSpPr>
        <p:spPr bwMode="auto">
          <a:xfrm flipH="1">
            <a:off x="7298459" y="4077091"/>
            <a:ext cx="1250461" cy="1"/>
          </a:xfrm>
          <a:prstGeom prst="straightConnector1">
            <a:avLst/>
          </a:prstGeom>
          <a:noFill/>
          <a:ln w="9525">
            <a:solidFill>
              <a:srgbClr val="666666"/>
            </a:solidFill>
            <a:prstDash val="dash"/>
            <a:round/>
            <a:headEnd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71016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SWT</a:t>
            </a:r>
            <a:r>
              <a:rPr lang="ko-KR" altLang="en-US" smtClean="0"/>
              <a:t>의 이벤트 처리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1205321"/>
          </a:xfrm>
        </p:spPr>
        <p:txBody>
          <a:bodyPr/>
          <a:lstStyle/>
          <a:p>
            <a:r>
              <a:rPr lang="ko-KR" altLang="en-US" smtClean="0"/>
              <a:t>사용자의 각종 이벤트는 </a:t>
            </a:r>
            <a:r>
              <a:rPr lang="en-US" altLang="ko-KR" smtClean="0"/>
              <a:t>OS</a:t>
            </a:r>
            <a:r>
              <a:rPr lang="ko-KR" altLang="en-US" smtClean="0"/>
              <a:t>의 이벤트 큐에 쌓이게 되며 발생한 순서에 따라 </a:t>
            </a:r>
            <a:r>
              <a:rPr lang="en-US" altLang="ko-KR" smtClean="0"/>
              <a:t>SWT</a:t>
            </a:r>
            <a:r>
              <a:rPr lang="ko-KR" altLang="en-US" smtClean="0"/>
              <a:t>의 </a:t>
            </a:r>
            <a:r>
              <a:rPr lang="en-US" altLang="ko-KR" smtClean="0"/>
              <a:t>Display </a:t>
            </a:r>
            <a:r>
              <a:rPr lang="ko-KR" altLang="en-US" smtClean="0"/>
              <a:t>객체에 메시지 형태로 보내짐</a:t>
            </a:r>
            <a:endParaRPr lang="en-US" altLang="ko-KR" smtClean="0"/>
          </a:p>
          <a:p>
            <a:r>
              <a:rPr lang="ko-KR" altLang="en-US" smtClean="0"/>
              <a:t>이 메시지는 우선 가장 상위</a:t>
            </a:r>
            <a:r>
              <a:rPr lang="en-US" altLang="ko-KR"/>
              <a:t> </a:t>
            </a:r>
            <a:r>
              <a:rPr lang="ko-KR" altLang="en-US" smtClean="0"/>
              <a:t>레벨의 </a:t>
            </a:r>
            <a:r>
              <a:rPr lang="en-US" altLang="ko-KR" smtClean="0"/>
              <a:t>Shell</a:t>
            </a:r>
            <a:r>
              <a:rPr lang="ko-KR" altLang="en-US" smtClean="0"/>
              <a:t>에 전달이 되며 이벤트가 발생한 해당 위젯에 </a:t>
            </a:r>
            <a:r>
              <a:rPr lang="en-US" altLang="ko-KR" smtClean="0"/>
              <a:t>Event </a:t>
            </a:r>
            <a:r>
              <a:rPr lang="ko-KR" altLang="en-US" smtClean="0"/>
              <a:t>형태로 전달됨</a:t>
            </a:r>
            <a:endParaRPr lang="en-US" altLang="ko-KR" smtClean="0"/>
          </a:p>
          <a:p>
            <a:r>
              <a:rPr lang="ko-KR" altLang="en-US" smtClean="0"/>
              <a:t>위젯에 이벤트 리스너가 등록된 경우 이벤트 핸들링 객체로 이벤트 처리가 가능함</a:t>
            </a:r>
            <a:endParaRPr lang="en-US" altLang="ko-KR" smtClean="0"/>
          </a:p>
          <a:p>
            <a:r>
              <a:rPr lang="ko-KR" altLang="en-US" smtClean="0"/>
              <a:t>사용자에 의해 발생하는 이벤트 종류가 많지만 그 중 원하는 형태의 이벤트만 골라 처리할 수 있음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 bwMode="auto">
          <a:xfrm>
            <a:off x="1275913" y="2996940"/>
            <a:ext cx="1440200" cy="6480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chemeClr val="bg1"/>
                </a:solidFill>
                <a:latin typeface="+mj-ea"/>
                <a:ea typeface="+mj-ea"/>
              </a:rPr>
              <a:t>OS </a:t>
            </a:r>
            <a:r>
              <a:rPr lang="ko-KR" altLang="en-US" smtClean="0">
                <a:solidFill>
                  <a:schemeClr val="bg1"/>
                </a:solidFill>
                <a:latin typeface="+mj-ea"/>
                <a:ea typeface="+mj-ea"/>
              </a:rPr>
              <a:t>이벤트 큐</a:t>
            </a:r>
          </a:p>
        </p:txBody>
      </p:sp>
      <p:sp>
        <p:nvSpPr>
          <p:cNvPr id="5" name="모서리가 둥근 직사각형 4"/>
          <p:cNvSpPr/>
          <p:nvPr/>
        </p:nvSpPr>
        <p:spPr bwMode="auto">
          <a:xfrm>
            <a:off x="2716113" y="4581160"/>
            <a:ext cx="1440199" cy="648090"/>
          </a:xfrm>
          <a:prstGeom prst="roundRect">
            <a:avLst/>
          </a:prstGeom>
          <a:solidFill>
            <a:srgbClr val="666633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chemeClr val="bg1"/>
                </a:solidFill>
                <a:latin typeface="Optima" pitchFamily="2" charset="2"/>
              </a:rPr>
              <a:t>Display</a:t>
            </a:r>
            <a:endParaRPr lang="ko-KR" altLang="en-US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4156314" y="2996940"/>
            <a:ext cx="1440199" cy="648090"/>
          </a:xfrm>
          <a:prstGeom prst="roundRect">
            <a:avLst/>
          </a:prstGeom>
          <a:solidFill>
            <a:srgbClr val="666633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chemeClr val="bg1"/>
                </a:solidFill>
                <a:latin typeface="Optima" pitchFamily="2" charset="2"/>
              </a:rPr>
              <a:t>Shell</a:t>
            </a:r>
            <a:endParaRPr lang="ko-KR" altLang="en-US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5596513" y="4581160"/>
            <a:ext cx="1440199" cy="648090"/>
          </a:xfrm>
          <a:prstGeom prst="roundRect">
            <a:avLst/>
          </a:prstGeom>
          <a:solidFill>
            <a:srgbClr val="666633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chemeClr val="bg1"/>
                </a:solidFill>
                <a:latin typeface="Optima" pitchFamily="2" charset="2"/>
              </a:rPr>
              <a:t>Widget</a:t>
            </a:r>
            <a:endParaRPr lang="ko-KR" altLang="en-US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7036711" y="2996940"/>
            <a:ext cx="1440199" cy="648090"/>
          </a:xfrm>
          <a:prstGeom prst="roundRect">
            <a:avLst/>
          </a:prstGeom>
          <a:solidFill>
            <a:srgbClr val="666633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mtClean="0">
                <a:solidFill>
                  <a:schemeClr val="bg1"/>
                </a:solidFill>
                <a:latin typeface="Optima" pitchFamily="2" charset="2"/>
              </a:rPr>
              <a:t>이벤트 리스너</a:t>
            </a:r>
          </a:p>
        </p:txBody>
      </p:sp>
      <p:sp>
        <p:nvSpPr>
          <p:cNvPr id="9" name="직사각형 8"/>
          <p:cNvSpPr/>
          <p:nvPr/>
        </p:nvSpPr>
        <p:spPr bwMode="auto">
          <a:xfrm>
            <a:off x="8476910" y="4581160"/>
            <a:ext cx="1440200" cy="6480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mtClean="0">
                <a:solidFill>
                  <a:schemeClr val="bg1"/>
                </a:solidFill>
                <a:latin typeface="+mj-ea"/>
                <a:ea typeface="+mj-ea"/>
              </a:rPr>
              <a:t>이벤트 핸들링</a:t>
            </a:r>
          </a:p>
        </p:txBody>
      </p:sp>
      <p:cxnSp>
        <p:nvCxnSpPr>
          <p:cNvPr id="10" name="꺾인 연결선 9"/>
          <p:cNvCxnSpPr>
            <a:stCxn id="4" idx="2"/>
            <a:endCxn id="5" idx="1"/>
          </p:cNvCxnSpPr>
          <p:nvPr/>
        </p:nvCxnSpPr>
        <p:spPr bwMode="auto">
          <a:xfrm rot="16200000" flipH="1">
            <a:off x="1725976" y="3915067"/>
            <a:ext cx="1260175" cy="720100"/>
          </a:xfrm>
          <a:prstGeom prst="bentConnector2">
            <a:avLst/>
          </a:prstGeom>
          <a:noFill/>
          <a:ln w="9525">
            <a:solidFill>
              <a:srgbClr val="666666"/>
            </a:solidFill>
            <a:prstDash val="dash"/>
            <a:round/>
            <a:headEnd/>
            <a:tailEnd type="arrow"/>
          </a:ln>
          <a:effectLst/>
        </p:spPr>
      </p:cxnSp>
      <p:cxnSp>
        <p:nvCxnSpPr>
          <p:cNvPr id="11" name="꺾인 연결선 10"/>
          <p:cNvCxnSpPr>
            <a:stCxn id="5" idx="0"/>
            <a:endCxn id="6" idx="1"/>
          </p:cNvCxnSpPr>
          <p:nvPr/>
        </p:nvCxnSpPr>
        <p:spPr bwMode="auto">
          <a:xfrm rot="5400000" flipH="1" flipV="1">
            <a:off x="3166176" y="3591023"/>
            <a:ext cx="1260175" cy="720101"/>
          </a:xfrm>
          <a:prstGeom prst="bentConnector2">
            <a:avLst/>
          </a:prstGeom>
          <a:noFill/>
          <a:ln w="9525">
            <a:solidFill>
              <a:srgbClr val="666666"/>
            </a:solidFill>
            <a:prstDash val="dash"/>
            <a:round/>
            <a:headEnd/>
            <a:tailEnd type="arrow"/>
          </a:ln>
          <a:effectLst/>
        </p:spPr>
      </p:cxnSp>
      <p:cxnSp>
        <p:nvCxnSpPr>
          <p:cNvPr id="12" name="꺾인 연결선 11"/>
          <p:cNvCxnSpPr>
            <a:stCxn id="6" idx="2"/>
            <a:endCxn id="7" idx="1"/>
          </p:cNvCxnSpPr>
          <p:nvPr/>
        </p:nvCxnSpPr>
        <p:spPr bwMode="auto">
          <a:xfrm rot="16200000" flipH="1">
            <a:off x="4606376" y="3915067"/>
            <a:ext cx="1260175" cy="720099"/>
          </a:xfrm>
          <a:prstGeom prst="bentConnector2">
            <a:avLst/>
          </a:prstGeom>
          <a:noFill/>
          <a:ln w="9525">
            <a:solidFill>
              <a:srgbClr val="666666"/>
            </a:solidFill>
            <a:prstDash val="dash"/>
            <a:round/>
            <a:headEnd/>
            <a:tailEnd type="arrow"/>
          </a:ln>
          <a:effectLst/>
        </p:spPr>
      </p:cxnSp>
      <p:cxnSp>
        <p:nvCxnSpPr>
          <p:cNvPr id="13" name="꺾인 연결선 12"/>
          <p:cNvCxnSpPr>
            <a:stCxn id="7" idx="0"/>
            <a:endCxn id="8" idx="1"/>
          </p:cNvCxnSpPr>
          <p:nvPr/>
        </p:nvCxnSpPr>
        <p:spPr bwMode="auto">
          <a:xfrm rot="5400000" flipH="1" flipV="1">
            <a:off x="6046575" y="3591024"/>
            <a:ext cx="1260175" cy="720098"/>
          </a:xfrm>
          <a:prstGeom prst="bentConnector2">
            <a:avLst/>
          </a:prstGeom>
          <a:noFill/>
          <a:ln w="9525">
            <a:solidFill>
              <a:srgbClr val="666666"/>
            </a:solidFill>
            <a:prstDash val="dash"/>
            <a:round/>
            <a:headEnd/>
            <a:tailEnd type="arrow"/>
          </a:ln>
          <a:effectLst/>
        </p:spPr>
      </p:cxnSp>
      <p:cxnSp>
        <p:nvCxnSpPr>
          <p:cNvPr id="14" name="꺾인 연결선 13"/>
          <p:cNvCxnSpPr>
            <a:stCxn id="8" idx="3"/>
            <a:endCxn id="9" idx="0"/>
          </p:cNvCxnSpPr>
          <p:nvPr/>
        </p:nvCxnSpPr>
        <p:spPr bwMode="auto">
          <a:xfrm>
            <a:off x="8476910" y="3320985"/>
            <a:ext cx="720100" cy="1260175"/>
          </a:xfrm>
          <a:prstGeom prst="bentConnector2">
            <a:avLst/>
          </a:prstGeom>
          <a:noFill/>
          <a:ln w="9525">
            <a:solidFill>
              <a:srgbClr val="666666"/>
            </a:solidFill>
            <a:prstDash val="dash"/>
            <a:round/>
            <a:headEnd/>
            <a:tailEnd type="arrow"/>
          </a:ln>
          <a:effectLst/>
        </p:spPr>
      </p:cxnSp>
      <p:sp>
        <p:nvSpPr>
          <p:cNvPr id="15" name="TextBox 14"/>
          <p:cNvSpPr txBox="1"/>
          <p:nvPr/>
        </p:nvSpPr>
        <p:spPr bwMode="auto">
          <a:xfrm>
            <a:off x="2234894" y="4941210"/>
            <a:ext cx="337199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36000" rIns="36000" rtlCol="0">
            <a:spAutoFit/>
          </a:bodyPr>
          <a:lstStyle/>
          <a:p>
            <a:pPr algn="l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smtClean="0">
                <a:latin typeface="+mj-lt"/>
                <a:ea typeface="+mj-ea"/>
              </a:rPr>
              <a:t>msg</a:t>
            </a:r>
            <a:endParaRPr lang="ko-KR" altLang="en-US" smtClean="0">
              <a:latin typeface="+mj-lt"/>
              <a:ea typeface="+mj-ea"/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5092443" y="4952407"/>
            <a:ext cx="431776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36000" rIns="36000" rtlCol="0">
            <a:spAutoFit/>
          </a:bodyPr>
          <a:lstStyle/>
          <a:p>
            <a:pPr algn="l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smtClean="0">
                <a:latin typeface="+mj-lt"/>
                <a:ea typeface="+mj-ea"/>
              </a:rPr>
              <a:t>event</a:t>
            </a:r>
            <a:endParaRPr lang="ko-KR" altLang="en-US" smtClean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711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이벤트의 종류 </a:t>
            </a:r>
            <a:r>
              <a:rPr lang="en-US" altLang="ko-KR" smtClean="0"/>
              <a:t>(1/2)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1205321"/>
          </a:xfrm>
        </p:spPr>
        <p:txBody>
          <a:bodyPr/>
          <a:lstStyle/>
          <a:p>
            <a:r>
              <a:rPr lang="en-US" altLang="ko-KR" smtClean="0"/>
              <a:t>SWT</a:t>
            </a:r>
            <a:r>
              <a:rPr lang="ko-KR" altLang="en-US" smtClean="0"/>
              <a:t>는 이벤트의 형태에 따라 여러가지 타입의 이벤트 </a:t>
            </a:r>
            <a:r>
              <a:rPr lang="en-US" altLang="ko-KR" smtClean="0"/>
              <a:t>API</a:t>
            </a:r>
            <a:r>
              <a:rPr lang="ko-KR" altLang="en-US" smtClean="0"/>
              <a:t>를 제공하며 원하는 형태의 이벤트를 선택하여 처리할 수 있음</a:t>
            </a:r>
            <a:endParaRPr lang="en-US" altLang="ko-KR" smtClean="0"/>
          </a:p>
          <a:p>
            <a:r>
              <a:rPr lang="ko-KR" altLang="en-US" smtClean="0"/>
              <a:t>이벤트 타입에 따르는 이벤트 리스너를 각각 제공함</a:t>
            </a:r>
            <a:endParaRPr lang="en-US" altLang="ko-KR" smtClean="0"/>
          </a:p>
          <a:p>
            <a:r>
              <a:rPr lang="ko-KR" altLang="en-US" smtClean="0"/>
              <a:t>키보드 입력을 받는 </a:t>
            </a:r>
            <a:r>
              <a:rPr lang="en-US" altLang="ko-KR" smtClean="0"/>
              <a:t>KeyEvent</a:t>
            </a:r>
            <a:r>
              <a:rPr lang="ko-KR" altLang="en-US" smtClean="0"/>
              <a:t>는 </a:t>
            </a:r>
            <a:r>
              <a:rPr lang="en-US" altLang="ko-KR" smtClean="0"/>
              <a:t>KeyListener</a:t>
            </a:r>
            <a:r>
              <a:rPr lang="ko-KR" altLang="en-US" smtClean="0"/>
              <a:t>가 수신하며 마우스 입력을 받는 </a:t>
            </a:r>
            <a:r>
              <a:rPr lang="en-US" altLang="ko-KR" smtClean="0"/>
              <a:t>MouseEvent</a:t>
            </a:r>
            <a:r>
              <a:rPr lang="ko-KR" altLang="en-US" smtClean="0"/>
              <a:t>는 </a:t>
            </a:r>
            <a:r>
              <a:rPr lang="en-US" altLang="ko-KR" smtClean="0"/>
              <a:t>MouseListener</a:t>
            </a:r>
            <a:r>
              <a:rPr lang="ko-KR" altLang="en-US" smtClean="0"/>
              <a:t>가 수신함</a:t>
            </a:r>
            <a:endParaRPr lang="en-US" altLang="ko-KR" smtClean="0"/>
          </a:p>
          <a:p>
            <a:r>
              <a:rPr lang="ko-KR" altLang="en-US" smtClean="0"/>
              <a:t>각 위젯에 따라 수신할 수 있는 이벤트의 종류는 다를 수 있음</a:t>
            </a:r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670309"/>
              </p:ext>
            </p:extLst>
          </p:nvPr>
        </p:nvGraphicFramePr>
        <p:xfrm>
          <a:off x="699830" y="2188608"/>
          <a:ext cx="9602919" cy="4048782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108653"/>
                <a:gridCol w="4098557"/>
                <a:gridCol w="3395709"/>
              </a:tblGrid>
              <a:tr h="249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이벤트 이름</a:t>
                      </a:r>
                      <a:endParaRPr lang="ko-KR" altLang="en-US" sz="1400" b="1" i="0" dirty="0">
                        <a:solidFill>
                          <a:schemeClr val="bg1"/>
                        </a:solidFill>
                        <a:latin typeface="+mn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생성 시점</a:t>
                      </a:r>
                      <a:endParaRPr lang="ko-KR" altLang="en-US" sz="1400" b="1" i="0" dirty="0">
                        <a:solidFill>
                          <a:schemeClr val="bg1"/>
                        </a:solidFill>
                        <a:latin typeface="+mn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위젯</a:t>
                      </a:r>
                      <a:endParaRPr lang="ko-KR" altLang="en-US" sz="1400" b="1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368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Arm</a:t>
                      </a:r>
                      <a:endParaRPr lang="ko-KR" altLang="en-US" sz="1400" b="0" i="0" dirty="0">
                        <a:latin typeface="+mn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메뉴 항목이 강조될 때</a:t>
                      </a:r>
                      <a:endParaRPr lang="ko-KR" altLang="en-US" sz="1400" b="0" i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Menultem</a:t>
                      </a:r>
                      <a:endParaRPr lang="ko-KR" altLang="en-US" sz="1400" i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368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Control</a:t>
                      </a:r>
                      <a:endParaRPr lang="ko-KR" altLang="en-US" sz="1400" b="0" i="0" dirty="0">
                        <a:latin typeface="+mn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컨트롤의 크기나 위치가 변경될 때</a:t>
                      </a:r>
                      <a:endParaRPr lang="ko-KR" altLang="en-US" sz="1400" b="0" i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Control,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en-US" altLang="ko-KR" sz="1400" baseline="0" dirty="0" err="1" smtClean="0"/>
                        <a:t>TableColumn</a:t>
                      </a:r>
                      <a:r>
                        <a:rPr lang="en-US" altLang="ko-KR" sz="1400" baseline="0" dirty="0" smtClean="0"/>
                        <a:t>, Tracker</a:t>
                      </a:r>
                      <a:endParaRPr lang="ko-KR" altLang="en-US" sz="1400" i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373746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Dispose</a:t>
                      </a:r>
                      <a:endParaRPr lang="ko-KR" altLang="en-US" sz="14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컨트롤이 소멸될 때</a:t>
                      </a:r>
                      <a:endParaRPr lang="ko-KR" altLang="en-US" sz="1400" i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/>
                        <a:t>Widget</a:t>
                      </a:r>
                      <a:endParaRPr lang="en-US" altLang="ko-KR" sz="1400" i="0" baseline="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373746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Focus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컨트롤이 포커스를 얻거나 잃었을 때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Control</a:t>
                      </a:r>
                      <a:endParaRPr lang="ko-KR" altLang="en-US" sz="1400" i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373746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Help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사용자가 도움말을 요청했을 때</a:t>
                      </a:r>
                      <a:endParaRPr lang="en-US" altLang="ko-KR" sz="1400" dirty="0" smtClean="0"/>
                    </a:p>
                    <a:p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예를 들면 </a:t>
                      </a:r>
                      <a:r>
                        <a:rPr lang="en-US" altLang="ko-KR" sz="1400" dirty="0" smtClean="0"/>
                        <a:t>F1 </a:t>
                      </a:r>
                      <a:r>
                        <a:rPr lang="ko-KR" altLang="en-US" sz="1400" dirty="0" smtClean="0"/>
                        <a:t>키를 누르는 경우 등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Control,</a:t>
                      </a:r>
                      <a:r>
                        <a:rPr lang="en-US" altLang="ko-KR" sz="1400" baseline="0" dirty="0" smtClean="0"/>
                        <a:t> Menu, </a:t>
                      </a:r>
                      <a:r>
                        <a:rPr lang="en-US" altLang="ko-KR" sz="1400" baseline="0" dirty="0" err="1" smtClean="0"/>
                        <a:t>Menultem</a:t>
                      </a:r>
                      <a:endParaRPr lang="ko-KR" altLang="en-US" sz="1400" i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373746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Key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키가 눌리거나 떼어졌을 때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Control</a:t>
                      </a:r>
                      <a:endParaRPr lang="en-US" altLang="ko-KR" sz="1400" i="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373746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Menu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메뉴가 숨겨지거나 보여졌을 때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Menu</a:t>
                      </a:r>
                      <a:endParaRPr lang="ko-KR" altLang="en-US" sz="1400" i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373746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Modify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텍스트가 수정될 때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Combo,</a:t>
                      </a:r>
                      <a:r>
                        <a:rPr lang="en-US" altLang="ko-KR" sz="1400" baseline="0" dirty="0" smtClean="0"/>
                        <a:t> Text</a:t>
                      </a:r>
                      <a:endParaRPr lang="ko-KR" altLang="en-US" sz="1400" i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373746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Mouse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마우스 버튼이 눌리거나 떼어지거나 또는 더블 클릭될 때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Control</a:t>
                      </a:r>
                      <a:endParaRPr lang="ko-KR" altLang="en-US" sz="1400" i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373746">
                <a:tc>
                  <a:txBody>
                    <a:bodyPr/>
                    <a:lstStyle/>
                    <a:p>
                      <a:r>
                        <a:rPr lang="en-US" altLang="ko-KR" sz="1400" dirty="0" err="1" smtClean="0"/>
                        <a:t>MouseMove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마우스가 컨트롤 위에서 움직일 때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Control</a:t>
                      </a:r>
                      <a:endParaRPr lang="ko-KR" altLang="en-US" sz="1400" i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782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이벤트의 </a:t>
            </a:r>
            <a:r>
              <a:rPr lang="ko-KR" altLang="en-US" smtClean="0"/>
              <a:t>종류 </a:t>
            </a:r>
            <a:r>
              <a:rPr lang="en-US" altLang="ko-KR" smtClean="0"/>
              <a:t>(2/2)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318924"/>
          </a:xfrm>
        </p:spPr>
        <p:txBody>
          <a:bodyPr/>
          <a:lstStyle/>
          <a:p>
            <a:r>
              <a:rPr lang="ko-KR" altLang="en-US" smtClean="0"/>
              <a:t>계속</a:t>
            </a:r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636555"/>
              </p:ext>
            </p:extLst>
          </p:nvPr>
        </p:nvGraphicFramePr>
        <p:xfrm>
          <a:off x="741297" y="1268700"/>
          <a:ext cx="9602919" cy="3567624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108653"/>
                <a:gridCol w="4098557"/>
                <a:gridCol w="3395709"/>
              </a:tblGrid>
              <a:tr h="249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이벤트 이름</a:t>
                      </a:r>
                      <a:endParaRPr lang="ko-KR" altLang="en-US" sz="1400" b="1" i="0" dirty="0">
                        <a:solidFill>
                          <a:schemeClr val="bg1"/>
                        </a:solidFill>
                        <a:latin typeface="+mn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생성 시점</a:t>
                      </a:r>
                      <a:endParaRPr lang="ko-KR" altLang="en-US" sz="1400" b="1" i="0" dirty="0">
                        <a:solidFill>
                          <a:schemeClr val="bg1"/>
                        </a:solidFill>
                        <a:latin typeface="+mn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위젯</a:t>
                      </a:r>
                      <a:endParaRPr lang="ko-KR" altLang="en-US" sz="1400" b="1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368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MouseTrack</a:t>
                      </a:r>
                      <a:endParaRPr lang="ko-KR" altLang="en-US" sz="1400" b="0" i="0" dirty="0">
                        <a:latin typeface="+mn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마우스가 컨트롤 안으로 들어오거나 나가거나 혹은 머물러 있을 때</a:t>
                      </a:r>
                      <a:endParaRPr lang="ko-KR" altLang="en-US" sz="1400" b="0" i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Control</a:t>
                      </a:r>
                      <a:endParaRPr lang="ko-KR" altLang="en-US" sz="1400" i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368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Paint</a:t>
                      </a:r>
                      <a:endParaRPr lang="ko-KR" altLang="en-US" sz="1400" b="0" i="0" dirty="0">
                        <a:latin typeface="+mn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컨트롤 내부 영역을 다시 그려야 할 때</a:t>
                      </a:r>
                      <a:endParaRPr lang="ko-KR" altLang="en-US" sz="1400" b="0" i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Control</a:t>
                      </a:r>
                      <a:endParaRPr lang="ko-KR" altLang="en-US" sz="1400" i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373746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Selection</a:t>
                      </a:r>
                      <a:endParaRPr lang="ko-KR" altLang="en-US" sz="14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컨트롤 내의 항목이 선택될 때</a:t>
                      </a:r>
                      <a:endParaRPr lang="ko-KR" altLang="en-US" sz="1400" i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/>
                        <a:t>Button, Combo, </a:t>
                      </a:r>
                      <a:r>
                        <a:rPr lang="en-US" altLang="ko-KR" sz="1400" baseline="0" dirty="0" err="1" smtClean="0"/>
                        <a:t>CoolItem</a:t>
                      </a:r>
                      <a:r>
                        <a:rPr lang="en-US" altLang="ko-KR" sz="1400" baseline="0" dirty="0" smtClean="0"/>
                        <a:t>, List, </a:t>
                      </a:r>
                      <a:r>
                        <a:rPr lang="en-US" altLang="ko-KR" sz="1400" baseline="0" dirty="0" err="1" smtClean="0"/>
                        <a:t>MenuItem</a:t>
                      </a:r>
                      <a:r>
                        <a:rPr lang="en-US" altLang="ko-KR" sz="1400" baseline="0" dirty="0" smtClean="0"/>
                        <a:t>, Sash, Scale, </a:t>
                      </a:r>
                      <a:r>
                        <a:rPr lang="en-US" altLang="ko-KR" sz="1400" baseline="0" dirty="0" err="1" smtClean="0"/>
                        <a:t>ScrollBar</a:t>
                      </a:r>
                      <a:r>
                        <a:rPr lang="en-US" altLang="ko-KR" sz="1400" baseline="0" dirty="0" smtClean="0"/>
                        <a:t>, Slider, </a:t>
                      </a:r>
                      <a:r>
                        <a:rPr lang="en-US" altLang="ko-KR" sz="1400" baseline="0" dirty="0" err="1" smtClean="0"/>
                        <a:t>StyledText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en-US" altLang="ko-KR" sz="1400" baseline="0" dirty="0" err="1" smtClean="0"/>
                        <a:t>TabFolder</a:t>
                      </a:r>
                      <a:r>
                        <a:rPr lang="en-US" altLang="ko-KR" sz="1400" baseline="0" dirty="0" smtClean="0"/>
                        <a:t>, Table, </a:t>
                      </a:r>
                      <a:r>
                        <a:rPr lang="en-US" altLang="ko-KR" sz="1400" baseline="0" dirty="0" err="1" smtClean="0"/>
                        <a:t>TableColumn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en-US" altLang="ko-KR" sz="1400" baseline="0" dirty="0" err="1" smtClean="0"/>
                        <a:t>TableTree</a:t>
                      </a:r>
                      <a:r>
                        <a:rPr lang="en-US" altLang="ko-KR" sz="1400" baseline="0" dirty="0" smtClean="0"/>
                        <a:t>, Text, </a:t>
                      </a:r>
                      <a:r>
                        <a:rPr lang="en-US" altLang="ko-KR" sz="1400" baseline="0" dirty="0" err="1" smtClean="0"/>
                        <a:t>ToolItem</a:t>
                      </a:r>
                      <a:r>
                        <a:rPr lang="en-US" altLang="ko-KR" sz="1400" baseline="0" dirty="0" smtClean="0"/>
                        <a:t>, Tree</a:t>
                      </a:r>
                      <a:endParaRPr lang="en-US" altLang="ko-KR" sz="1400" i="0" baseline="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373746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Shell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 err="1" smtClean="0"/>
                        <a:t>셸이</a:t>
                      </a:r>
                      <a:r>
                        <a:rPr lang="ko-KR" altLang="en-US" sz="1400" dirty="0" smtClean="0"/>
                        <a:t> 최소화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최대화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활성화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비활성화되거나 또는 닫힐 때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Shell</a:t>
                      </a:r>
                      <a:endParaRPr lang="ko-KR" altLang="en-US" sz="1400" i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373746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Traverse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탭을 사용해 컨트롤을 선택했을 때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Control</a:t>
                      </a:r>
                      <a:endParaRPr lang="ko-KR" altLang="en-US" sz="1400" i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373746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Tree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트리 항목이 접히거나 펼쳐질 때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Tree, </a:t>
                      </a:r>
                      <a:r>
                        <a:rPr lang="en-US" altLang="ko-KR" sz="1400" dirty="0" err="1" smtClean="0"/>
                        <a:t>TableTree</a:t>
                      </a:r>
                      <a:endParaRPr lang="en-US" altLang="ko-KR" sz="1400" i="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373746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Verify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텍스트를 수정하기 직전에 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Text, </a:t>
                      </a:r>
                      <a:r>
                        <a:rPr lang="en-US" altLang="ko-KR" sz="1400" dirty="0" err="1" smtClean="0"/>
                        <a:t>StyledText</a:t>
                      </a:r>
                      <a:endParaRPr lang="ko-KR" altLang="en-US" sz="1400" i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모서리가 둥근 직사각형 4"/>
          <p:cNvSpPr/>
          <p:nvPr/>
        </p:nvSpPr>
        <p:spPr bwMode="auto">
          <a:xfrm>
            <a:off x="5128444" y="5013220"/>
            <a:ext cx="5220725" cy="1368190"/>
          </a:xfrm>
          <a:prstGeom prst="roundRect">
            <a:avLst>
              <a:gd name="adj" fmla="val 5117"/>
            </a:avLst>
          </a:prstGeom>
          <a:solidFill>
            <a:schemeClr val="bg1"/>
          </a:solidFill>
          <a:ln w="1270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40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Selection </a:t>
            </a:r>
            <a:r>
              <a:rPr lang="ko-KR" altLang="en-US" sz="140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이벤트를 수신하는 리스너는 </a:t>
            </a:r>
            <a:r>
              <a:rPr lang="en-US" altLang="ko-KR" sz="140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SelectionListener</a:t>
            </a:r>
            <a:r>
              <a:rPr lang="ko-KR" altLang="en-US" sz="140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이고 </a:t>
            </a:r>
            <a:endParaRPr lang="en-US" altLang="ko-KR" sz="140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ko-KR" altLang="en-US" sz="140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이를 사용하는 위젯은 </a:t>
            </a:r>
            <a:r>
              <a:rPr lang="en-US" altLang="ko-KR" sz="140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 </a:t>
            </a:r>
            <a:r>
              <a:rPr lang="ko-KR" altLang="en-US" sz="140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등 여러가지가 있음</a:t>
            </a:r>
            <a:r>
              <a:rPr lang="en-US" altLang="ko-KR" sz="140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</a:p>
          <a:p>
            <a:r>
              <a:rPr lang="ko-KR" altLang="en-US" sz="140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리스너 인터페이스를 구현한 이벤트 처리자는 </a:t>
            </a:r>
            <a:r>
              <a:rPr lang="en-US" altLang="ko-KR" sz="140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 </a:t>
            </a:r>
            <a:r>
              <a:rPr lang="ko-KR" altLang="en-US" sz="140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위젯의 </a:t>
            </a:r>
            <a:endParaRPr lang="en-US" altLang="ko-KR" sz="140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40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addSelectionListener() </a:t>
            </a:r>
            <a:r>
              <a:rPr lang="ko-KR" altLang="en-US" sz="140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로 등록이 가능하다</a:t>
            </a:r>
            <a:r>
              <a:rPr lang="en-US" altLang="ko-KR" sz="140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8800955" y="6093370"/>
            <a:ext cx="1548215" cy="28804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lIns="91426" tIns="45714" rIns="91426" bIns="45714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mtClean="0">
                <a:solidFill>
                  <a:schemeClr val="bg1"/>
                </a:solidFill>
                <a:latin typeface="Optima" pitchFamily="2" charset="2"/>
              </a:rPr>
              <a:t>이벤트 처리 방법</a:t>
            </a:r>
          </a:p>
        </p:txBody>
      </p:sp>
    </p:spTree>
    <p:extLst>
      <p:ext uri="{BB962C8B-B14F-4D97-AF65-F5344CB8AC3E}">
        <p14:creationId xmlns:p14="http://schemas.microsoft.com/office/powerpoint/2010/main" val="328371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 bwMode="auto">
          <a:xfrm>
            <a:off x="1996010" y="2308204"/>
            <a:ext cx="6552910" cy="30964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AWT (Abstract Window Toolkit)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298113" cy="1402298"/>
          </a:xfrm>
        </p:spPr>
        <p:txBody>
          <a:bodyPr/>
          <a:lstStyle/>
          <a:p>
            <a:r>
              <a:rPr lang="en-US" altLang="ko-KR" dirty="0" smtClean="0"/>
              <a:t>AWT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Java</a:t>
            </a:r>
            <a:r>
              <a:rPr lang="ko-KR" altLang="en-US" dirty="0" smtClean="0"/>
              <a:t>를 이용하여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프로그램을 작성하기 위한 기본적인 라이브러리이다</a:t>
            </a:r>
            <a:r>
              <a:rPr lang="en-US" altLang="ko-KR" dirty="0" smtClean="0"/>
              <a:t>. (Java 1.0</a:t>
            </a:r>
            <a:r>
              <a:rPr lang="ko-KR" altLang="en-US" dirty="0" smtClean="0"/>
              <a:t>에 포함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AWT</a:t>
            </a:r>
            <a:r>
              <a:rPr lang="ko-KR" altLang="en-US" dirty="0" smtClean="0"/>
              <a:t>는 사용자 인터페이스의 생성이나 동작에 관한 처리를 대상 플랫폼</a:t>
            </a:r>
            <a:r>
              <a:rPr lang="en-US" altLang="ko-KR" dirty="0" smtClean="0"/>
              <a:t>(Windows, OSX, Linux …)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Native GUI Toolkit</a:t>
            </a:r>
            <a:r>
              <a:rPr lang="ko-KR" altLang="en-US" dirty="0" smtClean="0"/>
              <a:t>에 위임하는 방식으로 처리한다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따라서</a:t>
            </a:r>
            <a:r>
              <a:rPr lang="en-US" altLang="ko-KR" dirty="0" smtClean="0"/>
              <a:t> AWT</a:t>
            </a:r>
            <a:r>
              <a:rPr lang="ko-KR" altLang="en-US" dirty="0" smtClean="0"/>
              <a:t>로 작성된 프로그램은 해당 플랫폼의 특성에 따라 다른 형태로 보여진다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그러나</a:t>
            </a:r>
            <a:r>
              <a:rPr lang="en-US" altLang="ko-KR" dirty="0" smtClean="0"/>
              <a:t>, AWT</a:t>
            </a:r>
            <a:r>
              <a:rPr lang="ko-KR" altLang="en-US" dirty="0" smtClean="0"/>
              <a:t>의 이러한 특징은 미려한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프로그램을 작성하는데 단점이 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일부 플랫폼에서는 </a:t>
            </a:r>
            <a:r>
              <a:rPr lang="en-US" altLang="ko-KR" dirty="0" smtClean="0"/>
              <a:t>GUI</a:t>
            </a:r>
            <a:r>
              <a:rPr lang="ko-KR" altLang="en-US" dirty="0"/>
              <a:t> </a:t>
            </a:r>
            <a:r>
              <a:rPr lang="ko-KR" altLang="en-US" dirty="0" err="1" smtClean="0"/>
              <a:t>툴킷을</a:t>
            </a:r>
            <a:r>
              <a:rPr lang="ko-KR" altLang="en-US" dirty="0" smtClean="0"/>
              <a:t> 제공하지 않아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프로그램을 실행할 수 없다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2500080" y="4159536"/>
            <a:ext cx="5508441" cy="432060"/>
          </a:xfrm>
          <a:prstGeom prst="roundRect">
            <a:avLst/>
          </a:prstGeom>
          <a:solidFill>
            <a:srgbClr val="EAF5FA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dirty="0" smtClean="0">
                <a:latin typeface="Optima" pitchFamily="2" charset="2"/>
              </a:rPr>
              <a:t>AWT Program</a:t>
            </a:r>
            <a:endParaRPr lang="ko-KR" altLang="en-US" dirty="0" smtClean="0">
              <a:latin typeface="Optima" pitchFamily="2" charset="2"/>
            </a:endParaRPr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2500082" y="4712581"/>
            <a:ext cx="1548215" cy="43206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dirty="0" smtClean="0">
                <a:latin typeface="Optima" pitchFamily="2" charset="2"/>
              </a:rPr>
              <a:t>     Window</a:t>
            </a:r>
            <a:endParaRPr lang="ko-KR" altLang="en-US" dirty="0" smtClean="0">
              <a:latin typeface="Optima" pitchFamily="2" charset="2"/>
            </a:endParaRPr>
          </a:p>
        </p:txBody>
      </p:sp>
      <p:sp>
        <p:nvSpPr>
          <p:cNvPr id="9" name="모서리가 둥근 직사각형 8"/>
          <p:cNvSpPr/>
          <p:nvPr/>
        </p:nvSpPr>
        <p:spPr bwMode="auto">
          <a:xfrm>
            <a:off x="4156312" y="4726021"/>
            <a:ext cx="1548215" cy="43206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dirty="0" smtClean="0">
                <a:latin typeface="Optima" pitchFamily="2" charset="2"/>
              </a:rPr>
              <a:t>     Macintosh</a:t>
            </a:r>
            <a:endParaRPr lang="ko-KR" altLang="en-US" dirty="0" smtClean="0">
              <a:latin typeface="Optima" pitchFamily="2" charset="2"/>
            </a:endParaRP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6460307" y="4726021"/>
            <a:ext cx="1548215" cy="43206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dirty="0" smtClean="0">
                <a:latin typeface="Optima" pitchFamily="2" charset="2"/>
              </a:rPr>
              <a:t>   LINUX</a:t>
            </a:r>
            <a:endParaRPr lang="ko-KR" altLang="en-US" dirty="0" smtClean="0">
              <a:latin typeface="Optima" pitchFamily="2" charset="2"/>
            </a:endParaRPr>
          </a:p>
        </p:txBody>
      </p:sp>
      <p:sp>
        <p:nvSpPr>
          <p:cNvPr id="3" name="타원 2"/>
          <p:cNvSpPr/>
          <p:nvPr/>
        </p:nvSpPr>
        <p:spPr bwMode="auto">
          <a:xfrm>
            <a:off x="5842740" y="4900564"/>
            <a:ext cx="113497" cy="11349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4" name="타원 13"/>
          <p:cNvSpPr/>
          <p:nvPr/>
        </p:nvSpPr>
        <p:spPr bwMode="auto">
          <a:xfrm>
            <a:off x="6028247" y="4900564"/>
            <a:ext cx="113497" cy="11349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5" name="타원 14"/>
          <p:cNvSpPr/>
          <p:nvPr/>
        </p:nvSpPr>
        <p:spPr bwMode="auto">
          <a:xfrm>
            <a:off x="6202790" y="4900564"/>
            <a:ext cx="113497" cy="11349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6" name="모서리가 둥근 직사각형 15"/>
          <p:cNvSpPr/>
          <p:nvPr/>
        </p:nvSpPr>
        <p:spPr bwMode="auto">
          <a:xfrm>
            <a:off x="2500082" y="2596244"/>
            <a:ext cx="1548215" cy="1440200"/>
          </a:xfrm>
          <a:prstGeom prst="roundRect">
            <a:avLst>
              <a:gd name="adj" fmla="val 751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dirty="0" smtClean="0">
              <a:latin typeface="Optima" pitchFamily="2" charset="2"/>
            </a:endParaRPr>
          </a:p>
        </p:txBody>
      </p:sp>
      <p:sp>
        <p:nvSpPr>
          <p:cNvPr id="21" name="타원 20"/>
          <p:cNvSpPr/>
          <p:nvPr/>
        </p:nvSpPr>
        <p:spPr bwMode="auto">
          <a:xfrm>
            <a:off x="6202790" y="3316344"/>
            <a:ext cx="113497" cy="11349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4" name="직사각형 3"/>
          <p:cNvSpPr/>
          <p:nvPr/>
        </p:nvSpPr>
        <p:spPr bwMode="auto">
          <a:xfrm>
            <a:off x="3795937" y="2668254"/>
            <a:ext cx="144020" cy="1440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24" name="직선 연결선 23"/>
          <p:cNvCxnSpPr/>
          <p:nvPr/>
        </p:nvCxnSpPr>
        <p:spPr bwMode="auto">
          <a:xfrm>
            <a:off x="3795937" y="2668254"/>
            <a:ext cx="144020" cy="144020"/>
          </a:xfrm>
          <a:prstGeom prst="lin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직선 연결선 27"/>
          <p:cNvCxnSpPr/>
          <p:nvPr/>
        </p:nvCxnSpPr>
        <p:spPr bwMode="auto">
          <a:xfrm flipV="1">
            <a:off x="3795937" y="2668254"/>
            <a:ext cx="144020" cy="144020"/>
          </a:xfrm>
          <a:prstGeom prst="lin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직선 연결선 26"/>
          <p:cNvCxnSpPr/>
          <p:nvPr/>
        </p:nvCxnSpPr>
        <p:spPr bwMode="auto">
          <a:xfrm>
            <a:off x="2500082" y="2884284"/>
            <a:ext cx="1548215" cy="0"/>
          </a:xfrm>
          <a:prstGeom prst="lin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  <a:effectLst/>
        </p:spPr>
      </p:cxnSp>
      <p:sp>
        <p:nvSpPr>
          <p:cNvPr id="31" name="직사각형 30"/>
          <p:cNvSpPr/>
          <p:nvPr/>
        </p:nvSpPr>
        <p:spPr bwMode="auto">
          <a:xfrm>
            <a:off x="2571767" y="2668254"/>
            <a:ext cx="144020" cy="14402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700" dirty="0" smtClean="0">
                <a:latin typeface="Optima" pitchFamily="2" charset="2"/>
              </a:rPr>
              <a:t>J</a:t>
            </a:r>
            <a:endParaRPr lang="ko-KR" altLang="en-US" sz="700" dirty="0" smtClean="0">
              <a:latin typeface="Optima" pitchFamily="2" charset="2"/>
            </a:endParaRPr>
          </a:p>
        </p:txBody>
      </p:sp>
      <p:sp>
        <p:nvSpPr>
          <p:cNvPr id="29" name="TextBox 28"/>
          <p:cNvSpPr txBox="1"/>
          <p:nvPr/>
        </p:nvSpPr>
        <p:spPr bwMode="auto">
          <a:xfrm>
            <a:off x="2736534" y="2620624"/>
            <a:ext cx="627342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36000" rIns="36000" rtlCol="0">
            <a:spAutoFit/>
          </a:bodyPr>
          <a:lstStyle/>
          <a:p>
            <a:pPr algn="l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sz="1000" dirty="0" smtClean="0">
                <a:latin typeface="+mj-lt"/>
                <a:ea typeface="+mj-ea"/>
              </a:rPr>
              <a:t>AWT GUI</a:t>
            </a:r>
            <a:endParaRPr lang="ko-KR" altLang="en-US" sz="1000" dirty="0" smtClean="0">
              <a:latin typeface="+mj-lt"/>
              <a:ea typeface="+mj-ea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3228414" y="2961811"/>
            <a:ext cx="690568" cy="1440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z="700" dirty="0" smtClean="0">
              <a:latin typeface="Optima" pitchFamily="2" charset="2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3228414" y="3158973"/>
            <a:ext cx="690568" cy="1440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z="700" dirty="0" smtClean="0">
              <a:latin typeface="Optima" pitchFamily="2" charset="2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3051765" y="3495371"/>
            <a:ext cx="144021" cy="1440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tima" pitchFamily="2" charset="2"/>
              </a:rPr>
              <a:t>v</a:t>
            </a:r>
            <a:endParaRPr lang="ko-KR" altLang="en-US" sz="1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tima" pitchFamily="2" charset="2"/>
            </a:endParaRPr>
          </a:p>
        </p:txBody>
      </p:sp>
      <p:sp>
        <p:nvSpPr>
          <p:cNvPr id="30" name="TextBox 29"/>
          <p:cNvSpPr txBox="1"/>
          <p:nvPr/>
        </p:nvSpPr>
        <p:spPr bwMode="auto">
          <a:xfrm>
            <a:off x="3003827" y="2926103"/>
            <a:ext cx="207355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36000" rIns="36000" rtlCol="0">
            <a:spAutoFit/>
          </a:bodyPr>
          <a:lstStyle/>
          <a:p>
            <a:pPr algn="l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sz="1000" b="0" dirty="0" smtClean="0">
                <a:latin typeface="+mj-lt"/>
                <a:ea typeface="+mj-ea"/>
              </a:rPr>
              <a:t>ID</a:t>
            </a:r>
            <a:endParaRPr lang="ko-KR" altLang="en-US" sz="1000" b="0" dirty="0" smtClean="0">
              <a:latin typeface="+mj-lt"/>
              <a:ea typeface="+mj-ea"/>
            </a:endParaRPr>
          </a:p>
        </p:txBody>
      </p:sp>
      <p:sp>
        <p:nvSpPr>
          <p:cNvPr id="37" name="TextBox 36"/>
          <p:cNvSpPr txBox="1"/>
          <p:nvPr/>
        </p:nvSpPr>
        <p:spPr bwMode="auto">
          <a:xfrm>
            <a:off x="2629383" y="3111610"/>
            <a:ext cx="590474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36000" rIns="36000" rtlCol="0">
            <a:spAutoFit/>
          </a:bodyPr>
          <a:lstStyle/>
          <a:p>
            <a:pPr algn="l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sz="1000" b="0" dirty="0" smtClean="0">
                <a:latin typeface="+mj-lt"/>
                <a:ea typeface="+mj-ea"/>
              </a:rPr>
              <a:t>Password</a:t>
            </a:r>
            <a:endParaRPr lang="ko-KR" altLang="en-US" sz="1000" b="0" dirty="0" smtClean="0">
              <a:latin typeface="+mj-lt"/>
              <a:ea typeface="+mj-ea"/>
            </a:endParaRPr>
          </a:p>
        </p:txBody>
      </p:sp>
      <p:sp>
        <p:nvSpPr>
          <p:cNvPr id="38" name="TextBox 37"/>
          <p:cNvSpPr txBox="1"/>
          <p:nvPr/>
        </p:nvSpPr>
        <p:spPr bwMode="auto">
          <a:xfrm>
            <a:off x="3226053" y="3459659"/>
            <a:ext cx="713904" cy="21544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36000" rIns="36000" rtlCol="0">
            <a:spAutoFit/>
          </a:bodyPr>
          <a:lstStyle/>
          <a:p>
            <a:pPr algn="l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sz="800" b="0" dirty="0" smtClean="0">
                <a:latin typeface="+mj-lt"/>
                <a:ea typeface="+mj-ea"/>
              </a:rPr>
              <a:t>save password</a:t>
            </a:r>
            <a:endParaRPr lang="ko-KR" altLang="en-US" sz="800" b="0" dirty="0" smtClean="0">
              <a:latin typeface="+mj-lt"/>
              <a:ea typeface="+mj-ea"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2736534" y="3820414"/>
            <a:ext cx="491880" cy="1440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700" dirty="0" smtClean="0">
                <a:latin typeface="Optima" pitchFamily="2" charset="2"/>
              </a:rPr>
              <a:t>Login</a:t>
            </a:r>
            <a:endParaRPr lang="ko-KR" altLang="en-US" sz="700" dirty="0" smtClean="0">
              <a:latin typeface="Optima" pitchFamily="2" charset="2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3363876" y="3820414"/>
            <a:ext cx="491880" cy="1440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700" dirty="0" smtClean="0">
                <a:latin typeface="Optima" pitchFamily="2" charset="2"/>
              </a:rPr>
              <a:t>Cancel</a:t>
            </a:r>
            <a:endParaRPr lang="ko-KR" altLang="en-US" sz="700" dirty="0" smtClean="0">
              <a:latin typeface="Optima" pitchFamily="2" charset="2"/>
            </a:endParaRPr>
          </a:p>
        </p:txBody>
      </p:sp>
      <p:sp>
        <p:nvSpPr>
          <p:cNvPr id="32" name="모서리가 둥근 직사각형 31"/>
          <p:cNvSpPr/>
          <p:nvPr/>
        </p:nvSpPr>
        <p:spPr bwMode="auto">
          <a:xfrm>
            <a:off x="4156312" y="2884284"/>
            <a:ext cx="1547890" cy="1152160"/>
          </a:xfrm>
          <a:prstGeom prst="roundRect">
            <a:avLst>
              <a:gd name="adj" fmla="val 10467"/>
            </a:avLst>
          </a:prstGeom>
          <a:pattFill prst="ltHorz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7" name="모서리가 둥근 직사각형 16"/>
          <p:cNvSpPr/>
          <p:nvPr/>
        </p:nvSpPr>
        <p:spPr bwMode="auto">
          <a:xfrm>
            <a:off x="4156312" y="2596244"/>
            <a:ext cx="1548215" cy="1440200"/>
          </a:xfrm>
          <a:prstGeom prst="roundRect">
            <a:avLst>
              <a:gd name="adj" fmla="val 7510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dirty="0" smtClean="0">
              <a:latin typeface="Optima" pitchFamily="2" charset="2"/>
            </a:endParaRPr>
          </a:p>
        </p:txBody>
      </p:sp>
      <p:sp>
        <p:nvSpPr>
          <p:cNvPr id="19" name="타원 18"/>
          <p:cNvSpPr/>
          <p:nvPr/>
        </p:nvSpPr>
        <p:spPr bwMode="auto">
          <a:xfrm>
            <a:off x="4227997" y="2686985"/>
            <a:ext cx="113497" cy="113497"/>
          </a:xfrm>
          <a:prstGeom prst="ellipse">
            <a:avLst/>
          </a:prstGeom>
          <a:solidFill>
            <a:srgbClr val="C00000">
              <a:alpha val="60000"/>
            </a:srgbClr>
          </a:soli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0" name="타원 19"/>
          <p:cNvSpPr/>
          <p:nvPr/>
        </p:nvSpPr>
        <p:spPr bwMode="auto">
          <a:xfrm>
            <a:off x="4372017" y="2686985"/>
            <a:ext cx="113497" cy="113497"/>
          </a:xfrm>
          <a:prstGeom prst="ellipse">
            <a:avLst/>
          </a:prstGeom>
          <a:solidFill>
            <a:srgbClr val="FFC000">
              <a:alpha val="79000"/>
            </a:srgbClr>
          </a:soli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41" name="모서리가 둥근 직사각형 40"/>
          <p:cNvSpPr/>
          <p:nvPr/>
        </p:nvSpPr>
        <p:spPr bwMode="auto">
          <a:xfrm>
            <a:off x="5451842" y="2701595"/>
            <a:ext cx="144020" cy="72010"/>
          </a:xfrm>
          <a:prstGeom prst="roundRect">
            <a:avLst/>
          </a:prstGeom>
          <a:gradFill>
            <a:gsLst>
              <a:gs pos="0">
                <a:schemeClr val="accent1">
                  <a:shade val="51000"/>
                  <a:satMod val="130000"/>
                  <a:lumMod val="91000"/>
                  <a:lumOff val="9000"/>
                </a:schemeClr>
              </a:gs>
              <a:gs pos="41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  <a:ln>
            <a:headEnd/>
            <a:tailEnd/>
          </a:ln>
          <a:effectLst>
            <a:outerShdw blurRad="40000" dist="23000" dir="4920000" sx="54000" sy="54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43" name="직선 연결선 42"/>
          <p:cNvCxnSpPr/>
          <p:nvPr/>
        </p:nvCxnSpPr>
        <p:spPr bwMode="auto">
          <a:xfrm>
            <a:off x="4155987" y="2884284"/>
            <a:ext cx="1548215" cy="0"/>
          </a:xfrm>
          <a:prstGeom prst="lin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  <a:effectLst/>
        </p:spPr>
      </p:cxnSp>
      <p:sp>
        <p:nvSpPr>
          <p:cNvPr id="44" name="TextBox 43"/>
          <p:cNvSpPr txBox="1"/>
          <p:nvPr/>
        </p:nvSpPr>
        <p:spPr bwMode="auto">
          <a:xfrm>
            <a:off x="4732067" y="2620624"/>
            <a:ext cx="627342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36000" rIns="36000" rtlCol="0">
            <a:spAutoFit/>
          </a:bodyPr>
          <a:lstStyle/>
          <a:p>
            <a:pPr algn="l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sz="1000" dirty="0" smtClean="0">
                <a:latin typeface="+mj-lt"/>
                <a:ea typeface="+mj-ea"/>
              </a:rPr>
              <a:t>AWT GUI</a:t>
            </a:r>
            <a:endParaRPr lang="ko-KR" altLang="en-US" sz="1000" dirty="0" smtClean="0">
              <a:latin typeface="+mj-lt"/>
              <a:ea typeface="+mj-ea"/>
            </a:endParaRPr>
          </a:p>
        </p:txBody>
      </p:sp>
      <p:sp>
        <p:nvSpPr>
          <p:cNvPr id="45" name="타원 44"/>
          <p:cNvSpPr/>
          <p:nvPr/>
        </p:nvSpPr>
        <p:spPr bwMode="auto">
          <a:xfrm>
            <a:off x="4516037" y="2686985"/>
            <a:ext cx="113497" cy="11349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4875914" y="2961811"/>
            <a:ext cx="690568" cy="1440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z="700" dirty="0" smtClean="0">
              <a:latin typeface="Optima" pitchFamily="2" charset="2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4875914" y="3158973"/>
            <a:ext cx="690568" cy="1440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z="700" dirty="0" smtClean="0">
              <a:latin typeface="Optima" pitchFamily="2" charset="2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4699265" y="3495371"/>
            <a:ext cx="144021" cy="1440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tima" pitchFamily="2" charset="2"/>
              </a:rPr>
              <a:t>v</a:t>
            </a:r>
            <a:endParaRPr lang="ko-KR" altLang="en-US" sz="1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tima" pitchFamily="2" charset="2"/>
            </a:endParaRPr>
          </a:p>
        </p:txBody>
      </p:sp>
      <p:sp>
        <p:nvSpPr>
          <p:cNvPr id="50" name="TextBox 49"/>
          <p:cNvSpPr txBox="1"/>
          <p:nvPr/>
        </p:nvSpPr>
        <p:spPr bwMode="auto">
          <a:xfrm>
            <a:off x="4622749" y="2926103"/>
            <a:ext cx="186517" cy="21544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36000" rIns="36000" rtlCol="0">
            <a:spAutoFit/>
          </a:bodyPr>
          <a:lstStyle/>
          <a:p>
            <a:pPr algn="l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sz="8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ID</a:t>
            </a:r>
            <a:endParaRPr lang="ko-KR" altLang="en-US" sz="800" dirty="0" smtClean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 bwMode="auto">
          <a:xfrm>
            <a:off x="4309784" y="3111610"/>
            <a:ext cx="494293" cy="21544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36000" rIns="36000" rtlCol="0">
            <a:spAutoFit/>
          </a:bodyPr>
          <a:lstStyle/>
          <a:p>
            <a:pPr algn="l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sz="8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Password</a:t>
            </a:r>
            <a:endParaRPr lang="ko-KR" altLang="en-US" sz="800" dirty="0" smtClean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 bwMode="auto">
          <a:xfrm>
            <a:off x="4873553" y="3459659"/>
            <a:ext cx="665814" cy="21544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36000" rIns="36000" rtlCol="0">
            <a:spAutoFit/>
          </a:bodyPr>
          <a:lstStyle/>
          <a:p>
            <a:pPr algn="l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sz="800" b="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save password</a:t>
            </a:r>
            <a:endParaRPr lang="ko-KR" altLang="en-US" sz="800" b="0" dirty="0" smtClean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3" name="모서리가 둥근 직사각형 52"/>
          <p:cNvSpPr/>
          <p:nvPr/>
        </p:nvSpPr>
        <p:spPr bwMode="auto">
          <a:xfrm>
            <a:off x="4404630" y="3820414"/>
            <a:ext cx="491880" cy="144020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tima" pitchFamily="2" charset="2"/>
              </a:rPr>
              <a:t>Login</a:t>
            </a:r>
            <a:endParaRPr lang="ko-KR" altLang="en-US" sz="6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tima" pitchFamily="2" charset="2"/>
            </a:endParaRPr>
          </a:p>
        </p:txBody>
      </p:sp>
      <p:sp>
        <p:nvSpPr>
          <p:cNvPr id="54" name="모서리가 둥근 직사각형 53"/>
          <p:cNvSpPr/>
          <p:nvPr/>
        </p:nvSpPr>
        <p:spPr bwMode="auto">
          <a:xfrm>
            <a:off x="5031972" y="3820414"/>
            <a:ext cx="491880" cy="144020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tima" pitchFamily="2" charset="2"/>
              </a:rPr>
              <a:t>Cancel</a:t>
            </a:r>
            <a:endParaRPr lang="ko-KR" altLang="en-US" sz="6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tima" pitchFamily="2" charset="2"/>
            </a:endParaRPr>
          </a:p>
        </p:txBody>
      </p:sp>
      <p:sp>
        <p:nvSpPr>
          <p:cNvPr id="55" name="타원 54"/>
          <p:cNvSpPr/>
          <p:nvPr/>
        </p:nvSpPr>
        <p:spPr bwMode="auto">
          <a:xfrm>
            <a:off x="5842740" y="3316343"/>
            <a:ext cx="113497" cy="11349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6" name="타원 55"/>
          <p:cNvSpPr/>
          <p:nvPr/>
        </p:nvSpPr>
        <p:spPr bwMode="auto">
          <a:xfrm>
            <a:off x="6028247" y="3316343"/>
            <a:ext cx="113497" cy="11349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7" name="직사각형 56"/>
          <p:cNvSpPr/>
          <p:nvPr/>
        </p:nvSpPr>
        <p:spPr bwMode="auto">
          <a:xfrm>
            <a:off x="6460306" y="2596244"/>
            <a:ext cx="1548215" cy="1440200"/>
          </a:xfrm>
          <a:prstGeom prst="rect">
            <a:avLst/>
          </a:prstGeom>
          <a:solidFill>
            <a:srgbClr val="FFFFE1"/>
          </a:solidFill>
          <a:ln w="1905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dirty="0" smtClean="0">
              <a:latin typeface="Optima" pitchFamily="2" charset="2"/>
            </a:endParaRPr>
          </a:p>
        </p:txBody>
      </p:sp>
      <p:sp>
        <p:nvSpPr>
          <p:cNvPr id="58" name="직사각형 57"/>
          <p:cNvSpPr/>
          <p:nvPr/>
        </p:nvSpPr>
        <p:spPr bwMode="auto">
          <a:xfrm>
            <a:off x="7756161" y="2668254"/>
            <a:ext cx="144020" cy="1440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59" name="직선 연결선 58"/>
          <p:cNvCxnSpPr/>
          <p:nvPr/>
        </p:nvCxnSpPr>
        <p:spPr bwMode="auto">
          <a:xfrm>
            <a:off x="7756161" y="2668254"/>
            <a:ext cx="144020" cy="144020"/>
          </a:xfrm>
          <a:prstGeom prst="lin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직선 연결선 59"/>
          <p:cNvCxnSpPr/>
          <p:nvPr/>
        </p:nvCxnSpPr>
        <p:spPr bwMode="auto">
          <a:xfrm flipV="1">
            <a:off x="7756161" y="2668254"/>
            <a:ext cx="144020" cy="144020"/>
          </a:xfrm>
          <a:prstGeom prst="lin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직선 연결선 60"/>
          <p:cNvCxnSpPr/>
          <p:nvPr/>
        </p:nvCxnSpPr>
        <p:spPr bwMode="auto">
          <a:xfrm>
            <a:off x="6460306" y="2884284"/>
            <a:ext cx="1548215" cy="0"/>
          </a:xfrm>
          <a:prstGeom prst="lin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  <a:effectLst/>
        </p:spPr>
      </p:cxnSp>
      <p:sp>
        <p:nvSpPr>
          <p:cNvPr id="63" name="TextBox 62"/>
          <p:cNvSpPr txBox="1"/>
          <p:nvPr/>
        </p:nvSpPr>
        <p:spPr bwMode="auto">
          <a:xfrm>
            <a:off x="6532317" y="2620624"/>
            <a:ext cx="627342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36000" rIns="36000" rtlCol="0">
            <a:spAutoFit/>
          </a:bodyPr>
          <a:lstStyle/>
          <a:p>
            <a:pPr algn="l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sz="1000" dirty="0" smtClean="0">
                <a:latin typeface="+mj-lt"/>
                <a:ea typeface="+mj-ea"/>
              </a:rPr>
              <a:t>AWT GUI</a:t>
            </a:r>
            <a:endParaRPr lang="ko-KR" altLang="en-US" sz="1000" dirty="0" smtClean="0">
              <a:latin typeface="+mj-lt"/>
              <a:ea typeface="+mj-ea"/>
            </a:endParaRPr>
          </a:p>
        </p:txBody>
      </p:sp>
      <p:sp>
        <p:nvSpPr>
          <p:cNvPr id="64" name="직사각형 63"/>
          <p:cNvSpPr/>
          <p:nvPr/>
        </p:nvSpPr>
        <p:spPr bwMode="auto">
          <a:xfrm>
            <a:off x="7188638" y="2961811"/>
            <a:ext cx="690568" cy="1440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z="700" dirty="0" smtClean="0">
              <a:latin typeface="Optima" pitchFamily="2" charset="2"/>
            </a:endParaRPr>
          </a:p>
        </p:txBody>
      </p:sp>
      <p:sp>
        <p:nvSpPr>
          <p:cNvPr id="65" name="직사각형 64"/>
          <p:cNvSpPr/>
          <p:nvPr/>
        </p:nvSpPr>
        <p:spPr bwMode="auto">
          <a:xfrm>
            <a:off x="7188638" y="3158973"/>
            <a:ext cx="690568" cy="1440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z="700" dirty="0" smtClean="0">
              <a:latin typeface="Optima" pitchFamily="2" charset="2"/>
            </a:endParaRPr>
          </a:p>
        </p:txBody>
      </p:sp>
      <p:sp>
        <p:nvSpPr>
          <p:cNvPr id="66" name="직사각형 65"/>
          <p:cNvSpPr/>
          <p:nvPr/>
        </p:nvSpPr>
        <p:spPr bwMode="auto">
          <a:xfrm>
            <a:off x="7011989" y="3495371"/>
            <a:ext cx="144021" cy="1440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dirty="0" smtClean="0">
                <a:latin typeface="Optima" pitchFamily="2" charset="2"/>
              </a:rPr>
              <a:t>v</a:t>
            </a:r>
            <a:endParaRPr lang="ko-KR" altLang="en-US" sz="1000" dirty="0" smtClean="0">
              <a:latin typeface="Optima" pitchFamily="2" charset="2"/>
            </a:endParaRPr>
          </a:p>
        </p:txBody>
      </p:sp>
      <p:sp>
        <p:nvSpPr>
          <p:cNvPr id="67" name="TextBox 66"/>
          <p:cNvSpPr txBox="1"/>
          <p:nvPr/>
        </p:nvSpPr>
        <p:spPr bwMode="auto">
          <a:xfrm>
            <a:off x="6964051" y="2926103"/>
            <a:ext cx="207355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36000" rIns="36000" rtlCol="0">
            <a:spAutoFit/>
          </a:bodyPr>
          <a:lstStyle/>
          <a:p>
            <a:pPr algn="l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sz="1000" b="0" dirty="0" smtClean="0">
                <a:latin typeface="+mn-lt"/>
                <a:ea typeface="+mj-ea"/>
              </a:rPr>
              <a:t>ID</a:t>
            </a:r>
            <a:endParaRPr lang="ko-KR" altLang="en-US" sz="1000" b="0" dirty="0" smtClean="0">
              <a:latin typeface="+mn-lt"/>
              <a:ea typeface="+mj-ea"/>
            </a:endParaRPr>
          </a:p>
        </p:txBody>
      </p:sp>
      <p:sp>
        <p:nvSpPr>
          <p:cNvPr id="68" name="TextBox 67"/>
          <p:cNvSpPr txBox="1"/>
          <p:nvPr/>
        </p:nvSpPr>
        <p:spPr bwMode="auto">
          <a:xfrm>
            <a:off x="6589607" y="3111610"/>
            <a:ext cx="590474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36000" rIns="36000" rtlCol="0">
            <a:spAutoFit/>
          </a:bodyPr>
          <a:lstStyle/>
          <a:p>
            <a:pPr algn="l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sz="1000" b="0" dirty="0" smtClean="0">
                <a:latin typeface="+mn-lt"/>
                <a:ea typeface="+mj-ea"/>
              </a:rPr>
              <a:t>Password</a:t>
            </a:r>
            <a:endParaRPr lang="ko-KR" altLang="en-US" sz="1000" b="0" dirty="0" smtClean="0">
              <a:latin typeface="+mn-lt"/>
              <a:ea typeface="+mj-ea"/>
            </a:endParaRPr>
          </a:p>
        </p:txBody>
      </p:sp>
      <p:sp>
        <p:nvSpPr>
          <p:cNvPr id="69" name="TextBox 68"/>
          <p:cNvSpPr txBox="1"/>
          <p:nvPr/>
        </p:nvSpPr>
        <p:spPr bwMode="auto">
          <a:xfrm>
            <a:off x="7186277" y="3459659"/>
            <a:ext cx="713904" cy="21544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36000" rIns="36000" rtlCol="0">
            <a:spAutoFit/>
          </a:bodyPr>
          <a:lstStyle/>
          <a:p>
            <a:pPr algn="l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sz="800" b="0" dirty="0" smtClean="0">
                <a:latin typeface="+mj-lt"/>
                <a:ea typeface="+mj-ea"/>
              </a:rPr>
              <a:t>save password</a:t>
            </a:r>
            <a:endParaRPr lang="ko-KR" altLang="en-US" sz="800" b="0" dirty="0" smtClean="0">
              <a:latin typeface="+mj-lt"/>
              <a:ea typeface="+mj-ea"/>
            </a:endParaRPr>
          </a:p>
        </p:txBody>
      </p:sp>
      <p:sp>
        <p:nvSpPr>
          <p:cNvPr id="70" name="직사각형 69"/>
          <p:cNvSpPr/>
          <p:nvPr/>
        </p:nvSpPr>
        <p:spPr bwMode="auto">
          <a:xfrm>
            <a:off x="6696758" y="3820414"/>
            <a:ext cx="491880" cy="1440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700" dirty="0" smtClean="0">
                <a:latin typeface="Optima" pitchFamily="2" charset="2"/>
              </a:rPr>
              <a:t>Login</a:t>
            </a:r>
            <a:endParaRPr lang="ko-KR" altLang="en-US" sz="700" dirty="0" smtClean="0">
              <a:latin typeface="Optima" pitchFamily="2" charset="2"/>
            </a:endParaRPr>
          </a:p>
        </p:txBody>
      </p:sp>
      <p:sp>
        <p:nvSpPr>
          <p:cNvPr id="71" name="직사각형 70"/>
          <p:cNvSpPr/>
          <p:nvPr/>
        </p:nvSpPr>
        <p:spPr bwMode="auto">
          <a:xfrm>
            <a:off x="7324100" y="3820414"/>
            <a:ext cx="491880" cy="1440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700" dirty="0" smtClean="0">
                <a:latin typeface="Optima" pitchFamily="2" charset="2"/>
              </a:rPr>
              <a:t>Cancel</a:t>
            </a:r>
            <a:endParaRPr lang="ko-KR" altLang="en-US" sz="700" dirty="0" smtClean="0">
              <a:latin typeface="Optima" pitchFamily="2" charset="2"/>
            </a:endParaRPr>
          </a:p>
        </p:txBody>
      </p:sp>
      <p:pic>
        <p:nvPicPr>
          <p:cNvPr id="1029" name="Picture 5" descr="box, social, window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690" y="4765333"/>
            <a:ext cx="337285" cy="33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mac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227" y="4825692"/>
            <a:ext cx="248287" cy="24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linux, tux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923" y="4814524"/>
            <a:ext cx="338327" cy="285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 bwMode="auto">
          <a:xfrm>
            <a:off x="3401258" y="5733320"/>
            <a:ext cx="4859270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36000" rIns="36000" rtlCol="0">
            <a:spAutoFit/>
          </a:bodyPr>
          <a:lstStyle/>
          <a:p>
            <a:pPr algn="l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sz="2400" b="0" dirty="0" smtClean="0">
                <a:latin typeface="+mj-ea"/>
                <a:ea typeface="+mj-ea"/>
              </a:rPr>
              <a:t>“Write Once, Run Anywhere!”</a:t>
            </a:r>
            <a:endParaRPr lang="ko-KR" altLang="en-US" sz="2400" b="0" dirty="0" smtClean="0">
              <a:latin typeface="+mj-ea"/>
              <a:ea typeface="+mj-ea"/>
            </a:endParaRPr>
          </a:p>
        </p:txBody>
      </p:sp>
      <p:sp>
        <p:nvSpPr>
          <p:cNvPr id="72" name="TextBox 71"/>
          <p:cNvSpPr txBox="1"/>
          <p:nvPr/>
        </p:nvSpPr>
        <p:spPr bwMode="auto">
          <a:xfrm>
            <a:off x="6892690" y="6122975"/>
            <a:ext cx="3701902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36000" rIns="36000" rtlCol="0">
            <a:spAutoFit/>
          </a:bodyPr>
          <a:lstStyle/>
          <a:p>
            <a:pPr algn="l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sz="1800" b="0" dirty="0" smtClean="0">
                <a:solidFill>
                  <a:srgbClr val="C00000"/>
                </a:solidFill>
                <a:latin typeface="+mj-lt"/>
                <a:ea typeface="+mj-ea"/>
              </a:rPr>
              <a:t>but, Write Once, Debug Everywhere</a:t>
            </a:r>
            <a:endParaRPr lang="ko-KR" altLang="en-US" sz="1800" b="0" dirty="0" smtClean="0">
              <a:solidFill>
                <a:srgbClr val="C00000"/>
              </a:solidFill>
              <a:latin typeface="+mj-lt"/>
              <a:ea typeface="+mj-ea"/>
            </a:endParaRPr>
          </a:p>
        </p:txBody>
      </p:sp>
      <p:sp>
        <p:nvSpPr>
          <p:cNvPr id="73" name="TextBox 72"/>
          <p:cNvSpPr txBox="1"/>
          <p:nvPr/>
        </p:nvSpPr>
        <p:spPr bwMode="auto">
          <a:xfrm>
            <a:off x="3868270" y="5445280"/>
            <a:ext cx="3139248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36000" rIns="36000" rtlCol="0">
            <a:spAutoFit/>
          </a:bodyPr>
          <a:lstStyle/>
          <a:p>
            <a:pPr algn="l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ko-KR" altLang="en-US" b="0" dirty="0" smtClean="0">
                <a:latin typeface="+mj-lt"/>
                <a:ea typeface="+mj-ea"/>
              </a:rPr>
              <a:t>플랫폼에 따라 서로 다르게 보여지는 </a:t>
            </a:r>
            <a:r>
              <a:rPr lang="en-US" altLang="ko-KR" b="0" dirty="0" smtClean="0">
                <a:latin typeface="+mj-lt"/>
                <a:ea typeface="+mj-ea"/>
              </a:rPr>
              <a:t>AWT </a:t>
            </a:r>
            <a:r>
              <a:rPr lang="ko-KR" altLang="en-US" b="0" dirty="0" smtClean="0">
                <a:latin typeface="+mj-lt"/>
                <a:ea typeface="+mj-ea"/>
              </a:rPr>
              <a:t>프로그램</a:t>
            </a:r>
          </a:p>
        </p:txBody>
      </p:sp>
    </p:spTree>
    <p:extLst>
      <p:ext uri="{BB962C8B-B14F-4D97-AF65-F5344CB8AC3E}">
        <p14:creationId xmlns:p14="http://schemas.microsoft.com/office/powerpoint/2010/main" val="369881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Event </a:t>
            </a:r>
            <a:r>
              <a:rPr lang="ko-KR" altLang="en-US" smtClean="0"/>
              <a:t>클래스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909855"/>
          </a:xfrm>
        </p:spPr>
        <p:txBody>
          <a:bodyPr/>
          <a:lstStyle/>
          <a:p>
            <a:r>
              <a:rPr lang="ko-KR" altLang="en-US" smtClean="0"/>
              <a:t>사용자 이벤트가 발생시 </a:t>
            </a:r>
            <a:r>
              <a:rPr lang="en-US" altLang="ko-KR" smtClean="0"/>
              <a:t>SWT</a:t>
            </a:r>
            <a:r>
              <a:rPr lang="ko-KR" altLang="en-US" smtClean="0"/>
              <a:t>는 발생한 이벤트의 주요한 정보를 담은 </a:t>
            </a:r>
            <a:r>
              <a:rPr lang="en-US" altLang="ko-KR" smtClean="0"/>
              <a:t>Event </a:t>
            </a:r>
            <a:r>
              <a:rPr lang="ko-KR" altLang="en-US" smtClean="0"/>
              <a:t>객체를 이벤트를 처리하는 </a:t>
            </a:r>
            <a:r>
              <a:rPr lang="en-US" altLang="ko-KR" smtClean="0"/>
              <a:t>Handler</a:t>
            </a:r>
            <a:r>
              <a:rPr lang="ko-KR" altLang="en-US" smtClean="0"/>
              <a:t>에게 넘겨줌</a:t>
            </a:r>
            <a:endParaRPr lang="en-US" altLang="ko-KR" smtClean="0"/>
          </a:p>
          <a:p>
            <a:r>
              <a:rPr lang="ko-KR" altLang="en-US" smtClean="0"/>
              <a:t>이러한 이벤트를 표현하는 모든 이벤트 클래스는 </a:t>
            </a:r>
            <a:r>
              <a:rPr lang="en-US" altLang="ko-KR" smtClean="0"/>
              <a:t>TypedEvent</a:t>
            </a:r>
            <a:r>
              <a:rPr lang="ko-KR" altLang="en-US" smtClean="0"/>
              <a:t>의 하위 클래스들임</a:t>
            </a:r>
            <a:endParaRPr lang="en-US" altLang="ko-KR" smtClean="0"/>
          </a:p>
          <a:p>
            <a:r>
              <a:rPr lang="ko-KR" altLang="en-US" smtClean="0"/>
              <a:t>이벤트 처리 </a:t>
            </a:r>
            <a:r>
              <a:rPr lang="en-US" altLang="ko-KR" smtClean="0"/>
              <a:t>Handler </a:t>
            </a:r>
            <a:r>
              <a:rPr lang="ko-KR" altLang="en-US" smtClean="0"/>
              <a:t>객체는 </a:t>
            </a:r>
            <a:r>
              <a:rPr lang="en-US" altLang="ko-KR" smtClean="0"/>
              <a:t>TypedEvent</a:t>
            </a:r>
            <a:r>
              <a:rPr lang="ko-KR" altLang="en-US" smtClean="0"/>
              <a:t>가 제공하는 정보를 이용하여 다양한 처리가 가능함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 bwMode="auto">
          <a:xfrm>
            <a:off x="6305991" y="2780910"/>
            <a:ext cx="1440200" cy="432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chemeClr val="bg1"/>
                </a:solidFill>
                <a:latin typeface="+mj-ea"/>
                <a:ea typeface="+mj-ea"/>
              </a:rPr>
              <a:t>Button</a:t>
            </a:r>
            <a:endParaRPr lang="ko-KR" altLang="en-US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8332890" y="2780910"/>
            <a:ext cx="2016280" cy="432060"/>
          </a:xfrm>
          <a:prstGeom prst="rect">
            <a:avLst/>
          </a:prstGeom>
          <a:solidFill>
            <a:srgbClr val="666633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chemeClr val="bg1"/>
                </a:solidFill>
                <a:latin typeface="+mj-ea"/>
                <a:ea typeface="+mj-ea"/>
              </a:rPr>
              <a:t>SelectionListener</a:t>
            </a:r>
            <a:endParaRPr lang="ko-KR" altLang="en-US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8332890" y="3573020"/>
            <a:ext cx="2016280" cy="1368190"/>
          </a:xfrm>
          <a:prstGeom prst="rect">
            <a:avLst/>
          </a:prstGeom>
          <a:solidFill>
            <a:srgbClr val="666633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t" anchorCtr="0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mtClean="0">
                <a:solidFill>
                  <a:schemeClr val="bg1"/>
                </a:solidFill>
                <a:latin typeface="+mj-ea"/>
                <a:ea typeface="+mj-ea"/>
              </a:rPr>
              <a:t>셀렉션 이벤트 </a:t>
            </a:r>
            <a:r>
              <a:rPr lang="en-US" altLang="ko-KR" smtClean="0">
                <a:solidFill>
                  <a:schemeClr val="bg1"/>
                </a:solidFill>
                <a:latin typeface="+mj-ea"/>
                <a:ea typeface="+mj-ea"/>
              </a:rPr>
              <a:t>Handler</a:t>
            </a:r>
            <a:endParaRPr lang="ko-KR" altLang="en-US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" name="직선 연결선 7"/>
          <p:cNvCxnSpPr>
            <a:stCxn id="5" idx="1"/>
            <a:endCxn id="4" idx="3"/>
          </p:cNvCxnSpPr>
          <p:nvPr/>
        </p:nvCxnSpPr>
        <p:spPr bwMode="auto">
          <a:xfrm flipH="1">
            <a:off x="7746191" y="2996940"/>
            <a:ext cx="586699" cy="0"/>
          </a:xfrm>
          <a:prstGeom prst="lin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10" name="직선 연결선 9"/>
          <p:cNvCxnSpPr>
            <a:stCxn id="6" idx="0"/>
            <a:endCxn id="5" idx="2"/>
          </p:cNvCxnSpPr>
          <p:nvPr/>
        </p:nvCxnSpPr>
        <p:spPr bwMode="auto">
          <a:xfrm flipV="1">
            <a:off x="9341030" y="3212970"/>
            <a:ext cx="0" cy="360050"/>
          </a:xfrm>
          <a:prstGeom prst="lin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/>
            <a:tailEnd type="none" w="med" len="med"/>
          </a:ln>
          <a:effectLst/>
        </p:spPr>
      </p:cxnSp>
      <p:sp>
        <p:nvSpPr>
          <p:cNvPr id="15" name="모서리가 둥근 직사각형 14"/>
          <p:cNvSpPr/>
          <p:nvPr/>
        </p:nvSpPr>
        <p:spPr bwMode="auto">
          <a:xfrm>
            <a:off x="8620930" y="4077090"/>
            <a:ext cx="1440199" cy="50407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chemeClr val="bg1"/>
                </a:solidFill>
                <a:latin typeface="Optima" pitchFamily="2" charset="2"/>
              </a:rPr>
              <a:t>SelectionEvent</a:t>
            </a:r>
            <a:endParaRPr lang="ko-KR" altLang="en-US" smtClean="0">
              <a:solidFill>
                <a:schemeClr val="bg1"/>
              </a:solidFill>
              <a:latin typeface="Optima" pitchFamily="2" charset="2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805264"/>
              </p:ext>
            </p:extLst>
          </p:nvPr>
        </p:nvGraphicFramePr>
        <p:xfrm>
          <a:off x="699830" y="2780910"/>
          <a:ext cx="5174101" cy="2560982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217435"/>
                <a:gridCol w="3956666"/>
              </a:tblGrid>
              <a:tr h="288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+mj-ea"/>
                          <a:ea typeface="+mj-ea"/>
                        </a:rPr>
                        <a:t>TypedEvent </a:t>
                      </a:r>
                      <a:r>
                        <a:rPr lang="ko-KR" altLang="en-US" sz="1200" b="1" smtClean="0">
                          <a:latin typeface="+mj-ea"/>
                          <a:ea typeface="+mj-ea"/>
                        </a:rPr>
                        <a:t>속성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j-ea"/>
                          <a:ea typeface="+mj-ea"/>
                        </a:rPr>
                        <a:t>설                             명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data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smtClean="0">
                          <a:latin typeface="+mj-ea"/>
                          <a:ea typeface="+mj-ea"/>
                        </a:rPr>
                        <a:t>이벤트 핸들러가 사용할 임의의 데이터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display</a:t>
                      </a:r>
                      <a:endParaRPr lang="en-US" altLang="ko-KR" sz="1400" b="0" dirty="0" smtClean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smtClean="0">
                          <a:latin typeface="+mj-ea"/>
                          <a:ea typeface="+mj-ea"/>
                        </a:rPr>
                        <a:t>이벤트가 발생한 </a:t>
                      </a:r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Display </a:t>
                      </a:r>
                      <a:r>
                        <a:rPr lang="ko-KR" altLang="en-US" sz="1400" b="0" smtClean="0">
                          <a:latin typeface="+mj-ea"/>
                          <a:ea typeface="+mj-ea"/>
                        </a:rPr>
                        <a:t>객체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source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smtClean="0">
                          <a:latin typeface="+mj-ea"/>
                          <a:ea typeface="+mj-ea"/>
                        </a:rPr>
                        <a:t>이벤트가 발생한 컴포넌트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time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smtClean="0">
                          <a:latin typeface="+mj-ea"/>
                          <a:ea typeface="+mj-ea"/>
                        </a:rPr>
                        <a:t>이벤트가 발생한 시간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widget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smtClean="0">
                          <a:latin typeface="+mj-ea"/>
                          <a:ea typeface="+mj-ea"/>
                        </a:rPr>
                        <a:t>이벤트가 발생한 위젯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688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Event Listener </a:t>
            </a:r>
            <a:r>
              <a:rPr lang="ko-KR" altLang="en-US" smtClean="0"/>
              <a:t>구현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1500786"/>
          </a:xfrm>
        </p:spPr>
        <p:txBody>
          <a:bodyPr/>
          <a:lstStyle/>
          <a:p>
            <a:r>
              <a:rPr lang="en-US" altLang="ko-KR" smtClean="0"/>
              <a:t>Event Listener </a:t>
            </a:r>
            <a:r>
              <a:rPr lang="ko-KR" altLang="en-US" smtClean="0"/>
              <a:t>는 인터페이스 형태로 제공됨</a:t>
            </a:r>
            <a:endParaRPr lang="en-US" altLang="ko-KR" smtClean="0"/>
          </a:p>
          <a:p>
            <a:r>
              <a:rPr lang="ko-KR" altLang="en-US" smtClean="0"/>
              <a:t>이벤트를 처리하기 위해 </a:t>
            </a:r>
            <a:r>
              <a:rPr lang="en-US" altLang="ko-KR" smtClean="0"/>
              <a:t>Event Listener </a:t>
            </a:r>
            <a:r>
              <a:rPr lang="ko-KR" altLang="en-US" smtClean="0"/>
              <a:t>를 구현한 이벤트 핸들러를 정의하고 핸들러 객체를 등록해야 함</a:t>
            </a:r>
            <a:endParaRPr lang="en-US" altLang="ko-KR" smtClean="0"/>
          </a:p>
          <a:p>
            <a:r>
              <a:rPr lang="ko-KR" altLang="en-US" smtClean="0"/>
              <a:t>이러한 이벤트 핸들러는 익명 클래스로 정의하거나 별도의 명시적인 클래스로 정의할 수 있음</a:t>
            </a:r>
            <a:endParaRPr lang="en-US" altLang="ko-KR" smtClean="0"/>
          </a:p>
          <a:p>
            <a:r>
              <a:rPr lang="ko-KR" altLang="en-US" smtClean="0"/>
              <a:t>처리로직이 특정 위젯에만 적용되는 경우 익명클래스로 처리</a:t>
            </a:r>
            <a:endParaRPr lang="en-US" altLang="ko-KR" smtClean="0"/>
          </a:p>
          <a:p>
            <a:r>
              <a:rPr lang="ko-KR" altLang="en-US" smtClean="0"/>
              <a:t>처리로직이 여러 위젯에 공통으로 적용이 가능한 경우 명시적 클래스 정의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 bwMode="auto">
          <a:xfrm>
            <a:off x="474482" y="2420860"/>
            <a:ext cx="4441604" cy="360948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String title = 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이벤트 예제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:"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Button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button =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Button(shell, SWT.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button.setText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버튼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1"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button.addMouseListener(</a:t>
            </a:r>
            <a:r>
              <a:rPr lang="en-US" altLang="ko-KR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MouseListener() {</a:t>
            </a:r>
          </a:p>
          <a:p>
            <a:r>
              <a:rPr lang="en-US" altLang="ko-KR" smtClea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@</a:t>
            </a:r>
            <a:r>
              <a:rPr lang="en-US" altLang="ko-KR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mouseUp(MouseEvent e)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.println(title + </a:t>
            </a:r>
            <a:r>
              <a:rPr lang="en-US" altLang="ko-KR" i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i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마우스 </a:t>
            </a:r>
            <a:r>
              <a:rPr lang="en-US" altLang="ko-KR" i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UP"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ko-KR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ko-KR" altLang="en-US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endParaRPr lang="ko-KR" alt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mtClea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altLang="ko-KR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mouseDown(MouseEvent e)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.println(title + </a:t>
            </a:r>
            <a:r>
              <a:rPr lang="en-US" altLang="ko-KR" i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i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마우스 </a:t>
            </a:r>
            <a:r>
              <a:rPr lang="en-US" altLang="ko-KR" i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DOWN"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ko-KR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en-US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endParaRPr lang="ko-KR" alt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mouseDoubleClick(MouseEvent e) {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.println(title + </a:t>
            </a:r>
            <a:r>
              <a:rPr lang="en-US" altLang="ko-KR" i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i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마우스 더블클릭</a:t>
            </a:r>
            <a:r>
              <a:rPr lang="en-US" altLang="ko-KR" i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ko-KR" altLang="en-US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r>
              <a:rPr lang="ko-KR" altLang="en-US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altLang="ko-KR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5083122" y="2420860"/>
            <a:ext cx="5554088" cy="32401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UserMouseListener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MouseListener {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mouseDoubleClick(MouseEvent event)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Button button = (Button) event.getSource();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System.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.println(button.getText() + </a:t>
            </a:r>
            <a:r>
              <a:rPr lang="en-US" altLang="ko-KR" i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":double click"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mouseDown(MouseEvent event)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Button button = (Button) event.getSource();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System.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.println(button.getText() + </a:t>
            </a:r>
            <a:r>
              <a:rPr lang="en-US" altLang="ko-KR" i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":mouse down"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mouseUp(MouseEvent event)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Button button = (Button) event.getSource();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System.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.println(button.getText() + </a:t>
            </a:r>
            <a:r>
              <a:rPr lang="en-US" altLang="ko-KR" i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":mouse up"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ko-KR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5092440" y="5798591"/>
            <a:ext cx="4449618" cy="65482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Button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button2 =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Button(shell, SWT.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button2.setText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버튼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2"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button2.addMouseListener(</a:t>
            </a:r>
            <a:r>
              <a:rPr lang="en-US" altLang="ko-KR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UserMouseListener</a:t>
            </a:r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en-US" altLang="ko-KR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25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Adapter </a:t>
            </a:r>
            <a:r>
              <a:rPr lang="ko-KR" altLang="en-US" smtClean="0"/>
              <a:t>방식의 구현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909855"/>
          </a:xfrm>
        </p:spPr>
        <p:txBody>
          <a:bodyPr/>
          <a:lstStyle/>
          <a:p>
            <a:r>
              <a:rPr lang="en-US" altLang="ko-KR" smtClean="0"/>
              <a:t>SWT</a:t>
            </a:r>
            <a:r>
              <a:rPr lang="ko-KR" altLang="en-US" smtClean="0"/>
              <a:t>에서 </a:t>
            </a:r>
            <a:r>
              <a:rPr lang="en-US" altLang="ko-KR" smtClean="0"/>
              <a:t>Adapter</a:t>
            </a:r>
            <a:r>
              <a:rPr lang="ko-KR" altLang="en-US" smtClean="0"/>
              <a:t>는 </a:t>
            </a:r>
            <a:r>
              <a:rPr lang="en-US" altLang="ko-KR" smtClean="0"/>
              <a:t>Listener </a:t>
            </a:r>
            <a:r>
              <a:rPr lang="ko-KR" altLang="en-US" smtClean="0"/>
              <a:t>인터페이스를 구현한 추상클래스임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SWT</a:t>
            </a:r>
            <a:r>
              <a:rPr lang="ko-KR" altLang="en-US" smtClean="0"/>
              <a:t>는 </a:t>
            </a:r>
            <a:r>
              <a:rPr lang="en-US" altLang="ko-KR" smtClean="0"/>
              <a:t>Listener </a:t>
            </a:r>
            <a:r>
              <a:rPr lang="ko-KR" altLang="en-US" smtClean="0"/>
              <a:t>인터페이스를 기본형태로 구현한 </a:t>
            </a:r>
            <a:r>
              <a:rPr lang="en-US" altLang="ko-KR" smtClean="0"/>
              <a:t>Adapter </a:t>
            </a:r>
            <a:r>
              <a:rPr lang="ko-KR" altLang="en-US" smtClean="0"/>
              <a:t>클래스를 제공함</a:t>
            </a:r>
            <a:endParaRPr lang="en-US" altLang="ko-KR" smtClean="0"/>
          </a:p>
          <a:p>
            <a:r>
              <a:rPr lang="en-US" altLang="ko-KR" smtClean="0"/>
              <a:t>Adapter </a:t>
            </a:r>
            <a:r>
              <a:rPr lang="ko-KR" altLang="en-US" smtClean="0"/>
              <a:t>클래스를 사용함으로써 선택적으로 메소드 구현이 가능함 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 bwMode="auto">
          <a:xfrm>
            <a:off x="5925450" y="2066871"/>
            <a:ext cx="4279700" cy="157815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Button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button3 =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Button(shell, SWT.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button3.setText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버튼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3"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button3.addMouseListener(</a:t>
            </a:r>
            <a:r>
              <a:rPr lang="en-US" altLang="ko-KR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MouseAdapter() {</a:t>
            </a:r>
          </a:p>
          <a:p>
            <a:r>
              <a:rPr lang="en-US" altLang="ko-KR" smtClea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@</a:t>
            </a:r>
            <a:r>
              <a:rPr lang="en-US" altLang="ko-KR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</a:p>
          <a:p>
            <a:r>
              <a:rPr lang="en-US" altLang="ko-KR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</a:t>
            </a:r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mouseDoubleClick(MouseEvent e) {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    System.</a:t>
            </a:r>
            <a:r>
              <a:rPr lang="en-US" altLang="ko-KR" i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altLang="ko-KR" i="1" smtClean="0">
                <a:latin typeface="Consolas" panose="020B0609020204030204" pitchFamily="49" charset="0"/>
                <a:cs typeface="Consolas" panose="020B0609020204030204" pitchFamily="49" charset="0"/>
              </a:rPr>
              <a:t>.println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i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"double click."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endParaRPr lang="en-US" altLang="ko-KR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endParaRPr lang="en-US" altLang="ko-KR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129259"/>
              </p:ext>
            </p:extLst>
          </p:nvPr>
        </p:nvGraphicFramePr>
        <p:xfrm>
          <a:off x="699831" y="2060810"/>
          <a:ext cx="4896680" cy="4068562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385216"/>
                <a:gridCol w="2511464"/>
              </a:tblGrid>
              <a:tr h="288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+mj-ea"/>
                          <a:ea typeface="+mj-ea"/>
                        </a:rPr>
                        <a:t>Adapter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+mj-ea"/>
                          <a:ea typeface="+mj-ea"/>
                        </a:rPr>
                        <a:t>Listener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ControlAdapter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ControlListener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FocusAdapter</a:t>
                      </a:r>
                      <a:endParaRPr lang="en-US" altLang="ko-KR" sz="1400" b="0" dirty="0" smtClean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FocusListener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KeyAdapter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KeyListener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MenuAdapter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MenuListener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MouseAdapter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MouseListener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MouseTrackAdapter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MouseTrackListener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SelectionAdapter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SelectionListener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ShellAdapter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ShellListener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TreeAdapter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TreeListener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768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Untyped Event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909855"/>
          </a:xfrm>
        </p:spPr>
        <p:txBody>
          <a:bodyPr/>
          <a:lstStyle/>
          <a:p>
            <a:r>
              <a:rPr lang="ko-KR" altLang="en-US" smtClean="0"/>
              <a:t>대부분의 </a:t>
            </a:r>
            <a:r>
              <a:rPr lang="en-US" altLang="ko-KR" smtClean="0"/>
              <a:t>SWT </a:t>
            </a:r>
            <a:r>
              <a:rPr lang="ko-KR" altLang="en-US" smtClean="0"/>
              <a:t>이벤트 핸들링은 해당 위젯에 적용 가능한 타입의 이벤트 리스너를 사용함</a:t>
            </a:r>
            <a:endParaRPr lang="en-US" altLang="ko-KR" smtClean="0"/>
          </a:p>
          <a:p>
            <a:r>
              <a:rPr lang="ko-KR" altLang="en-US" smtClean="0"/>
              <a:t>그러나 이러한 타입에 구애받지 않고 모든 위젯에 적용 가능한 이벤트 핸들러를 작성하고자 한다면 </a:t>
            </a:r>
            <a:r>
              <a:rPr lang="en-US" altLang="ko-KR" smtClean="0"/>
              <a:t>Listener </a:t>
            </a:r>
            <a:r>
              <a:rPr lang="ko-KR" altLang="en-US" smtClean="0"/>
              <a:t>인터페이스를 사용하면 됨</a:t>
            </a:r>
            <a:endParaRPr lang="en-US" altLang="ko-KR" smtClean="0"/>
          </a:p>
          <a:p>
            <a:r>
              <a:rPr lang="ko-KR" altLang="en-US" smtClean="0"/>
              <a:t>이러한 방법은 코드량을 줄이고 이벤트 핸들러를 구조화 할 경우에만 사용할 것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 bwMode="auto">
          <a:xfrm>
            <a:off x="555810" y="1844780"/>
            <a:ext cx="5639046" cy="453281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Listener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untyped =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Listener() {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handleEvent(Event event) {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(event.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widget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Button) {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(event.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SWT.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MouseEnter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((Button)event.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widget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).setText(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"Mouse Enter"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SWT.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MouseExit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((Button)event.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widget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).setText(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"Mouse Exit"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ko-KR" altLang="en-US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(event.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widget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Label) {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(event.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SWT.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MouseEnter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((Label)event.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widget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).setText(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"Mouse Enter"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SWT.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MouseExit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((Label)event.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widget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).setText(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"Mouse Exit"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ko-KR" altLang="en-US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ko-KR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ko-KR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altLang="ko-KR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6482896" y="1844780"/>
            <a:ext cx="4024823" cy="176282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Button button4 =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Button(shell, SWT.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button4.setText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버튼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4"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button4.addListener(SWT.</a:t>
            </a:r>
            <a:r>
              <a:rPr lang="en-US" altLang="ko-KR" i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MouseEnter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, untyped);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button4.addListener(SWT.</a:t>
            </a:r>
            <a:r>
              <a:rPr lang="en-US" altLang="ko-KR" i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MouseExit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, untyped);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Label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lable =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Label(shell, SWT.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lable.setText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라벨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lable.addListener(SWT.</a:t>
            </a:r>
            <a:r>
              <a:rPr lang="en-US" altLang="ko-KR" i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MouseEnter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, untyped);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lable.addListener(SWT.</a:t>
            </a:r>
            <a:r>
              <a:rPr lang="en-US" altLang="ko-KR" i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MouseExit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, untyped);</a:t>
            </a:r>
            <a:endParaRPr lang="en-US" altLang="ko-KR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22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>
                <a:latin typeface="+mn-lt"/>
              </a:rPr>
              <a:t>4</a:t>
            </a:r>
            <a:r>
              <a:rPr lang="en-US" altLang="ko-KR" smtClean="0">
                <a:latin typeface="+mn-lt"/>
              </a:rPr>
              <a:t>. </a:t>
            </a:r>
            <a:r>
              <a:rPr lang="ko-KR" altLang="en-US"/>
              <a:t>이벤트 </a:t>
            </a:r>
            <a:r>
              <a:rPr lang="ko-KR" altLang="en-US" smtClean="0"/>
              <a:t>처리</a:t>
            </a:r>
            <a:endParaRPr lang="ko-KR" altLang="en-US"/>
          </a:p>
        </p:txBody>
      </p:sp>
      <p:sp>
        <p:nvSpPr>
          <p:cNvPr id="8" name="텍스트 개체 틀 1"/>
          <p:cNvSpPr txBox="1">
            <a:spLocks/>
          </p:cNvSpPr>
          <p:nvPr/>
        </p:nvSpPr>
        <p:spPr bwMode="auto">
          <a:xfrm>
            <a:off x="5596012" y="3544575"/>
            <a:ext cx="5329238" cy="2116735"/>
          </a:xfrm>
          <a:prstGeom prst="rect">
            <a:avLst/>
          </a:prstGeom>
          <a:solidFill>
            <a:srgbClr val="FFFFFF">
              <a:alpha val="58000"/>
            </a:srgbClr>
          </a:solidFill>
          <a:ln w="12700" algn="ctr">
            <a:noFill/>
            <a:miter lim="800000"/>
            <a:headEnd/>
            <a:tailEnd/>
          </a:ln>
        </p:spPr>
        <p:txBody>
          <a:bodyPr vert="horz" wrap="square" lIns="98505" tIns="48388" rIns="98505" bIns="48388" numCol="1" anchor="t" anchorCtr="0" compatLnSpc="1">
            <a:prstTxWarp prst="textNoShape">
              <a:avLst/>
            </a:prstTxWarp>
            <a:spAutoFit/>
          </a:bodyPr>
          <a:lstStyle>
            <a:lvl1pPr marL="180975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Optima" panose="00000400000000000000" pitchFamily="2" charset="2"/>
              <a:buChar char=""/>
              <a:defRPr kumimoji="1" lang="ko-KR" altLang="en-US" sz="1600" b="1" kern="1200" baseline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5613" indent="-22542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Optima" pitchFamily="34" charset="0"/>
              <a:buChar char="–"/>
              <a:defRPr kumimoji="1"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2pPr>
            <a:lvl3pPr marL="684213" indent="-227013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Optima" pitchFamily="34" charset="0"/>
              <a:buChar char="•"/>
              <a:defRPr kumimoji="1"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3pPr>
            <a:lvl4pPr marL="4270375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4pPr>
            <a:lvl5pPr marL="4500563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lang="ko-KR" altLang="en-US"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5pPr>
            <a:lvl6pPr marL="49577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54149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58721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63293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dirty="0"/>
              <a:t>표현과 행위의 분리</a:t>
            </a:r>
          </a:p>
          <a:p>
            <a:r>
              <a:rPr lang="en-US" altLang="ko-KR" dirty="0" err="1"/>
              <a:t>JFace</a:t>
            </a:r>
            <a:r>
              <a:rPr lang="en-US" altLang="ko-KR" dirty="0"/>
              <a:t> </a:t>
            </a:r>
            <a:r>
              <a:rPr lang="ko-KR" altLang="en-US" dirty="0"/>
              <a:t>동작 정의</a:t>
            </a:r>
          </a:p>
          <a:p>
            <a:r>
              <a:rPr lang="en-US" altLang="ko-KR" dirty="0" err="1"/>
              <a:t>JFace</a:t>
            </a:r>
            <a:r>
              <a:rPr lang="en-US" altLang="ko-KR" dirty="0"/>
              <a:t> Action</a:t>
            </a:r>
            <a:endParaRPr lang="ko-KR" altLang="en-US" dirty="0"/>
          </a:p>
          <a:p>
            <a:r>
              <a:rPr lang="en-US" altLang="ko-KR" dirty="0" err="1"/>
              <a:t>ContributionItem</a:t>
            </a:r>
            <a:r>
              <a:rPr lang="en-US" altLang="ko-KR" dirty="0"/>
              <a:t> </a:t>
            </a:r>
            <a:r>
              <a:rPr lang="ko-KR" altLang="en-US" dirty="0"/>
              <a:t>과 </a:t>
            </a:r>
            <a:r>
              <a:rPr lang="en-US" altLang="ko-KR" dirty="0" err="1"/>
              <a:t>ContributionManager</a:t>
            </a:r>
            <a:endParaRPr lang="ko-KR" altLang="en-US" dirty="0"/>
          </a:p>
          <a:p>
            <a:r>
              <a:rPr lang="en-US" altLang="ko-KR" dirty="0"/>
              <a:t>Action </a:t>
            </a:r>
            <a:r>
              <a:rPr lang="ko-KR" altLang="en-US" dirty="0"/>
              <a:t>클래스 구현</a:t>
            </a:r>
          </a:p>
          <a:p>
            <a:r>
              <a:rPr lang="en-US" altLang="ko-KR" dirty="0" err="1"/>
              <a:t>ApplicationWindow</a:t>
            </a:r>
            <a:r>
              <a:rPr lang="en-US" altLang="ko-KR" dirty="0"/>
              <a:t> </a:t>
            </a:r>
            <a:r>
              <a:rPr lang="ko-KR" altLang="en-US" dirty="0" smtClean="0"/>
              <a:t>적용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771840" y="3544575"/>
            <a:ext cx="4608640" cy="639408"/>
          </a:xfrm>
        </p:spPr>
        <p:txBody>
          <a:bodyPr/>
          <a:lstStyle/>
          <a:p>
            <a:pPr marL="0" indent="0">
              <a:buNone/>
            </a:pPr>
            <a:r>
              <a:rPr lang="en-US" altLang="ko-KR"/>
              <a:t>4</a:t>
            </a:r>
            <a:r>
              <a:rPr lang="en-US" altLang="ko-KR" smtClean="0"/>
              <a:t>.1 </a:t>
            </a:r>
            <a:r>
              <a:rPr lang="ko-KR" altLang="en-US" smtClean="0"/>
              <a:t>사용자 이벤트 처리</a:t>
            </a:r>
            <a:endParaRPr lang="en-US" altLang="ko-KR" smtClean="0"/>
          </a:p>
          <a:p>
            <a:pPr marL="0" indent="0">
              <a:buNone/>
            </a:pPr>
            <a:r>
              <a:rPr lang="en-US" altLang="ko-KR"/>
              <a:t>4</a:t>
            </a:r>
            <a:r>
              <a:rPr lang="en-US" altLang="ko-KR" smtClean="0"/>
              <a:t>.2 </a:t>
            </a:r>
            <a:r>
              <a:rPr lang="ko-KR" altLang="en-US" smtClean="0"/>
              <a:t>이벤트 처리 분리 패턴</a:t>
            </a:r>
            <a:endParaRPr lang="en-US" altLang="ko-KR" smtClean="0"/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795080" y="3816507"/>
            <a:ext cx="4680650" cy="360050"/>
          </a:xfrm>
          <a:prstGeom prst="roundRect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915528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표현과 행위의 분리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909855"/>
          </a:xfrm>
        </p:spPr>
        <p:txBody>
          <a:bodyPr/>
          <a:lstStyle/>
          <a:p>
            <a:r>
              <a:rPr lang="ko-KR" altLang="en-US" smtClean="0"/>
              <a:t>대부분의 애플리케이션에서 규모가 커짐에 따라 소스코드가 복잡해 지고 유지보수의 이슈가 발생함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WebUI </a:t>
            </a:r>
            <a:r>
              <a:rPr lang="ko-KR" altLang="en-US" smtClean="0"/>
              <a:t>와 마찬가지로 윈도우 프로그래밍에서도 코드 특성에 따른 코드 분리가 필요함</a:t>
            </a:r>
            <a:r>
              <a:rPr lang="en-US" altLang="ko-KR" smtClean="0"/>
              <a:t>(</a:t>
            </a:r>
            <a:r>
              <a:rPr lang="ko-KR" altLang="en-US" smtClean="0"/>
              <a:t>예</a:t>
            </a:r>
            <a:r>
              <a:rPr lang="en-US" altLang="ko-KR" smtClean="0"/>
              <a:t>: MVC </a:t>
            </a:r>
            <a:r>
              <a:rPr lang="ko-KR" altLang="en-US" smtClean="0"/>
              <a:t>패턴</a:t>
            </a:r>
            <a:r>
              <a:rPr lang="en-US" altLang="ko-KR" smtClean="0"/>
              <a:t>)</a:t>
            </a:r>
          </a:p>
          <a:p>
            <a:r>
              <a:rPr lang="en-US" altLang="ko-KR" smtClean="0"/>
              <a:t>JFace</a:t>
            </a:r>
            <a:r>
              <a:rPr lang="ko-KR" altLang="en-US" smtClean="0"/>
              <a:t>에서는 화면은 구성하는 표현 로직과 이벤트에 따라 동작하는 행위로직을 분리하는 방법을 제공함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 bwMode="auto">
          <a:xfrm>
            <a:off x="4516360" y="3140960"/>
            <a:ext cx="1512210" cy="576080"/>
          </a:xfrm>
          <a:prstGeom prst="roundRect">
            <a:avLst/>
          </a:prstGeom>
          <a:solidFill>
            <a:srgbClr val="666633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400" smtClean="0">
                <a:solidFill>
                  <a:schemeClr val="bg1"/>
                </a:solidFill>
                <a:latin typeface="Optima" pitchFamily="2" charset="2"/>
              </a:rPr>
              <a:t>구조</a:t>
            </a:r>
          </a:p>
        </p:txBody>
      </p:sp>
      <p:sp>
        <p:nvSpPr>
          <p:cNvPr id="5" name="모서리가 둥근 직사각형 4"/>
          <p:cNvSpPr/>
          <p:nvPr/>
        </p:nvSpPr>
        <p:spPr bwMode="auto">
          <a:xfrm>
            <a:off x="2932140" y="4941210"/>
            <a:ext cx="1512210" cy="576080"/>
          </a:xfrm>
          <a:prstGeom prst="roundRect">
            <a:avLst/>
          </a:prstGeom>
          <a:solidFill>
            <a:srgbClr val="808000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400" smtClean="0">
                <a:solidFill>
                  <a:schemeClr val="bg1"/>
                </a:solidFill>
                <a:latin typeface="Optima" pitchFamily="2" charset="2"/>
              </a:rPr>
              <a:t>표현</a:t>
            </a: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6172590" y="4941210"/>
            <a:ext cx="1512210" cy="57608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400" smtClean="0">
                <a:solidFill>
                  <a:schemeClr val="bg1"/>
                </a:solidFill>
                <a:latin typeface="Optima" pitchFamily="2" charset="2"/>
              </a:rPr>
              <a:t>행위</a:t>
            </a:r>
          </a:p>
        </p:txBody>
      </p:sp>
      <p:cxnSp>
        <p:nvCxnSpPr>
          <p:cNvPr id="7" name="꺾인 연결선 6"/>
          <p:cNvCxnSpPr>
            <a:stCxn id="5" idx="0"/>
            <a:endCxn id="4" idx="1"/>
          </p:cNvCxnSpPr>
          <p:nvPr/>
        </p:nvCxnSpPr>
        <p:spPr bwMode="auto">
          <a:xfrm rot="5400000" flipH="1" flipV="1">
            <a:off x="3346197" y="3771048"/>
            <a:ext cx="1512210" cy="828115"/>
          </a:xfrm>
          <a:prstGeom prst="bentConnector2">
            <a:avLst/>
          </a:prstGeom>
          <a:noFill/>
          <a:ln w="9525">
            <a:solidFill>
              <a:srgbClr val="666666"/>
            </a:solidFill>
            <a:prstDash val="dash"/>
            <a:round/>
            <a:headEnd type="arrow"/>
            <a:tailEnd type="arrow"/>
          </a:ln>
          <a:effectLst/>
        </p:spPr>
      </p:cxnSp>
      <p:cxnSp>
        <p:nvCxnSpPr>
          <p:cNvPr id="8" name="꺾인 연결선 7"/>
          <p:cNvCxnSpPr>
            <a:stCxn id="6" idx="1"/>
            <a:endCxn id="5" idx="3"/>
          </p:cNvCxnSpPr>
          <p:nvPr/>
        </p:nvCxnSpPr>
        <p:spPr bwMode="auto">
          <a:xfrm rot="10800000">
            <a:off x="4444350" y="5229250"/>
            <a:ext cx="1728240" cy="127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666666"/>
            </a:solidFill>
            <a:prstDash val="dash"/>
            <a:round/>
            <a:headEnd type="arrow"/>
            <a:tailEnd type="arrow"/>
          </a:ln>
          <a:effectLst/>
        </p:spPr>
      </p:cxnSp>
      <p:cxnSp>
        <p:nvCxnSpPr>
          <p:cNvPr id="9" name="꺾인 연결선 8"/>
          <p:cNvCxnSpPr>
            <a:stCxn id="4" idx="3"/>
            <a:endCxn id="6" idx="0"/>
          </p:cNvCxnSpPr>
          <p:nvPr/>
        </p:nvCxnSpPr>
        <p:spPr bwMode="auto">
          <a:xfrm>
            <a:off x="6028570" y="3429000"/>
            <a:ext cx="900125" cy="1512210"/>
          </a:xfrm>
          <a:prstGeom prst="bentConnector2">
            <a:avLst/>
          </a:prstGeom>
          <a:noFill/>
          <a:ln w="9525">
            <a:solidFill>
              <a:srgbClr val="666666"/>
            </a:solidFill>
            <a:prstDash val="dash"/>
            <a:round/>
            <a:headEnd type="arrow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04602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JFace </a:t>
            </a:r>
            <a:r>
              <a:rPr lang="ko-KR" altLang="en-US" smtClean="0"/>
              <a:t>동작 정의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909855"/>
          </a:xfrm>
        </p:spPr>
        <p:txBody>
          <a:bodyPr/>
          <a:lstStyle/>
          <a:p>
            <a:r>
              <a:rPr lang="en-US" altLang="ko-KR" smtClean="0"/>
              <a:t>SWT </a:t>
            </a:r>
            <a:r>
              <a:rPr lang="ko-KR" altLang="en-US" smtClean="0"/>
              <a:t>이벤트 프로그래밍은 행위를 담당하는 코드가 직접 </a:t>
            </a:r>
            <a:r>
              <a:rPr lang="en-US" altLang="ko-KR" smtClean="0"/>
              <a:t>UI </a:t>
            </a:r>
            <a:r>
              <a:rPr lang="ko-KR" altLang="en-US" smtClean="0"/>
              <a:t>컨트롤에 접근해야 함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SWT </a:t>
            </a:r>
            <a:r>
              <a:rPr lang="ko-KR" altLang="en-US" smtClean="0"/>
              <a:t>리스너 객체는 특정 위젯에 대한 의존성이 강하여 분리하기가 힘듬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그러나 </a:t>
            </a:r>
            <a:r>
              <a:rPr lang="en-US" altLang="ko-KR" smtClean="0"/>
              <a:t>JFace Action</a:t>
            </a:r>
            <a:r>
              <a:rPr lang="ko-KR" altLang="en-US" smtClean="0"/>
              <a:t>은 이벤트에 대한 행위를 이러한 의존성 없이 표현이 가능함</a:t>
            </a:r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 bwMode="auto">
          <a:xfrm>
            <a:off x="3220180" y="2558530"/>
            <a:ext cx="1512210" cy="576080"/>
          </a:xfrm>
          <a:prstGeom prst="roundRect">
            <a:avLst/>
          </a:prstGeom>
          <a:solidFill>
            <a:srgbClr val="666633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SWT </a:t>
            </a:r>
            <a:r>
              <a:rPr lang="ko-KR" altLang="en-US" sz="1400" smtClean="0">
                <a:solidFill>
                  <a:schemeClr val="bg1"/>
                </a:solidFill>
                <a:latin typeface="Optima" pitchFamily="2" charset="2"/>
              </a:rPr>
              <a:t>위젯</a:t>
            </a:r>
          </a:p>
        </p:txBody>
      </p:sp>
      <p:sp>
        <p:nvSpPr>
          <p:cNvPr id="5" name="모서리가 둥근 직사각형 4"/>
          <p:cNvSpPr/>
          <p:nvPr/>
        </p:nvSpPr>
        <p:spPr bwMode="auto">
          <a:xfrm>
            <a:off x="6172590" y="2558530"/>
            <a:ext cx="1512210" cy="57608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400" smtClean="0">
                <a:solidFill>
                  <a:schemeClr val="bg1"/>
                </a:solidFill>
                <a:latin typeface="Optima" pitchFamily="2" charset="2"/>
              </a:rPr>
              <a:t>이벤트 리스너</a:t>
            </a:r>
          </a:p>
        </p:txBody>
      </p:sp>
      <p:cxnSp>
        <p:nvCxnSpPr>
          <p:cNvPr id="6" name="꺾인 연결선 5"/>
          <p:cNvCxnSpPr>
            <a:stCxn id="4" idx="0"/>
            <a:endCxn id="5" idx="0"/>
          </p:cNvCxnSpPr>
          <p:nvPr/>
        </p:nvCxnSpPr>
        <p:spPr bwMode="auto">
          <a:xfrm rot="5400000" flipH="1" flipV="1">
            <a:off x="5452490" y="1082325"/>
            <a:ext cx="12700" cy="2952410"/>
          </a:xfrm>
          <a:prstGeom prst="bentConnector3">
            <a:avLst>
              <a:gd name="adj1" fmla="val 1800000"/>
            </a:avLst>
          </a:prstGeom>
          <a:noFill/>
          <a:ln w="9525">
            <a:solidFill>
              <a:srgbClr val="666666"/>
            </a:solidFill>
            <a:prstDash val="dash"/>
            <a:round/>
            <a:headEnd type="none"/>
            <a:tailEnd type="arrow"/>
          </a:ln>
          <a:effectLst/>
        </p:spPr>
      </p:cxnSp>
      <p:cxnSp>
        <p:nvCxnSpPr>
          <p:cNvPr id="9" name="꺾인 연결선 8"/>
          <p:cNvCxnSpPr>
            <a:stCxn id="4" idx="2"/>
            <a:endCxn id="5" idx="2"/>
          </p:cNvCxnSpPr>
          <p:nvPr/>
        </p:nvCxnSpPr>
        <p:spPr bwMode="auto">
          <a:xfrm rot="16200000" flipH="1">
            <a:off x="5452490" y="1658405"/>
            <a:ext cx="12700" cy="2952410"/>
          </a:xfrm>
          <a:prstGeom prst="bentConnector3">
            <a:avLst>
              <a:gd name="adj1" fmla="val 1800000"/>
            </a:avLst>
          </a:prstGeom>
          <a:noFill/>
          <a:ln w="9525">
            <a:solidFill>
              <a:srgbClr val="666666"/>
            </a:solidFill>
            <a:prstDash val="dash"/>
            <a:round/>
            <a:headEnd type="arrow"/>
            <a:tailEnd type="none"/>
          </a:ln>
          <a:effectLst/>
        </p:spPr>
      </p:cxnSp>
      <p:sp>
        <p:nvSpPr>
          <p:cNvPr id="14" name="모서리가 둥근 직사각형 13"/>
          <p:cNvSpPr/>
          <p:nvPr/>
        </p:nvSpPr>
        <p:spPr bwMode="auto">
          <a:xfrm>
            <a:off x="7036710" y="4725180"/>
            <a:ext cx="1512210" cy="57608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JFace Action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15" name="모서리가 둥근 직사각형 14"/>
          <p:cNvSpPr/>
          <p:nvPr/>
        </p:nvSpPr>
        <p:spPr bwMode="auto">
          <a:xfrm>
            <a:off x="4804400" y="4725180"/>
            <a:ext cx="1512210" cy="57608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Action </a:t>
            </a:r>
            <a:r>
              <a:rPr lang="ko-KR" altLang="en-US" sz="1400" smtClean="0">
                <a:solidFill>
                  <a:schemeClr val="bg1"/>
                </a:solidFill>
                <a:latin typeface="Optima" pitchFamily="2" charset="2"/>
              </a:rPr>
              <a:t>기여자</a:t>
            </a:r>
          </a:p>
        </p:txBody>
      </p:sp>
      <p:sp>
        <p:nvSpPr>
          <p:cNvPr id="18" name="모서리가 둥근 직사각형 17"/>
          <p:cNvSpPr/>
          <p:nvPr/>
        </p:nvSpPr>
        <p:spPr bwMode="auto">
          <a:xfrm>
            <a:off x="2572090" y="3933070"/>
            <a:ext cx="1512210" cy="576080"/>
          </a:xfrm>
          <a:prstGeom prst="roundRect">
            <a:avLst/>
          </a:prstGeom>
          <a:solidFill>
            <a:srgbClr val="666633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Menu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19" name="모서리가 둥근 직사각형 18"/>
          <p:cNvSpPr/>
          <p:nvPr/>
        </p:nvSpPr>
        <p:spPr bwMode="auto">
          <a:xfrm>
            <a:off x="2572090" y="4725180"/>
            <a:ext cx="1512210" cy="576080"/>
          </a:xfrm>
          <a:prstGeom prst="roundRect">
            <a:avLst/>
          </a:prstGeom>
          <a:solidFill>
            <a:srgbClr val="666633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ToolBar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20" name="모서리가 둥근 직사각형 19"/>
          <p:cNvSpPr/>
          <p:nvPr/>
        </p:nvSpPr>
        <p:spPr bwMode="auto">
          <a:xfrm>
            <a:off x="2572090" y="5517290"/>
            <a:ext cx="1512210" cy="576080"/>
          </a:xfrm>
          <a:prstGeom prst="roundRect">
            <a:avLst/>
          </a:prstGeom>
          <a:solidFill>
            <a:srgbClr val="666633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Button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cxnSp>
        <p:nvCxnSpPr>
          <p:cNvPr id="21" name="꺾인 연결선 20"/>
          <p:cNvCxnSpPr>
            <a:stCxn id="15" idx="0"/>
            <a:endCxn id="18" idx="3"/>
          </p:cNvCxnSpPr>
          <p:nvPr/>
        </p:nvCxnSpPr>
        <p:spPr bwMode="auto">
          <a:xfrm rot="16200000" flipV="1">
            <a:off x="4570368" y="3735042"/>
            <a:ext cx="504070" cy="1476205"/>
          </a:xfrm>
          <a:prstGeom prst="bentConnector2">
            <a:avLst/>
          </a:prstGeom>
          <a:noFill/>
          <a:ln w="9525">
            <a:solidFill>
              <a:srgbClr val="666666"/>
            </a:solidFill>
            <a:prstDash val="dash"/>
            <a:round/>
            <a:headEnd type="arrow"/>
            <a:tailEnd type="none"/>
          </a:ln>
          <a:effectLst/>
        </p:spPr>
      </p:cxnSp>
      <p:cxnSp>
        <p:nvCxnSpPr>
          <p:cNvPr id="24" name="꺾인 연결선 23"/>
          <p:cNvCxnSpPr>
            <a:stCxn id="15" idx="2"/>
          </p:cNvCxnSpPr>
          <p:nvPr/>
        </p:nvCxnSpPr>
        <p:spPr bwMode="auto">
          <a:xfrm rot="5400000">
            <a:off x="4498358" y="4743185"/>
            <a:ext cx="504072" cy="1620223"/>
          </a:xfrm>
          <a:prstGeom prst="bentConnector2">
            <a:avLst/>
          </a:prstGeom>
          <a:noFill/>
          <a:ln w="9525">
            <a:solidFill>
              <a:srgbClr val="666666"/>
            </a:solidFill>
            <a:prstDash val="dash"/>
            <a:round/>
            <a:headEnd type="arrow"/>
            <a:tailEnd type="none"/>
          </a:ln>
          <a:effectLst/>
        </p:spPr>
      </p:cxnSp>
      <p:cxnSp>
        <p:nvCxnSpPr>
          <p:cNvPr id="27" name="꺾인 연결선 26"/>
          <p:cNvCxnSpPr>
            <a:stCxn id="15" idx="1"/>
            <a:endCxn id="19" idx="3"/>
          </p:cNvCxnSpPr>
          <p:nvPr/>
        </p:nvCxnSpPr>
        <p:spPr bwMode="auto">
          <a:xfrm rot="10800000">
            <a:off x="4084300" y="5013220"/>
            <a:ext cx="720100" cy="127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666666"/>
            </a:solidFill>
            <a:prstDash val="dash"/>
            <a:round/>
            <a:headEnd type="arrow"/>
            <a:tailEnd type="none"/>
          </a:ln>
          <a:effectLst/>
        </p:spPr>
      </p:cxnSp>
      <p:cxnSp>
        <p:nvCxnSpPr>
          <p:cNvPr id="30" name="꺾인 연결선 29"/>
          <p:cNvCxnSpPr>
            <a:stCxn id="14" idx="1"/>
            <a:endCxn id="15" idx="3"/>
          </p:cNvCxnSpPr>
          <p:nvPr/>
        </p:nvCxnSpPr>
        <p:spPr bwMode="auto">
          <a:xfrm rot="10800000">
            <a:off x="6316610" y="5013220"/>
            <a:ext cx="720100" cy="127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666666"/>
            </a:solidFill>
            <a:prstDash val="dash"/>
            <a:round/>
            <a:headEnd type="arrow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400664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JFace Action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909855"/>
          </a:xfrm>
        </p:spPr>
        <p:txBody>
          <a:bodyPr/>
          <a:lstStyle/>
          <a:p>
            <a:r>
              <a:rPr lang="en-US" altLang="ko-KR" smtClean="0"/>
              <a:t>JFace Action</a:t>
            </a:r>
            <a:r>
              <a:rPr lang="ko-KR" altLang="en-US" smtClean="0"/>
              <a:t>은 </a:t>
            </a:r>
            <a:r>
              <a:rPr lang="en-US" altLang="ko-KR" smtClean="0"/>
              <a:t>SWT</a:t>
            </a:r>
            <a:r>
              <a:rPr lang="ko-KR" altLang="en-US" smtClean="0"/>
              <a:t>의 이벤트 클래스와 비슷하나 더 다양하게 적용이 가능함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Action </a:t>
            </a:r>
            <a:r>
              <a:rPr lang="ko-KR" altLang="en-US" smtClean="0"/>
              <a:t>기여자</a:t>
            </a:r>
            <a:r>
              <a:rPr lang="en-US" altLang="ko-KR" smtClean="0"/>
              <a:t>(</a:t>
            </a:r>
            <a:r>
              <a:rPr lang="en-US" altLang="ko-KR"/>
              <a:t>ActionContributionItem</a:t>
            </a:r>
            <a:r>
              <a:rPr lang="en-US" altLang="ko-KR" smtClean="0"/>
              <a:t>)</a:t>
            </a:r>
            <a:r>
              <a:rPr lang="ko-KR" altLang="en-US" smtClean="0"/>
              <a:t>는 동일한 </a:t>
            </a:r>
            <a:r>
              <a:rPr lang="en-US" altLang="ko-KR" smtClean="0"/>
              <a:t>Action</a:t>
            </a:r>
            <a:r>
              <a:rPr lang="ko-KR" altLang="en-US" smtClean="0"/>
              <a:t>을 버튼 뿐만 아니라 메뉴바</a:t>
            </a:r>
            <a:r>
              <a:rPr lang="en-US" altLang="ko-KR" smtClean="0"/>
              <a:t>, </a:t>
            </a:r>
            <a:r>
              <a:rPr lang="ko-KR" altLang="en-US" smtClean="0"/>
              <a:t>툴바에 적용 가능하게 함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사용자에 의한 이벤트가 </a:t>
            </a:r>
            <a:r>
              <a:rPr lang="en-US" altLang="ko-KR" smtClean="0"/>
              <a:t>Action</a:t>
            </a:r>
            <a:r>
              <a:rPr lang="ko-KR" altLang="en-US" smtClean="0"/>
              <a:t>형태로 </a:t>
            </a:r>
            <a:r>
              <a:rPr lang="en-US" altLang="ko-KR" smtClean="0"/>
              <a:t>Action Contribution</a:t>
            </a:r>
            <a:r>
              <a:rPr lang="ko-KR" altLang="en-US" smtClean="0"/>
              <a:t>에 전달 되며 </a:t>
            </a:r>
            <a:r>
              <a:rPr lang="en-US" altLang="ko-KR" smtClean="0"/>
              <a:t>Contribution</a:t>
            </a:r>
            <a:r>
              <a:rPr lang="ko-KR" altLang="en-US" smtClean="0"/>
              <a:t>은 </a:t>
            </a:r>
            <a:r>
              <a:rPr lang="en-US" altLang="ko-KR" smtClean="0"/>
              <a:t>Action</a:t>
            </a:r>
            <a:r>
              <a:rPr lang="ko-KR" altLang="en-US" smtClean="0"/>
              <a:t>을 실행시킴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 bwMode="auto">
          <a:xfrm>
            <a:off x="1888336" y="2924930"/>
            <a:ext cx="1440200" cy="6480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chemeClr val="bg1"/>
                </a:solidFill>
                <a:latin typeface="+mj-ea"/>
                <a:ea typeface="+mj-ea"/>
              </a:rPr>
              <a:t>OS </a:t>
            </a:r>
            <a:r>
              <a:rPr lang="ko-KR" altLang="en-US" smtClean="0">
                <a:solidFill>
                  <a:schemeClr val="bg1"/>
                </a:solidFill>
                <a:latin typeface="+mj-ea"/>
                <a:ea typeface="+mj-ea"/>
              </a:rPr>
              <a:t>이벤트 큐</a:t>
            </a:r>
          </a:p>
        </p:txBody>
      </p:sp>
      <p:sp>
        <p:nvSpPr>
          <p:cNvPr id="5" name="모서리가 둥근 직사각형 4"/>
          <p:cNvSpPr/>
          <p:nvPr/>
        </p:nvSpPr>
        <p:spPr bwMode="auto">
          <a:xfrm>
            <a:off x="3328536" y="4509150"/>
            <a:ext cx="1440199" cy="648090"/>
          </a:xfrm>
          <a:prstGeom prst="roundRect">
            <a:avLst/>
          </a:prstGeom>
          <a:solidFill>
            <a:srgbClr val="666633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chemeClr val="bg1"/>
                </a:solidFill>
                <a:latin typeface="Optima" pitchFamily="2" charset="2"/>
              </a:rPr>
              <a:t>Display</a:t>
            </a:r>
            <a:endParaRPr lang="ko-KR" altLang="en-US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4768737" y="2924930"/>
            <a:ext cx="1440199" cy="648090"/>
          </a:xfrm>
          <a:prstGeom prst="roundRect">
            <a:avLst/>
          </a:prstGeom>
          <a:solidFill>
            <a:srgbClr val="666633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chemeClr val="bg1"/>
                </a:solidFill>
                <a:latin typeface="Optima" pitchFamily="2" charset="2"/>
              </a:rPr>
              <a:t>ApplicationWindow</a:t>
            </a:r>
            <a:endParaRPr lang="ko-KR" altLang="en-US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6208936" y="4509150"/>
            <a:ext cx="1440199" cy="648090"/>
          </a:xfrm>
          <a:prstGeom prst="roundRect">
            <a:avLst/>
          </a:prstGeom>
          <a:solidFill>
            <a:srgbClr val="666633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chemeClr val="bg1"/>
                </a:solidFill>
                <a:latin typeface="Optima" pitchFamily="2" charset="2"/>
              </a:rPr>
              <a:t>Contribution</a:t>
            </a:r>
            <a:endParaRPr lang="ko-KR" altLang="en-US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7684800" y="2934090"/>
            <a:ext cx="1440200" cy="6480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chemeClr val="bg1"/>
                </a:solidFill>
                <a:latin typeface="+mj-ea"/>
                <a:ea typeface="+mj-ea"/>
              </a:rPr>
              <a:t>Action run()</a:t>
            </a:r>
            <a:endParaRPr lang="ko-KR" altLang="en-US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0" name="꺾인 연결선 9"/>
          <p:cNvCxnSpPr>
            <a:stCxn id="4" idx="2"/>
            <a:endCxn id="5" idx="1"/>
          </p:cNvCxnSpPr>
          <p:nvPr/>
        </p:nvCxnSpPr>
        <p:spPr bwMode="auto">
          <a:xfrm rot="16200000" flipH="1">
            <a:off x="2338399" y="3843057"/>
            <a:ext cx="1260175" cy="720100"/>
          </a:xfrm>
          <a:prstGeom prst="bentConnector2">
            <a:avLst/>
          </a:prstGeom>
          <a:noFill/>
          <a:ln w="9525">
            <a:solidFill>
              <a:srgbClr val="666666"/>
            </a:solidFill>
            <a:prstDash val="dash"/>
            <a:round/>
            <a:headEnd/>
            <a:tailEnd type="arrow"/>
          </a:ln>
          <a:effectLst/>
        </p:spPr>
      </p:cxnSp>
      <p:cxnSp>
        <p:nvCxnSpPr>
          <p:cNvPr id="11" name="꺾인 연결선 10"/>
          <p:cNvCxnSpPr>
            <a:stCxn id="5" idx="0"/>
            <a:endCxn id="6" idx="1"/>
          </p:cNvCxnSpPr>
          <p:nvPr/>
        </p:nvCxnSpPr>
        <p:spPr bwMode="auto">
          <a:xfrm rot="5400000" flipH="1" flipV="1">
            <a:off x="3778599" y="3519013"/>
            <a:ext cx="1260175" cy="720101"/>
          </a:xfrm>
          <a:prstGeom prst="bentConnector2">
            <a:avLst/>
          </a:prstGeom>
          <a:noFill/>
          <a:ln w="9525">
            <a:solidFill>
              <a:srgbClr val="666666"/>
            </a:solidFill>
            <a:prstDash val="dash"/>
            <a:round/>
            <a:headEnd/>
            <a:tailEnd type="arrow"/>
          </a:ln>
          <a:effectLst/>
        </p:spPr>
      </p:cxnSp>
      <p:cxnSp>
        <p:nvCxnSpPr>
          <p:cNvPr id="12" name="꺾인 연결선 11"/>
          <p:cNvCxnSpPr>
            <a:stCxn id="6" idx="2"/>
            <a:endCxn id="7" idx="1"/>
          </p:cNvCxnSpPr>
          <p:nvPr/>
        </p:nvCxnSpPr>
        <p:spPr bwMode="auto">
          <a:xfrm rot="16200000" flipH="1">
            <a:off x="5218799" y="3843057"/>
            <a:ext cx="1260175" cy="720099"/>
          </a:xfrm>
          <a:prstGeom prst="bentConnector2">
            <a:avLst/>
          </a:prstGeom>
          <a:noFill/>
          <a:ln w="9525">
            <a:solidFill>
              <a:srgbClr val="666666"/>
            </a:solidFill>
            <a:prstDash val="dash"/>
            <a:round/>
            <a:headEnd/>
            <a:tailEnd type="arrow"/>
          </a:ln>
          <a:effectLst/>
        </p:spPr>
      </p:cxnSp>
      <p:cxnSp>
        <p:nvCxnSpPr>
          <p:cNvPr id="13" name="꺾인 연결선 12"/>
          <p:cNvCxnSpPr>
            <a:stCxn id="7" idx="0"/>
            <a:endCxn id="9" idx="1"/>
          </p:cNvCxnSpPr>
          <p:nvPr/>
        </p:nvCxnSpPr>
        <p:spPr bwMode="auto">
          <a:xfrm rot="5400000" flipH="1" flipV="1">
            <a:off x="6681411" y="3505761"/>
            <a:ext cx="1251015" cy="755764"/>
          </a:xfrm>
          <a:prstGeom prst="bentConnector2">
            <a:avLst/>
          </a:prstGeom>
          <a:noFill/>
          <a:ln w="9525">
            <a:solidFill>
              <a:srgbClr val="666666"/>
            </a:solidFill>
            <a:prstDash val="dash"/>
            <a:round/>
            <a:headEnd/>
            <a:tailEnd type="arrow"/>
          </a:ln>
          <a:effectLst/>
        </p:spPr>
      </p:cxnSp>
      <p:sp>
        <p:nvSpPr>
          <p:cNvPr id="15" name="TextBox 14"/>
          <p:cNvSpPr txBox="1"/>
          <p:nvPr/>
        </p:nvSpPr>
        <p:spPr bwMode="auto">
          <a:xfrm>
            <a:off x="2847317" y="4869200"/>
            <a:ext cx="337199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36000" rIns="36000" rtlCol="0">
            <a:spAutoFit/>
          </a:bodyPr>
          <a:lstStyle/>
          <a:p>
            <a:pPr algn="l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smtClean="0">
                <a:latin typeface="+mj-lt"/>
                <a:ea typeface="+mj-ea"/>
              </a:rPr>
              <a:t>msg</a:t>
            </a:r>
            <a:endParaRPr lang="ko-KR" altLang="en-US" smtClean="0">
              <a:latin typeface="+mj-lt"/>
              <a:ea typeface="+mj-ea"/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5632853" y="4880397"/>
            <a:ext cx="508720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36000" rIns="36000" rtlCol="0">
            <a:spAutoFit/>
          </a:bodyPr>
          <a:lstStyle/>
          <a:p>
            <a:pPr algn="l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smtClean="0">
                <a:latin typeface="+mj-lt"/>
                <a:ea typeface="+mj-ea"/>
              </a:rPr>
              <a:t>Action</a:t>
            </a:r>
            <a:endParaRPr lang="ko-KR" altLang="en-US" smtClean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859697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ContributionItem </a:t>
            </a:r>
            <a:r>
              <a:rPr lang="ko-KR" altLang="en-US" smtClean="0"/>
              <a:t>과 </a:t>
            </a:r>
            <a:r>
              <a:rPr lang="en-US" altLang="ko-KR" smtClean="0"/>
              <a:t>ContributionManager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909855"/>
          </a:xfrm>
        </p:spPr>
        <p:txBody>
          <a:bodyPr/>
          <a:lstStyle/>
          <a:p>
            <a:r>
              <a:rPr lang="en-US" altLang="ko-KR" smtClean="0"/>
              <a:t>ContributionItem</a:t>
            </a:r>
            <a:r>
              <a:rPr lang="ko-KR" altLang="en-US" smtClean="0"/>
              <a:t>은 메뉴나 툴바에 확장할 수 </a:t>
            </a:r>
            <a:r>
              <a:rPr lang="en-US" altLang="ko-KR" smtClean="0"/>
              <a:t>UI </a:t>
            </a:r>
            <a:r>
              <a:rPr lang="ko-KR" altLang="en-US" smtClean="0"/>
              <a:t>리소스를 제공</a:t>
            </a:r>
            <a:endParaRPr lang="en-US" altLang="ko-KR" smtClean="0"/>
          </a:p>
          <a:p>
            <a:r>
              <a:rPr lang="en-US" altLang="ko-KR" smtClean="0"/>
              <a:t>ActionContributionItem</a:t>
            </a:r>
            <a:r>
              <a:rPr lang="ko-KR" altLang="en-US" smtClean="0"/>
              <a:t>처럼 </a:t>
            </a:r>
            <a:r>
              <a:rPr lang="en-US" altLang="ko-KR" smtClean="0"/>
              <a:t>Action</a:t>
            </a:r>
            <a:r>
              <a:rPr lang="ko-KR" altLang="en-US" smtClean="0"/>
              <a:t>을 메뉴에 적용가능하게 함</a:t>
            </a:r>
            <a:endParaRPr lang="en-US" altLang="ko-KR" smtClean="0"/>
          </a:p>
          <a:p>
            <a:r>
              <a:rPr lang="en-US" altLang="ko-KR" smtClean="0"/>
              <a:t>ContributionManager</a:t>
            </a:r>
            <a:r>
              <a:rPr lang="ko-KR" altLang="en-US" smtClean="0"/>
              <a:t>는 </a:t>
            </a:r>
            <a:r>
              <a:rPr lang="en-US" altLang="ko-KR" smtClean="0"/>
              <a:t>ContributionItem</a:t>
            </a:r>
            <a:r>
              <a:rPr lang="ko-KR" altLang="en-US" smtClean="0"/>
              <a:t>을 담는 컨테이너 이며 이 </a:t>
            </a:r>
            <a:r>
              <a:rPr lang="en-US" altLang="ko-KR" smtClean="0"/>
              <a:t>Item</a:t>
            </a:r>
            <a:r>
              <a:rPr lang="ko-KR" altLang="en-US" smtClean="0"/>
              <a:t>으로 메뉴바 및 툴바를 구성함</a:t>
            </a:r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 bwMode="auto">
          <a:xfrm>
            <a:off x="3724250" y="2564880"/>
            <a:ext cx="1944270" cy="576080"/>
          </a:xfrm>
          <a:prstGeom prst="roundRect">
            <a:avLst/>
          </a:prstGeom>
          <a:solidFill>
            <a:srgbClr val="666633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ContributionItem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5" name="모서리가 둥근 직사각형 4"/>
          <p:cNvSpPr/>
          <p:nvPr/>
        </p:nvSpPr>
        <p:spPr bwMode="auto">
          <a:xfrm>
            <a:off x="6460630" y="2564880"/>
            <a:ext cx="1944270" cy="57608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ContributionManager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3652240" y="2674815"/>
            <a:ext cx="1944270" cy="576080"/>
          </a:xfrm>
          <a:prstGeom prst="roundRect">
            <a:avLst/>
          </a:prstGeom>
          <a:solidFill>
            <a:srgbClr val="666633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ContributionItem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3580230" y="2809616"/>
            <a:ext cx="1944270" cy="576080"/>
          </a:xfrm>
          <a:prstGeom prst="roundRect">
            <a:avLst/>
          </a:prstGeom>
          <a:solidFill>
            <a:srgbClr val="666633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ContributionItem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cxnSp>
        <p:nvCxnSpPr>
          <p:cNvPr id="9" name="직선 화살표 연결선 8"/>
          <p:cNvCxnSpPr>
            <a:stCxn id="5" idx="1"/>
            <a:endCxn id="4" idx="3"/>
          </p:cNvCxnSpPr>
          <p:nvPr/>
        </p:nvCxnSpPr>
        <p:spPr bwMode="auto">
          <a:xfrm flipH="1">
            <a:off x="5668520" y="2852920"/>
            <a:ext cx="792110" cy="0"/>
          </a:xfrm>
          <a:prstGeom prst="straightConnector1">
            <a:avLst/>
          </a:prstGeom>
          <a:noFill/>
          <a:ln w="9525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10" name="모서리가 둥근 직사각형 9"/>
          <p:cNvSpPr/>
          <p:nvPr/>
        </p:nvSpPr>
        <p:spPr bwMode="auto">
          <a:xfrm>
            <a:off x="915860" y="2809616"/>
            <a:ext cx="1944270" cy="576080"/>
          </a:xfrm>
          <a:prstGeom prst="roundRect">
            <a:avLst/>
          </a:prstGeom>
          <a:solidFill>
            <a:srgbClr val="808000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Optima" pitchFamily="2" charset="2"/>
              </a:rPr>
              <a:t>Action</a:t>
            </a:r>
            <a:endParaRPr lang="ko-KR" altLang="en-US" sz="1400" smtClean="0">
              <a:solidFill>
                <a:schemeClr val="bg1"/>
              </a:solidFill>
              <a:latin typeface="Optima" pitchFamily="2" charset="2"/>
            </a:endParaRPr>
          </a:p>
        </p:txBody>
      </p:sp>
      <p:cxnSp>
        <p:nvCxnSpPr>
          <p:cNvPr id="11" name="직선 화살표 연결선 10"/>
          <p:cNvCxnSpPr>
            <a:stCxn id="7" idx="1"/>
            <a:endCxn id="10" idx="3"/>
          </p:cNvCxnSpPr>
          <p:nvPr/>
        </p:nvCxnSpPr>
        <p:spPr bwMode="auto">
          <a:xfrm flipH="1">
            <a:off x="2860130" y="3097656"/>
            <a:ext cx="720100" cy="0"/>
          </a:xfrm>
          <a:prstGeom prst="straightConnector1">
            <a:avLst/>
          </a:prstGeom>
          <a:noFill/>
          <a:ln w="9525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20" name="직사각형 19"/>
          <p:cNvSpPr/>
          <p:nvPr/>
        </p:nvSpPr>
        <p:spPr bwMode="auto">
          <a:xfrm>
            <a:off x="6676660" y="4509150"/>
            <a:ext cx="1512210" cy="6480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chemeClr val="bg1"/>
                </a:solidFill>
                <a:latin typeface="+mj-ea"/>
                <a:ea typeface="+mj-ea"/>
              </a:rPr>
              <a:t>Menu Bar</a:t>
            </a:r>
            <a:endParaRPr lang="ko-KR" altLang="en-US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22" name="꺾인 연결선 21"/>
          <p:cNvCxnSpPr>
            <a:stCxn id="5" idx="2"/>
            <a:endCxn id="34" idx="0"/>
          </p:cNvCxnSpPr>
          <p:nvPr/>
        </p:nvCxnSpPr>
        <p:spPr bwMode="auto">
          <a:xfrm rot="5400000">
            <a:off x="5848545" y="2924930"/>
            <a:ext cx="1368190" cy="180025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666666"/>
            </a:solidFill>
            <a:prstDash val="dash"/>
            <a:round/>
            <a:headEnd/>
            <a:tailEnd type="arrow"/>
          </a:ln>
          <a:effectLst/>
        </p:spPr>
      </p:cxnSp>
      <p:cxnSp>
        <p:nvCxnSpPr>
          <p:cNvPr id="25" name="꺾인 연결선 24"/>
          <p:cNvCxnSpPr>
            <a:stCxn id="5" idx="2"/>
            <a:endCxn id="20" idx="0"/>
          </p:cNvCxnSpPr>
          <p:nvPr/>
        </p:nvCxnSpPr>
        <p:spPr bwMode="auto">
          <a:xfrm rot="5400000">
            <a:off x="6748670" y="3825055"/>
            <a:ext cx="1368190" cy="127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666666"/>
            </a:solidFill>
            <a:prstDash val="dash"/>
            <a:round/>
            <a:headEnd/>
            <a:tailEnd type="arrow"/>
          </a:ln>
          <a:effectLst/>
        </p:spPr>
      </p:cxnSp>
      <p:cxnSp>
        <p:nvCxnSpPr>
          <p:cNvPr id="28" name="꺾인 연결선 27"/>
          <p:cNvCxnSpPr>
            <a:stCxn id="5" idx="2"/>
            <a:endCxn id="35" idx="0"/>
          </p:cNvCxnSpPr>
          <p:nvPr/>
        </p:nvCxnSpPr>
        <p:spPr bwMode="auto">
          <a:xfrm rot="16200000" flipH="1">
            <a:off x="7648795" y="2924930"/>
            <a:ext cx="1368190" cy="180025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666666"/>
            </a:solidFill>
            <a:prstDash val="dash"/>
            <a:round/>
            <a:headEnd/>
            <a:tailEnd type="arrow"/>
          </a:ln>
          <a:effectLst/>
        </p:spPr>
      </p:cxnSp>
      <p:sp>
        <p:nvSpPr>
          <p:cNvPr id="34" name="직사각형 33"/>
          <p:cNvSpPr/>
          <p:nvPr/>
        </p:nvSpPr>
        <p:spPr bwMode="auto">
          <a:xfrm>
            <a:off x="4876410" y="4509150"/>
            <a:ext cx="1512210" cy="6480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chemeClr val="bg1"/>
                </a:solidFill>
                <a:latin typeface="+mj-ea"/>
                <a:ea typeface="+mj-ea"/>
              </a:rPr>
              <a:t>Tool Bar</a:t>
            </a:r>
            <a:endParaRPr lang="ko-KR" altLang="en-US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8476910" y="4509150"/>
            <a:ext cx="1512210" cy="6480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chemeClr val="bg1"/>
                </a:solidFill>
                <a:latin typeface="+mj-ea"/>
                <a:ea typeface="+mj-ea"/>
              </a:rPr>
              <a:t>Button</a:t>
            </a:r>
            <a:endParaRPr lang="ko-KR" altLang="en-US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218004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Action </a:t>
            </a:r>
            <a:r>
              <a:rPr lang="ko-KR" altLang="en-US" smtClean="0"/>
              <a:t>클래스 구현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1205321"/>
          </a:xfrm>
        </p:spPr>
        <p:txBody>
          <a:bodyPr/>
          <a:lstStyle/>
          <a:p>
            <a:r>
              <a:rPr lang="en-US" altLang="ko-KR" smtClean="0"/>
              <a:t>Action </a:t>
            </a:r>
            <a:r>
              <a:rPr lang="ko-KR" altLang="en-US" smtClean="0"/>
              <a:t>클래스는 </a:t>
            </a:r>
            <a:r>
              <a:rPr lang="en-US" altLang="ko-KR" smtClean="0"/>
              <a:t>JFace </a:t>
            </a:r>
            <a:r>
              <a:rPr lang="ko-KR" altLang="en-US" smtClean="0"/>
              <a:t>패키지의 추상 </a:t>
            </a:r>
            <a:r>
              <a:rPr lang="en-US" altLang="ko-KR" smtClean="0"/>
              <a:t>Action</a:t>
            </a:r>
            <a:r>
              <a:rPr lang="ko-KR" altLang="en-US" smtClean="0"/>
              <a:t>클래스를 상속받아 구현함</a:t>
            </a:r>
            <a:endParaRPr lang="en-US" altLang="ko-KR" smtClean="0"/>
          </a:p>
          <a:p>
            <a:r>
              <a:rPr lang="en-US" altLang="ko-KR" smtClean="0"/>
              <a:t>StatusLineManager</a:t>
            </a:r>
            <a:r>
              <a:rPr lang="ko-KR" altLang="en-US" smtClean="0"/>
              <a:t>는 </a:t>
            </a:r>
            <a:r>
              <a:rPr lang="en-US" altLang="ko-KR" smtClean="0"/>
              <a:t>ApplicationWindow</a:t>
            </a:r>
            <a:r>
              <a:rPr lang="ko-KR" altLang="en-US" smtClean="0"/>
              <a:t>의 상태표시줄을 제어함</a:t>
            </a:r>
            <a:endParaRPr lang="en-US" altLang="ko-KR" smtClean="0"/>
          </a:p>
          <a:p>
            <a:r>
              <a:rPr lang="ko-KR" altLang="en-US" smtClean="0"/>
              <a:t>가장 큰 특징은 이 클래스는 이벤트의 발생이 어디에서 이루어지는지 알지 못함</a:t>
            </a:r>
            <a:endParaRPr lang="en-US" altLang="ko-KR" smtClean="0"/>
          </a:p>
          <a:p>
            <a:r>
              <a:rPr lang="ko-KR" altLang="en-US" smtClean="0"/>
              <a:t>그러므로 </a:t>
            </a:r>
            <a:r>
              <a:rPr lang="en-US" altLang="ko-KR" smtClean="0"/>
              <a:t>UI</a:t>
            </a:r>
            <a:r>
              <a:rPr lang="ko-KR" altLang="en-US" smtClean="0"/>
              <a:t>의 어떤 컨드롤이든 이 </a:t>
            </a:r>
            <a:r>
              <a:rPr lang="en-US" altLang="ko-KR" smtClean="0"/>
              <a:t>Action</a:t>
            </a:r>
            <a:r>
              <a:rPr lang="ko-KR" altLang="en-US" smtClean="0"/>
              <a:t>을 실행 가능함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 bwMode="auto">
          <a:xfrm>
            <a:off x="555810" y="2306444"/>
            <a:ext cx="6913434" cy="360948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StatusAction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Action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StatusLineManager 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manager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StatusAction(StatusLineManager manager)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"&amp;Action@Ctrl+T"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manager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= manager;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setToolTipText(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액션 발생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setImageDescriptor(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        ImageDescriptor.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createFromFile(</a:t>
            </a:r>
            <a:r>
              <a:rPr lang="en-US" altLang="ko-KR" i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.getClass(), </a:t>
            </a:r>
            <a:r>
              <a:rPr lang="en-US" altLang="ko-KR" i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"sample.gif"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ko-KR" alt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run()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manager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.setMessage(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액션 실행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 count:"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모서리가 둥근 직사각형 4"/>
          <p:cNvSpPr/>
          <p:nvPr/>
        </p:nvSpPr>
        <p:spPr bwMode="auto">
          <a:xfrm>
            <a:off x="6892690" y="5517290"/>
            <a:ext cx="3600500" cy="792110"/>
          </a:xfrm>
          <a:prstGeom prst="roundRect">
            <a:avLst>
              <a:gd name="adj" fmla="val 5625"/>
            </a:avLst>
          </a:prstGeom>
          <a:solidFill>
            <a:schemeClr val="bg1"/>
          </a:solidFill>
          <a:ln w="9525">
            <a:solidFill>
              <a:srgbClr val="CC6600"/>
            </a:solidFill>
            <a:prstDash val="sysDot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5994" tIns="45714" rIns="35994" bIns="45714" rtlCol="0" anchor="b" anchorCtr="0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b="0" smtClean="0">
                <a:latin typeface="+mj-ea"/>
                <a:ea typeface="+mj-ea"/>
              </a:rPr>
              <a:t>‘&amp;’</a:t>
            </a:r>
            <a:r>
              <a:rPr lang="ko-KR" altLang="en-US" b="0" smtClean="0">
                <a:latin typeface="+mj-ea"/>
                <a:ea typeface="+mj-ea"/>
              </a:rPr>
              <a:t>뒤의 </a:t>
            </a:r>
            <a:r>
              <a:rPr lang="en-US" altLang="ko-KR" b="0" smtClean="0">
                <a:latin typeface="+mj-ea"/>
                <a:ea typeface="+mj-ea"/>
              </a:rPr>
              <a:t>‘A’</a:t>
            </a:r>
            <a:r>
              <a:rPr lang="ko-KR" altLang="en-US" b="0" smtClean="0">
                <a:latin typeface="+mj-ea"/>
                <a:ea typeface="+mj-ea"/>
              </a:rPr>
              <a:t>는 </a:t>
            </a:r>
            <a:r>
              <a:rPr lang="en-US" altLang="ko-KR" b="0" smtClean="0">
                <a:latin typeface="+mj-ea"/>
                <a:ea typeface="+mj-ea"/>
              </a:rPr>
              <a:t>Alt </a:t>
            </a:r>
            <a:r>
              <a:rPr lang="ko-KR" altLang="en-US" b="0" smtClean="0">
                <a:latin typeface="+mj-ea"/>
                <a:ea typeface="+mj-ea"/>
              </a:rPr>
              <a:t>키로 이 액션을 실행가능하게 하고</a:t>
            </a:r>
            <a:endParaRPr lang="en-US" altLang="ko-KR" b="0" smtClean="0">
              <a:latin typeface="+mj-ea"/>
              <a:ea typeface="+mj-ea"/>
            </a:endParaRPr>
          </a:p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b="0" smtClean="0">
                <a:latin typeface="+mj-ea"/>
                <a:ea typeface="+mj-ea"/>
              </a:rPr>
              <a:t>‘@’</a:t>
            </a:r>
            <a:r>
              <a:rPr lang="ko-KR" altLang="en-US" b="0" smtClean="0">
                <a:latin typeface="+mj-ea"/>
                <a:ea typeface="+mj-ea"/>
              </a:rPr>
              <a:t>로 이어지는 명령은 단축키임</a:t>
            </a:r>
            <a:endParaRPr lang="en-US" altLang="ko-KR" b="0" smtClean="0">
              <a:latin typeface="+mj-ea"/>
              <a:ea typeface="+mj-ea"/>
            </a:endParaRP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6892690" y="5517290"/>
            <a:ext cx="1384542" cy="28804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lIns="91426" tIns="45714" rIns="91426" bIns="45714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mtClean="0">
                <a:solidFill>
                  <a:schemeClr val="bg1"/>
                </a:solidFill>
                <a:latin typeface="Optima" pitchFamily="2" charset="2"/>
              </a:rPr>
              <a:t>참고사항</a:t>
            </a:r>
          </a:p>
        </p:txBody>
      </p:sp>
    </p:spTree>
    <p:extLst>
      <p:ext uri="{BB962C8B-B14F-4D97-AF65-F5344CB8AC3E}">
        <p14:creationId xmlns:p14="http://schemas.microsoft.com/office/powerpoint/2010/main" val="2452328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Swing GUI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298113" cy="1156077"/>
          </a:xfrm>
        </p:spPr>
        <p:txBody>
          <a:bodyPr/>
          <a:lstStyle/>
          <a:p>
            <a:r>
              <a:rPr lang="en-US" altLang="ko-KR" dirty="0" smtClean="0"/>
              <a:t>Swing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AWT</a:t>
            </a:r>
            <a:r>
              <a:rPr lang="ko-KR" altLang="en-US" dirty="0" smtClean="0"/>
              <a:t>의 단점을 해결하기</a:t>
            </a:r>
            <a:r>
              <a:rPr lang="en-US" altLang="ko-KR" dirty="0" smtClean="0"/>
              <a:t> </a:t>
            </a:r>
            <a:r>
              <a:rPr lang="ko-KR" altLang="en-US" dirty="0" smtClean="0"/>
              <a:t>위하여 개발되었다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Swing</a:t>
            </a:r>
            <a:r>
              <a:rPr lang="ko-KR" altLang="en-US" dirty="0" smtClean="0"/>
              <a:t>은 빈 윈도우 위에 사용자 인터페이스 </a:t>
            </a:r>
            <a:r>
              <a:rPr lang="ko-KR" altLang="en-US" dirty="0" err="1" smtClean="0"/>
              <a:t>위젯</a:t>
            </a:r>
            <a:r>
              <a:rPr lang="en-US" altLang="ko-KR" dirty="0" smtClean="0"/>
              <a:t>(</a:t>
            </a:r>
            <a:r>
              <a:rPr lang="ko-KR" altLang="en-US" dirty="0" smtClean="0"/>
              <a:t>메뉴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버튼 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들을 그리는 방식으로 구현되어</a:t>
            </a:r>
            <a:r>
              <a:rPr lang="en-US" altLang="ko-KR" dirty="0" smtClean="0"/>
              <a:t> </a:t>
            </a:r>
            <a:r>
              <a:rPr lang="ko-KR" altLang="en-US" dirty="0" smtClean="0"/>
              <a:t>플랫폼과는 무관하게 동일한 </a:t>
            </a:r>
            <a:r>
              <a:rPr lang="ko-KR" altLang="en-US" dirty="0"/>
              <a:t>사용자 </a:t>
            </a:r>
            <a:r>
              <a:rPr lang="ko-KR" altLang="en-US" dirty="0" smtClean="0"/>
              <a:t>인터페이스를 제공한다</a:t>
            </a:r>
            <a:r>
              <a:rPr lang="en-US" altLang="ko-KR" dirty="0" smtClean="0"/>
              <a:t>. (AWT</a:t>
            </a:r>
            <a:r>
              <a:rPr lang="ko-KR" altLang="en-US" dirty="0" smtClean="0"/>
              <a:t>에 비해 플랫폼에 의존하는 부분이 적기 때문에 플랫폼 특성에 따른 버그가 덜 발생한다</a:t>
            </a:r>
            <a:r>
              <a:rPr lang="en-US" altLang="ko-KR" dirty="0" smtClean="0"/>
              <a:t>.)</a:t>
            </a:r>
          </a:p>
          <a:p>
            <a:r>
              <a:rPr lang="ko-KR" altLang="en-US" dirty="0" smtClean="0"/>
              <a:t>성능 </a:t>
            </a:r>
            <a:r>
              <a:rPr lang="en-US" altLang="ko-KR" dirty="0" smtClean="0"/>
              <a:t>: Native GUI </a:t>
            </a:r>
            <a:r>
              <a:rPr lang="ko-KR" altLang="en-US" dirty="0" err="1" smtClean="0"/>
              <a:t>툴킷을</a:t>
            </a:r>
            <a:r>
              <a:rPr lang="ko-KR" altLang="en-US" dirty="0" smtClean="0"/>
              <a:t> 사용하는 </a:t>
            </a:r>
            <a:r>
              <a:rPr lang="en-US" altLang="ko-KR" dirty="0" smtClean="0"/>
              <a:t>AWT</a:t>
            </a:r>
            <a:r>
              <a:rPr lang="ko-KR" altLang="en-US" dirty="0" smtClean="0"/>
              <a:t>에 비해 다소 느리지만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컴퓨터 성능이 크게 향상된 최근에 와서는 크게 문제가 되지 않는다</a:t>
            </a:r>
            <a:r>
              <a:rPr lang="en-US" altLang="ko-KR" dirty="0" smtClean="0"/>
              <a:t>.</a:t>
            </a:r>
          </a:p>
        </p:txBody>
      </p:sp>
      <p:sp>
        <p:nvSpPr>
          <p:cNvPr id="7" name="직사각형 6"/>
          <p:cNvSpPr/>
          <p:nvPr/>
        </p:nvSpPr>
        <p:spPr bwMode="auto">
          <a:xfrm>
            <a:off x="2966752" y="2539622"/>
            <a:ext cx="4680650" cy="328109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3398489" y="4678153"/>
            <a:ext cx="3744843" cy="432060"/>
          </a:xfrm>
          <a:prstGeom prst="roundRect">
            <a:avLst/>
          </a:prstGeom>
          <a:solidFill>
            <a:srgbClr val="EAF5FA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dirty="0" smtClean="0">
                <a:latin typeface="Optima" pitchFamily="2" charset="2"/>
              </a:rPr>
              <a:t>AWT Program</a:t>
            </a:r>
            <a:endParaRPr lang="ko-KR" altLang="en-US" dirty="0" smtClean="0">
              <a:latin typeface="Optima" pitchFamily="2" charset="2"/>
            </a:endParaRPr>
          </a:p>
        </p:txBody>
      </p:sp>
      <p:sp>
        <p:nvSpPr>
          <p:cNvPr id="9" name="모서리가 둥근 직사각형 8"/>
          <p:cNvSpPr/>
          <p:nvPr/>
        </p:nvSpPr>
        <p:spPr bwMode="auto">
          <a:xfrm>
            <a:off x="3398491" y="5231198"/>
            <a:ext cx="1152159" cy="43206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dirty="0" smtClean="0">
                <a:latin typeface="Optima" pitchFamily="2" charset="2"/>
              </a:rPr>
              <a:t>Window</a:t>
            </a:r>
            <a:endParaRPr lang="ko-KR" altLang="en-US" dirty="0" smtClean="0">
              <a:latin typeface="Optima" pitchFamily="2" charset="2"/>
            </a:endParaRP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4694671" y="5244638"/>
            <a:ext cx="1152159" cy="43206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dirty="0" smtClean="0">
                <a:latin typeface="Optima" pitchFamily="2" charset="2"/>
              </a:rPr>
              <a:t>Macintosh</a:t>
            </a:r>
            <a:endParaRPr lang="ko-KR" altLang="en-US" dirty="0" smtClean="0">
              <a:latin typeface="Optima" pitchFamily="2" charset="2"/>
            </a:endParaRPr>
          </a:p>
        </p:txBody>
      </p:sp>
      <p:sp>
        <p:nvSpPr>
          <p:cNvPr id="11" name="모서리가 둥근 직사각형 10"/>
          <p:cNvSpPr/>
          <p:nvPr/>
        </p:nvSpPr>
        <p:spPr bwMode="auto">
          <a:xfrm>
            <a:off x="5991173" y="5244638"/>
            <a:ext cx="1152159" cy="43206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dirty="0" smtClean="0">
                <a:latin typeface="Optima" pitchFamily="2" charset="2"/>
              </a:rPr>
              <a:t>LINUX</a:t>
            </a:r>
            <a:endParaRPr lang="ko-KR" altLang="en-US" dirty="0" smtClean="0">
              <a:latin typeface="Optima" pitchFamily="2" charset="2"/>
            </a:endParaRPr>
          </a:p>
        </p:txBody>
      </p:sp>
      <p:pic>
        <p:nvPicPr>
          <p:cNvPr id="63" name="Picture 5" descr="box, social, window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099" y="5283950"/>
            <a:ext cx="337285" cy="33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7" descr="mac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586" y="5344309"/>
            <a:ext cx="248287" cy="24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9" descr="linux, tux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789" y="5333141"/>
            <a:ext cx="338327" cy="285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모서리가 둥근 직사각형 67"/>
          <p:cNvSpPr/>
          <p:nvPr/>
        </p:nvSpPr>
        <p:spPr bwMode="auto">
          <a:xfrm>
            <a:off x="4586977" y="2724288"/>
            <a:ext cx="1548215" cy="1440200"/>
          </a:xfrm>
          <a:prstGeom prst="roundRect">
            <a:avLst>
              <a:gd name="adj" fmla="val 7510"/>
            </a:avLst>
          </a:prstGeom>
          <a:solidFill>
            <a:srgbClr val="FFFFF7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dirty="0" smtClean="0">
              <a:latin typeface="Optima" pitchFamily="2" charset="2"/>
            </a:endParaRPr>
          </a:p>
        </p:txBody>
      </p:sp>
      <p:sp>
        <p:nvSpPr>
          <p:cNvPr id="69" name="직사각형 68"/>
          <p:cNvSpPr/>
          <p:nvPr/>
        </p:nvSpPr>
        <p:spPr bwMode="auto">
          <a:xfrm>
            <a:off x="5882832" y="2796298"/>
            <a:ext cx="144020" cy="1440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70" name="직선 연결선 69"/>
          <p:cNvCxnSpPr/>
          <p:nvPr/>
        </p:nvCxnSpPr>
        <p:spPr bwMode="auto">
          <a:xfrm>
            <a:off x="5882832" y="2796298"/>
            <a:ext cx="144020" cy="144020"/>
          </a:xfrm>
          <a:prstGeom prst="lin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직선 연결선 70"/>
          <p:cNvCxnSpPr/>
          <p:nvPr/>
        </p:nvCxnSpPr>
        <p:spPr bwMode="auto">
          <a:xfrm flipV="1">
            <a:off x="5882832" y="2796298"/>
            <a:ext cx="144020" cy="144020"/>
          </a:xfrm>
          <a:prstGeom prst="lin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직선 연결선 71"/>
          <p:cNvCxnSpPr/>
          <p:nvPr/>
        </p:nvCxnSpPr>
        <p:spPr bwMode="auto">
          <a:xfrm>
            <a:off x="4586977" y="3012328"/>
            <a:ext cx="1548215" cy="0"/>
          </a:xfrm>
          <a:prstGeom prst="lin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  <a:effectLst/>
        </p:spPr>
      </p:cxnSp>
      <p:sp>
        <p:nvSpPr>
          <p:cNvPr id="73" name="직사각형 72"/>
          <p:cNvSpPr/>
          <p:nvPr/>
        </p:nvSpPr>
        <p:spPr bwMode="auto">
          <a:xfrm>
            <a:off x="4658662" y="2796298"/>
            <a:ext cx="144020" cy="14402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700" dirty="0" smtClean="0">
                <a:latin typeface="Optima" pitchFamily="2" charset="2"/>
              </a:rPr>
              <a:t>J</a:t>
            </a:r>
            <a:endParaRPr lang="ko-KR" altLang="en-US" sz="700" dirty="0" smtClean="0">
              <a:latin typeface="Optima" pitchFamily="2" charset="2"/>
            </a:endParaRPr>
          </a:p>
        </p:txBody>
      </p:sp>
      <p:sp>
        <p:nvSpPr>
          <p:cNvPr id="74" name="TextBox 73"/>
          <p:cNvSpPr txBox="1"/>
          <p:nvPr/>
        </p:nvSpPr>
        <p:spPr bwMode="auto">
          <a:xfrm>
            <a:off x="4823429" y="2748668"/>
            <a:ext cx="677036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36000" rIns="36000" rtlCol="0">
            <a:spAutoFit/>
          </a:bodyPr>
          <a:lstStyle/>
          <a:p>
            <a:pPr algn="l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sz="1000" dirty="0" smtClean="0">
                <a:latin typeface="+mj-lt"/>
                <a:ea typeface="+mj-ea"/>
              </a:rPr>
              <a:t>Swing GUI</a:t>
            </a:r>
            <a:endParaRPr lang="ko-KR" altLang="en-US" sz="1000" dirty="0" smtClean="0">
              <a:latin typeface="+mj-lt"/>
              <a:ea typeface="+mj-ea"/>
            </a:endParaRPr>
          </a:p>
        </p:txBody>
      </p:sp>
      <p:sp>
        <p:nvSpPr>
          <p:cNvPr id="75" name="직사각형 74"/>
          <p:cNvSpPr/>
          <p:nvPr/>
        </p:nvSpPr>
        <p:spPr bwMode="auto">
          <a:xfrm>
            <a:off x="5315309" y="3089855"/>
            <a:ext cx="690568" cy="1440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z="700" dirty="0" smtClean="0">
              <a:latin typeface="Optima" pitchFamily="2" charset="2"/>
            </a:endParaRPr>
          </a:p>
        </p:txBody>
      </p:sp>
      <p:sp>
        <p:nvSpPr>
          <p:cNvPr id="76" name="직사각형 75"/>
          <p:cNvSpPr/>
          <p:nvPr/>
        </p:nvSpPr>
        <p:spPr bwMode="auto">
          <a:xfrm>
            <a:off x="5315309" y="3287017"/>
            <a:ext cx="690568" cy="1440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z="700" dirty="0" smtClean="0">
              <a:latin typeface="Optima" pitchFamily="2" charset="2"/>
            </a:endParaRPr>
          </a:p>
        </p:txBody>
      </p:sp>
      <p:sp>
        <p:nvSpPr>
          <p:cNvPr id="77" name="직사각형 76"/>
          <p:cNvSpPr/>
          <p:nvPr/>
        </p:nvSpPr>
        <p:spPr bwMode="auto">
          <a:xfrm>
            <a:off x="5138660" y="3623415"/>
            <a:ext cx="144021" cy="1440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tima" pitchFamily="2" charset="2"/>
              </a:rPr>
              <a:t>v</a:t>
            </a:r>
            <a:endParaRPr lang="ko-KR" altLang="en-US" sz="1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tima" pitchFamily="2" charset="2"/>
            </a:endParaRPr>
          </a:p>
        </p:txBody>
      </p:sp>
      <p:sp>
        <p:nvSpPr>
          <p:cNvPr id="78" name="TextBox 77"/>
          <p:cNvSpPr txBox="1"/>
          <p:nvPr/>
        </p:nvSpPr>
        <p:spPr bwMode="auto">
          <a:xfrm>
            <a:off x="5090722" y="3054147"/>
            <a:ext cx="207355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36000" rIns="36000" rtlCol="0">
            <a:spAutoFit/>
          </a:bodyPr>
          <a:lstStyle/>
          <a:p>
            <a:pPr algn="l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sz="1000" b="0" dirty="0" smtClean="0">
                <a:latin typeface="+mj-lt"/>
                <a:ea typeface="+mj-ea"/>
              </a:rPr>
              <a:t>ID</a:t>
            </a:r>
            <a:endParaRPr lang="ko-KR" altLang="en-US" sz="1000" b="0" dirty="0" smtClean="0">
              <a:latin typeface="+mj-lt"/>
              <a:ea typeface="+mj-ea"/>
            </a:endParaRPr>
          </a:p>
        </p:txBody>
      </p:sp>
      <p:sp>
        <p:nvSpPr>
          <p:cNvPr id="79" name="TextBox 78"/>
          <p:cNvSpPr txBox="1"/>
          <p:nvPr/>
        </p:nvSpPr>
        <p:spPr bwMode="auto">
          <a:xfrm>
            <a:off x="4716278" y="3239654"/>
            <a:ext cx="590474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36000" rIns="36000" rtlCol="0">
            <a:spAutoFit/>
          </a:bodyPr>
          <a:lstStyle/>
          <a:p>
            <a:pPr algn="l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sz="1000" b="0" dirty="0" smtClean="0">
                <a:latin typeface="+mj-lt"/>
                <a:ea typeface="+mj-ea"/>
              </a:rPr>
              <a:t>Password</a:t>
            </a:r>
            <a:endParaRPr lang="ko-KR" altLang="en-US" sz="1000" b="0" dirty="0" smtClean="0">
              <a:latin typeface="+mj-lt"/>
              <a:ea typeface="+mj-ea"/>
            </a:endParaRPr>
          </a:p>
        </p:txBody>
      </p:sp>
      <p:sp>
        <p:nvSpPr>
          <p:cNvPr id="80" name="TextBox 79"/>
          <p:cNvSpPr txBox="1"/>
          <p:nvPr/>
        </p:nvSpPr>
        <p:spPr bwMode="auto">
          <a:xfrm>
            <a:off x="5312948" y="3587703"/>
            <a:ext cx="713904" cy="21544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36000" rIns="36000" rtlCol="0">
            <a:spAutoFit/>
          </a:bodyPr>
          <a:lstStyle/>
          <a:p>
            <a:pPr algn="l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sz="800" b="0" dirty="0" smtClean="0">
                <a:latin typeface="+mj-lt"/>
                <a:ea typeface="+mj-ea"/>
              </a:rPr>
              <a:t>save password</a:t>
            </a:r>
            <a:endParaRPr lang="ko-KR" altLang="en-US" sz="800" b="0" dirty="0" smtClean="0">
              <a:latin typeface="+mj-lt"/>
              <a:ea typeface="+mj-ea"/>
            </a:endParaRPr>
          </a:p>
        </p:txBody>
      </p:sp>
      <p:sp>
        <p:nvSpPr>
          <p:cNvPr id="81" name="직사각형 80"/>
          <p:cNvSpPr/>
          <p:nvPr/>
        </p:nvSpPr>
        <p:spPr bwMode="auto">
          <a:xfrm>
            <a:off x="4823429" y="3948458"/>
            <a:ext cx="491880" cy="1440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700" dirty="0" smtClean="0">
                <a:latin typeface="Optima" pitchFamily="2" charset="2"/>
              </a:rPr>
              <a:t>Login</a:t>
            </a:r>
            <a:endParaRPr lang="ko-KR" altLang="en-US" sz="700" dirty="0" smtClean="0">
              <a:latin typeface="Optima" pitchFamily="2" charset="2"/>
            </a:endParaRPr>
          </a:p>
        </p:txBody>
      </p:sp>
      <p:sp>
        <p:nvSpPr>
          <p:cNvPr id="82" name="직사각형 81"/>
          <p:cNvSpPr/>
          <p:nvPr/>
        </p:nvSpPr>
        <p:spPr bwMode="auto">
          <a:xfrm>
            <a:off x="5450771" y="3948458"/>
            <a:ext cx="491880" cy="1440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700" dirty="0" smtClean="0">
                <a:latin typeface="Optima" pitchFamily="2" charset="2"/>
              </a:rPr>
              <a:t>Cancel</a:t>
            </a:r>
            <a:endParaRPr lang="ko-KR" altLang="en-US" sz="700" dirty="0" smtClean="0">
              <a:latin typeface="Optima" pitchFamily="2" charset="2"/>
            </a:endParaRPr>
          </a:p>
        </p:txBody>
      </p:sp>
      <p:sp>
        <p:nvSpPr>
          <p:cNvPr id="84" name="오른쪽 화살표 83"/>
          <p:cNvSpPr/>
          <p:nvPr/>
        </p:nvSpPr>
        <p:spPr bwMode="auto">
          <a:xfrm rot="17981467">
            <a:off x="4339431" y="4291217"/>
            <a:ext cx="360052" cy="346506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5" name="오른쪽 화살표 84"/>
          <p:cNvSpPr/>
          <p:nvPr/>
        </p:nvSpPr>
        <p:spPr bwMode="auto">
          <a:xfrm rot="16200000">
            <a:off x="5177691" y="4310616"/>
            <a:ext cx="360052" cy="320664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7" name="TextBox 86"/>
          <p:cNvSpPr txBox="1"/>
          <p:nvPr/>
        </p:nvSpPr>
        <p:spPr bwMode="auto">
          <a:xfrm>
            <a:off x="3614842" y="5903769"/>
            <a:ext cx="3326799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36000" rIns="36000" rtlCol="0">
            <a:spAutoFit/>
          </a:bodyPr>
          <a:lstStyle/>
          <a:p>
            <a:pPr algn="l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ko-KR" altLang="en-US" b="0" dirty="0" smtClean="0">
                <a:latin typeface="+mj-lt"/>
                <a:ea typeface="+mj-ea"/>
              </a:rPr>
              <a:t>모든 플랫폼에서 동일한 형태로 </a:t>
            </a:r>
            <a:r>
              <a:rPr lang="ko-KR" altLang="en-US" b="0" smtClean="0">
                <a:latin typeface="+mj-lt"/>
                <a:ea typeface="+mj-ea"/>
              </a:rPr>
              <a:t>보여지는 </a:t>
            </a:r>
            <a:r>
              <a:rPr lang="en-US" altLang="ko-KR" b="0" dirty="0" smtClean="0">
                <a:latin typeface="+mj-lt"/>
                <a:ea typeface="+mj-ea"/>
              </a:rPr>
              <a:t>Swing </a:t>
            </a:r>
            <a:r>
              <a:rPr lang="ko-KR" altLang="en-US" b="0" dirty="0" smtClean="0">
                <a:latin typeface="+mj-lt"/>
                <a:ea typeface="+mj-ea"/>
              </a:rPr>
              <a:t>프로그램</a:t>
            </a:r>
          </a:p>
        </p:txBody>
      </p:sp>
      <p:sp>
        <p:nvSpPr>
          <p:cNvPr id="88" name="오른쪽 화살표 87"/>
          <p:cNvSpPr/>
          <p:nvPr/>
        </p:nvSpPr>
        <p:spPr bwMode="auto">
          <a:xfrm rot="3618533" flipH="1">
            <a:off x="6003528" y="4291217"/>
            <a:ext cx="360052" cy="346506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7989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ApplicationWindow</a:t>
            </a:r>
            <a:r>
              <a:rPr lang="en-US" altLang="ko-KR" dirty="0" smtClean="0"/>
              <a:t> </a:t>
            </a:r>
            <a:r>
              <a:rPr lang="ko-KR" altLang="en-US" dirty="0" smtClean="0"/>
              <a:t>적용 </a:t>
            </a:r>
            <a:r>
              <a:rPr lang="en-US" altLang="ko-KR" dirty="0" smtClean="0"/>
              <a:t>(1/2)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 bwMode="auto">
          <a:xfrm>
            <a:off x="1996010" y="889501"/>
            <a:ext cx="6913434" cy="545614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ContributionWindow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ApplicationWindow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StatusLineManager 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statusLine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StatusLineManager();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StatusAction 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statusAction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StatusAction(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statusLine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ko-KR" alt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ContributionWindow()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addStatusLine();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addMenuBar();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addToolBar(SWT.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FLAT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 | SWT.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WRAP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ko-KR" alt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Control createContents(Composite parent)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getShell().setText(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"Action </a:t>
            </a:r>
            <a:r>
              <a:rPr lang="ko-KR" altLang="en-US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예제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parent.setSize(300, 200);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ActionContributionItem item =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ActionContributionItem(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statusAction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item.fill(parent);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parent;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altLang="ko-KR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mtClean="0">
                <a:latin typeface="Courier New"/>
              </a:rPr>
              <a:t>    </a:t>
            </a:r>
            <a:r>
              <a:rPr lang="en-US" altLang="ko-KR">
                <a:solidFill>
                  <a:srgbClr val="646464"/>
                </a:solidFill>
                <a:latin typeface="Courier New"/>
              </a:rPr>
              <a:t>@Override</a:t>
            </a:r>
          </a:p>
          <a:p>
            <a:r>
              <a:rPr lang="en-US" altLang="ko-KR">
                <a:latin typeface="Courier New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urier New"/>
              </a:rPr>
              <a:t>protected</a:t>
            </a:r>
            <a:r>
              <a:rPr lang="en-US" altLang="ko-KR">
                <a:latin typeface="Courier New"/>
              </a:rPr>
              <a:t> MenuManager createMenuManager() {</a:t>
            </a:r>
          </a:p>
          <a:p>
            <a:r>
              <a:rPr lang="en-US" altLang="ko-KR">
                <a:latin typeface="Courier New"/>
              </a:rPr>
              <a:t>        MenuManager main = </a:t>
            </a:r>
            <a:r>
              <a:rPr lang="en-US" altLang="ko-KR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>
                <a:latin typeface="Courier New"/>
              </a:rPr>
              <a:t> MenuManager(</a:t>
            </a:r>
            <a:r>
              <a:rPr lang="en-US" altLang="ko-KR">
                <a:solidFill>
                  <a:srgbClr val="7F0055"/>
                </a:solidFill>
                <a:latin typeface="Courier New"/>
              </a:rPr>
              <a:t>null</a:t>
            </a:r>
            <a:r>
              <a:rPr lang="en-US" altLang="ko-KR">
                <a:latin typeface="Courier New"/>
              </a:rPr>
              <a:t>);</a:t>
            </a:r>
          </a:p>
          <a:p>
            <a:r>
              <a:rPr lang="en-US" altLang="ko-KR">
                <a:latin typeface="Courier New"/>
              </a:rPr>
              <a:t>        MenuManager sub = </a:t>
            </a:r>
            <a:r>
              <a:rPr lang="en-US" altLang="ko-KR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>
                <a:latin typeface="Courier New"/>
              </a:rPr>
              <a:t> MenuManager(</a:t>
            </a:r>
            <a:r>
              <a:rPr lang="en-US" altLang="ko-KR">
                <a:solidFill>
                  <a:srgbClr val="2A00FF"/>
                </a:solidFill>
                <a:latin typeface="Courier New"/>
              </a:rPr>
              <a:t>"&amp;Menu"</a:t>
            </a:r>
            <a:r>
              <a:rPr lang="en-US" altLang="ko-KR">
                <a:latin typeface="Courier New"/>
              </a:rPr>
              <a:t>);</a:t>
            </a:r>
          </a:p>
          <a:p>
            <a:r>
              <a:rPr lang="en-US" altLang="ko-KR">
                <a:latin typeface="Courier New"/>
              </a:rPr>
              <a:t>        main.add(sub);</a:t>
            </a:r>
          </a:p>
          <a:p>
            <a:r>
              <a:rPr lang="en-US" altLang="ko-KR">
                <a:latin typeface="Courier New"/>
              </a:rPr>
              <a:t>        sub.add(</a:t>
            </a:r>
            <a:r>
              <a:rPr lang="en-US" altLang="ko-KR">
                <a:solidFill>
                  <a:srgbClr val="0000C0"/>
                </a:solidFill>
                <a:latin typeface="Courier New"/>
              </a:rPr>
              <a:t>statusAction</a:t>
            </a:r>
            <a:r>
              <a:rPr lang="en-US" altLang="ko-KR">
                <a:latin typeface="Courier New"/>
              </a:rPr>
              <a:t>);</a:t>
            </a:r>
          </a:p>
          <a:p>
            <a:r>
              <a:rPr lang="en-US" altLang="ko-KR">
                <a:latin typeface="Courier New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urier New"/>
              </a:rPr>
              <a:t>return</a:t>
            </a:r>
            <a:r>
              <a:rPr lang="en-US" altLang="ko-KR">
                <a:latin typeface="Courier New"/>
              </a:rPr>
              <a:t> main;</a:t>
            </a:r>
          </a:p>
          <a:p>
            <a:r>
              <a:rPr lang="ko-KR" altLang="en-US">
                <a:latin typeface="Courier New"/>
              </a:rPr>
              <a:t>    </a:t>
            </a:r>
            <a:r>
              <a:rPr lang="en-US" altLang="ko-KR">
                <a:latin typeface="Courier New"/>
              </a:rPr>
              <a:t>}</a:t>
            </a:r>
            <a:endParaRPr lang="en-US" altLang="ko-KR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altLang="ko-KR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1802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ApplicationWindow</a:t>
            </a:r>
            <a:r>
              <a:rPr lang="en-US" altLang="ko-KR" dirty="0" smtClean="0"/>
              <a:t> </a:t>
            </a:r>
            <a:r>
              <a:rPr lang="ko-KR" altLang="en-US" dirty="0" smtClean="0"/>
              <a:t>적용 </a:t>
            </a:r>
            <a:r>
              <a:rPr lang="en-US" altLang="ko-KR" dirty="0" smtClean="0"/>
              <a:t>(2/2)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 bwMode="auto">
          <a:xfrm>
            <a:off x="699830" y="1166498"/>
            <a:ext cx="6913434" cy="49021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ToolBarManager createToolBarManager(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style)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ToolBarManager toolbar =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ToolBarManager(style);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en-US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액션 추가 방법</a:t>
            </a:r>
            <a:r>
              <a:rPr lang="en-US" altLang="ko-KR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//toolbar.add(statusAction);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en-US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액션 추가 방법</a:t>
            </a:r>
            <a:r>
              <a:rPr lang="en-US" altLang="ko-KR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ActionContributionItem item =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ActionContributionItem(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statusAction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item.setMode(ActionContributionItem.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MODE_FORCE_TEXT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toolbar.add(item);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toolbar;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ko-KR" alt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StatusLineManager createStatusLineManager()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statusLine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ko-KR" alt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main(String[] args)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ContributionWindow win =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ContributionWindow();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win.setBlockOnOpen(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win.open();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Display.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getCurrent().dispose();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pic>
        <p:nvPicPr>
          <p:cNvPr id="1027" name="Picture 3" descr="C:\Users\syhan\Desktop\actionw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810" y="4163644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2974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+mn-lt"/>
              </a:rPr>
              <a:t>5. </a:t>
            </a:r>
            <a:r>
              <a:rPr lang="ko-KR" altLang="en-US"/>
              <a:t>다양한 </a:t>
            </a:r>
            <a:r>
              <a:rPr lang="en-US" altLang="ko-KR"/>
              <a:t>Widget</a:t>
            </a:r>
            <a:endParaRPr lang="ko-KR" altLang="en-US"/>
          </a:p>
        </p:txBody>
      </p:sp>
      <p:sp>
        <p:nvSpPr>
          <p:cNvPr id="8" name="텍스트 개체 틀 1"/>
          <p:cNvSpPr txBox="1">
            <a:spLocks/>
          </p:cNvSpPr>
          <p:nvPr/>
        </p:nvSpPr>
        <p:spPr bwMode="auto">
          <a:xfrm>
            <a:off x="5596012" y="3594308"/>
            <a:ext cx="5329238" cy="3003132"/>
          </a:xfrm>
          <a:prstGeom prst="rect">
            <a:avLst/>
          </a:prstGeom>
          <a:solidFill>
            <a:srgbClr val="FFFFFF">
              <a:alpha val="58000"/>
            </a:srgbClr>
          </a:solidFill>
          <a:ln w="12700" algn="ctr">
            <a:noFill/>
            <a:miter lim="800000"/>
            <a:headEnd/>
            <a:tailEnd/>
          </a:ln>
        </p:spPr>
        <p:txBody>
          <a:bodyPr vert="horz" wrap="square" lIns="98505" tIns="48388" rIns="98505" bIns="48388" numCol="1" anchor="t" anchorCtr="0" compatLnSpc="1">
            <a:prstTxWarp prst="textNoShape">
              <a:avLst/>
            </a:prstTxWarp>
            <a:spAutoFit/>
          </a:bodyPr>
          <a:lstStyle>
            <a:lvl1pPr marL="180975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Optima" panose="00000400000000000000" pitchFamily="2" charset="2"/>
              <a:buChar char=""/>
              <a:defRPr kumimoji="1" lang="ko-KR" altLang="en-US" sz="1600" b="1" kern="1200" baseline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5613" indent="-22542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Optima" pitchFamily="34" charset="0"/>
              <a:buChar char="–"/>
              <a:defRPr kumimoji="1"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2pPr>
            <a:lvl3pPr marL="684213" indent="-227013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Optima" pitchFamily="34" charset="0"/>
              <a:buChar char="•"/>
              <a:defRPr kumimoji="1"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3pPr>
            <a:lvl4pPr marL="4270375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4pPr>
            <a:lvl5pPr marL="4500563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lang="ko-KR" altLang="en-US"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5pPr>
            <a:lvl6pPr marL="49577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54149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58721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63293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dirty="0"/>
              <a:t>텍스트 편집하기</a:t>
            </a:r>
          </a:p>
          <a:p>
            <a:r>
              <a:rPr lang="en-US" altLang="ko-KR" dirty="0"/>
              <a:t>Text </a:t>
            </a:r>
            <a:r>
              <a:rPr lang="ko-KR" altLang="en-US" dirty="0" err="1"/>
              <a:t>위젯</a:t>
            </a:r>
            <a:endParaRPr lang="en-US" altLang="ko-KR" dirty="0"/>
          </a:p>
          <a:p>
            <a:r>
              <a:rPr lang="en-US" altLang="ko-KR" dirty="0"/>
              <a:t>Styled Text </a:t>
            </a:r>
            <a:r>
              <a:rPr lang="ko-KR" altLang="en-US" dirty="0" err="1"/>
              <a:t>위젯</a:t>
            </a:r>
            <a:endParaRPr lang="ko-KR" altLang="en-US" dirty="0"/>
          </a:p>
          <a:p>
            <a:r>
              <a:rPr lang="en-US" altLang="ko-KR" dirty="0"/>
              <a:t>Combo </a:t>
            </a:r>
            <a:r>
              <a:rPr lang="ko-KR" altLang="en-US" dirty="0" err="1"/>
              <a:t>위젯</a:t>
            </a:r>
            <a:endParaRPr lang="ko-KR" altLang="en-US" dirty="0"/>
          </a:p>
          <a:p>
            <a:r>
              <a:rPr lang="en-US" altLang="ko-KR" dirty="0" err="1"/>
              <a:t>ToolBar</a:t>
            </a:r>
            <a:r>
              <a:rPr lang="en-US" altLang="ko-KR" dirty="0"/>
              <a:t> </a:t>
            </a:r>
            <a:r>
              <a:rPr lang="ko-KR" altLang="en-US" dirty="0"/>
              <a:t>생성하기</a:t>
            </a:r>
          </a:p>
          <a:p>
            <a:r>
              <a:rPr lang="en-US" altLang="ko-KR" dirty="0" err="1"/>
              <a:t>CoolBar</a:t>
            </a:r>
            <a:endParaRPr lang="ko-KR" altLang="en-US" dirty="0"/>
          </a:p>
          <a:p>
            <a:r>
              <a:rPr lang="en-US" altLang="ko-KR" dirty="0"/>
              <a:t>Slider</a:t>
            </a:r>
            <a:endParaRPr lang="ko-KR" altLang="en-US" dirty="0"/>
          </a:p>
          <a:p>
            <a:r>
              <a:rPr lang="en-US" altLang="ko-KR" dirty="0" err="1"/>
              <a:t>ProgressBar</a:t>
            </a:r>
            <a:endParaRPr lang="ko-KR" altLang="en-US" dirty="0"/>
          </a:p>
          <a:p>
            <a:r>
              <a:rPr lang="en-US" altLang="ko-KR" dirty="0"/>
              <a:t>SWT </a:t>
            </a:r>
            <a:r>
              <a:rPr lang="ko-KR" altLang="en-US" dirty="0"/>
              <a:t>와 외부 </a:t>
            </a:r>
            <a:r>
              <a:rPr lang="ko-KR" altLang="en-US" dirty="0" err="1"/>
              <a:t>쓰레드</a:t>
            </a:r>
            <a:endParaRPr lang="ko-KR" altLang="en-US" dirty="0"/>
          </a:p>
          <a:p>
            <a:r>
              <a:rPr lang="en-US" altLang="ko-KR" dirty="0" err="1"/>
              <a:t>asyncExec</a:t>
            </a:r>
            <a:r>
              <a:rPr lang="en-US" altLang="ko-KR" dirty="0"/>
              <a:t>()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771840" y="3573020"/>
            <a:ext cx="4608640" cy="34394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5.1 </a:t>
            </a:r>
            <a:r>
              <a:rPr lang="ko-KR" altLang="en-US" dirty="0" smtClean="0"/>
              <a:t>다양한 </a:t>
            </a:r>
            <a:r>
              <a:rPr lang="en-US" altLang="ko-KR" dirty="0" smtClean="0"/>
              <a:t>Widget</a:t>
            </a:r>
          </a:p>
        </p:txBody>
      </p:sp>
    </p:spTree>
    <p:extLst>
      <p:ext uri="{BB962C8B-B14F-4D97-AF65-F5344CB8AC3E}">
        <p14:creationId xmlns:p14="http://schemas.microsoft.com/office/powerpoint/2010/main" val="24227888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텍스트 편집하기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614390"/>
          </a:xfrm>
        </p:spPr>
        <p:txBody>
          <a:bodyPr/>
          <a:lstStyle/>
          <a:p>
            <a:r>
              <a:rPr lang="en-US" altLang="ko-KR" smtClean="0"/>
              <a:t>SWT Text </a:t>
            </a:r>
            <a:r>
              <a:rPr lang="ko-KR" altLang="en-US" smtClean="0"/>
              <a:t>위젯은 기본적인 텍스트 편집 </a:t>
            </a:r>
            <a:r>
              <a:rPr lang="en-US" altLang="ko-KR" smtClean="0"/>
              <a:t>UI </a:t>
            </a:r>
            <a:r>
              <a:rPr lang="ko-KR" altLang="en-US" smtClean="0"/>
              <a:t>제공</a:t>
            </a:r>
            <a:endParaRPr lang="en-US" altLang="ko-KR" smtClean="0"/>
          </a:p>
          <a:p>
            <a:r>
              <a:rPr lang="en-US" altLang="ko-KR" smtClean="0"/>
              <a:t>Text </a:t>
            </a:r>
            <a:r>
              <a:rPr lang="ko-KR" altLang="en-US" smtClean="0"/>
              <a:t>위젯은 다양한 이벤트를 등록하여 사용 가능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 bwMode="auto">
          <a:xfrm>
            <a:off x="699830" y="1628162"/>
            <a:ext cx="6264217" cy="397881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TextComposite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Composite {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TextComposite(Composite parent) {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(parent, SWT.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ko-KR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.setLayout(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FillLayout());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Text text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Text(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, SWT.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MULTI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 | SWT.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V_SCROLL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text.addVerifyListener(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VerifyListener() {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40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verifyText(VerifyEvent e) {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(e.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.startsWith(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"1"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            e.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doit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        }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            e.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= e.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.toUpperCase();</a:t>
            </a:r>
          </a:p>
          <a:p>
            <a:r>
              <a:rPr lang="ko-KR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ko-KR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ko-KR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</a:p>
          <a:p>
            <a:r>
              <a:rPr lang="ko-KR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pic>
        <p:nvPicPr>
          <p:cNvPr id="2050" name="Picture 2" descr="C:\Users\syhan\Desktop\tex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890" y="1628162"/>
            <a:ext cx="2143125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6088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Text </a:t>
            </a:r>
            <a:r>
              <a:rPr lang="ko-KR" altLang="en-US" smtClean="0"/>
              <a:t>위젯</a:t>
            </a:r>
            <a:r>
              <a:rPr lang="en-US" altLang="ko-KR" smtClean="0"/>
              <a:t>(1/2)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318924"/>
          </a:xfrm>
        </p:spPr>
        <p:txBody>
          <a:bodyPr/>
          <a:lstStyle/>
          <a:p>
            <a:r>
              <a:rPr lang="ko-KR" altLang="en-US" smtClean="0"/>
              <a:t>주요 </a:t>
            </a:r>
            <a:r>
              <a:rPr lang="en-US" altLang="ko-KR" smtClean="0"/>
              <a:t>API</a:t>
            </a:r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158278"/>
              </p:ext>
            </p:extLst>
          </p:nvPr>
        </p:nvGraphicFramePr>
        <p:xfrm>
          <a:off x="1059880" y="2060810"/>
          <a:ext cx="8857230" cy="3648504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952410"/>
                <a:gridCol w="5904820"/>
              </a:tblGrid>
              <a:tr h="288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+mj-ea"/>
                          <a:ea typeface="+mj-ea"/>
                        </a:rPr>
                        <a:t>Method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j-ea"/>
                          <a:ea typeface="+mj-ea"/>
                        </a:rPr>
                        <a:t>설                             명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addModifyListener()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smtClean="0">
                          <a:latin typeface="+mj-ea"/>
                          <a:ea typeface="+mj-ea"/>
                        </a:rPr>
                        <a:t>텍스트가 수정될때 발생하는 리스너 추가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addSelectionListener()</a:t>
                      </a:r>
                      <a:endParaRPr lang="en-US" altLang="ko-KR" sz="1400" b="0" dirty="0" smtClean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smtClean="0">
                          <a:latin typeface="+mj-ea"/>
                          <a:ea typeface="+mj-ea"/>
                        </a:rPr>
                        <a:t>텍스트가 선택되었을 때 발생하는 리스너 추가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addVerifyListener()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smtClean="0">
                          <a:latin typeface="+mj-ea"/>
                          <a:ea typeface="+mj-ea"/>
                        </a:rPr>
                        <a:t>텍스트를 검증하기 위한 리스너 추가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append()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smtClean="0">
                          <a:latin typeface="+mj-ea"/>
                          <a:ea typeface="+mj-ea"/>
                        </a:rPr>
                        <a:t>문자열을 추가함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copy(),</a:t>
                      </a:r>
                      <a:r>
                        <a:rPr lang="en-US" altLang="ko-KR" sz="1400" b="0" baseline="0" smtClean="0">
                          <a:latin typeface="+mj-ea"/>
                          <a:ea typeface="+mj-ea"/>
                        </a:rPr>
                        <a:t> cut(), paste()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Text </a:t>
                      </a:r>
                      <a:r>
                        <a:rPr lang="ko-KR" altLang="en-US" sz="1400" b="0" smtClean="0">
                          <a:latin typeface="+mj-ea"/>
                          <a:ea typeface="+mj-ea"/>
                        </a:rPr>
                        <a:t>내용을 클립보드로 복사</a:t>
                      </a:r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b="0" smtClean="0">
                          <a:latin typeface="+mj-ea"/>
                          <a:ea typeface="+mj-ea"/>
                        </a:rPr>
                        <a:t>잘라내기</a:t>
                      </a:r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,</a:t>
                      </a:r>
                      <a:r>
                        <a:rPr lang="en-US" altLang="ko-KR" sz="1400" b="0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400" b="0" baseline="0" smtClean="0">
                          <a:latin typeface="+mj-ea"/>
                          <a:ea typeface="+mj-ea"/>
                        </a:rPr>
                        <a:t>붙여넣기 가능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insert()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smtClean="0">
                          <a:latin typeface="+mj-ea"/>
                          <a:ea typeface="+mj-ea"/>
                        </a:rPr>
                        <a:t>선택된 </a:t>
                      </a:r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Text</a:t>
                      </a:r>
                      <a:r>
                        <a:rPr lang="ko-KR" altLang="en-US" sz="1400" b="0" smtClean="0">
                          <a:latin typeface="+mj-ea"/>
                          <a:ea typeface="+mj-ea"/>
                        </a:rPr>
                        <a:t>의 내용을 대체함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setEditable()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Text </a:t>
                      </a:r>
                      <a:r>
                        <a:rPr lang="ko-KR" altLang="en-US" sz="1400" b="0" smtClean="0">
                          <a:latin typeface="+mj-ea"/>
                          <a:ea typeface="+mj-ea"/>
                        </a:rPr>
                        <a:t>내용 수정가능 여부를 설정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setFont()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smtClean="0">
                          <a:latin typeface="+mj-ea"/>
                          <a:ea typeface="+mj-ea"/>
                        </a:rPr>
                        <a:t>표현되는 텍스트의 폰트 설정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82118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Text </a:t>
            </a:r>
            <a:r>
              <a:rPr lang="ko-KR" altLang="en-US" smtClean="0"/>
              <a:t>위젯</a:t>
            </a:r>
            <a:r>
              <a:rPr lang="en-US" altLang="ko-KR" smtClean="0"/>
              <a:t>(2/2)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318924"/>
          </a:xfrm>
        </p:spPr>
        <p:txBody>
          <a:bodyPr/>
          <a:lstStyle/>
          <a:p>
            <a:r>
              <a:rPr lang="ko-KR" altLang="en-US" smtClean="0"/>
              <a:t>주요 생성 스타</a:t>
            </a:r>
            <a:r>
              <a:rPr lang="ko-KR" altLang="en-US"/>
              <a:t>일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676681"/>
              </p:ext>
            </p:extLst>
          </p:nvPr>
        </p:nvGraphicFramePr>
        <p:xfrm>
          <a:off x="1059880" y="2060810"/>
          <a:ext cx="8857230" cy="3228446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952410"/>
                <a:gridCol w="5904820"/>
              </a:tblGrid>
              <a:tr h="288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+mj-ea"/>
                          <a:ea typeface="+mj-ea"/>
                        </a:rPr>
                        <a:t>Text</a:t>
                      </a:r>
                      <a:r>
                        <a:rPr lang="en-US" altLang="ko-KR" sz="1200" b="1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200" b="1" baseline="0" smtClean="0">
                          <a:latin typeface="+mj-ea"/>
                          <a:ea typeface="+mj-ea"/>
                        </a:rPr>
                        <a:t>스타일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j-ea"/>
                          <a:ea typeface="+mj-ea"/>
                        </a:rPr>
                        <a:t>설                             명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SWT.SINGLE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smtClean="0">
                          <a:latin typeface="+mj-ea"/>
                          <a:ea typeface="+mj-ea"/>
                        </a:rPr>
                        <a:t>단일 행 텍스트 표현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SWT.MULTI</a:t>
                      </a:r>
                      <a:endParaRPr lang="en-US" altLang="ko-KR" sz="1400" b="0" dirty="0" smtClean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smtClean="0">
                          <a:latin typeface="+mj-ea"/>
                          <a:ea typeface="+mj-ea"/>
                        </a:rPr>
                        <a:t>다중 행 텍스트 표현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SWT.WRAP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smtClean="0">
                          <a:latin typeface="+mj-ea"/>
                          <a:ea typeface="+mj-ea"/>
                        </a:rPr>
                        <a:t>텍스트가 범위를 초과할 경우 자동 줄바꿈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SWT.READ_ONLY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smtClean="0">
                          <a:latin typeface="+mj-ea"/>
                          <a:ea typeface="+mj-ea"/>
                        </a:rPr>
                        <a:t>읽기 전용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SWT.LEFT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smtClean="0">
                          <a:latin typeface="+mj-ea"/>
                          <a:ea typeface="+mj-ea"/>
                        </a:rPr>
                        <a:t>왼쪽 정렬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SWT.RIGHT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smtClean="0">
                          <a:latin typeface="+mj-ea"/>
                          <a:ea typeface="+mj-ea"/>
                        </a:rPr>
                        <a:t>오른쪽 정렬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SWT.CENTER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smtClean="0">
                          <a:latin typeface="+mj-ea"/>
                          <a:ea typeface="+mj-ea"/>
                        </a:rPr>
                        <a:t>가운제 정렬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58180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Styled Text </a:t>
            </a:r>
            <a:r>
              <a:rPr lang="ko-KR" altLang="en-US" smtClean="0"/>
              <a:t>위젯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909855"/>
          </a:xfrm>
        </p:spPr>
        <p:txBody>
          <a:bodyPr/>
          <a:lstStyle/>
          <a:p>
            <a:r>
              <a:rPr lang="en-US" altLang="ko-KR" smtClean="0"/>
              <a:t>Text</a:t>
            </a:r>
            <a:r>
              <a:rPr lang="ko-KR" altLang="en-US" smtClean="0"/>
              <a:t>와 같이 기본적인 텍스트 편집과 더불어 폰트</a:t>
            </a:r>
            <a:r>
              <a:rPr lang="en-US" altLang="ko-KR" smtClean="0"/>
              <a:t>, </a:t>
            </a:r>
            <a:r>
              <a:rPr lang="ko-KR" altLang="en-US" smtClean="0"/>
              <a:t>컬러</a:t>
            </a:r>
            <a:r>
              <a:rPr lang="en-US" altLang="ko-KR" smtClean="0"/>
              <a:t>, </a:t>
            </a:r>
            <a:r>
              <a:rPr lang="ko-KR" altLang="en-US" smtClean="0"/>
              <a:t>사이즈 등을 다양하게 표현 가능한 위젯</a:t>
            </a:r>
            <a:endParaRPr lang="en-US" altLang="ko-KR" smtClean="0"/>
          </a:p>
          <a:p>
            <a:r>
              <a:rPr lang="en-US" altLang="ko-KR" smtClean="0"/>
              <a:t>StyledText </a:t>
            </a:r>
            <a:r>
              <a:rPr lang="ko-KR" altLang="en-US" smtClean="0"/>
              <a:t>위젯은 편집과 관련된 다양한 액션들을 수행 가능</a:t>
            </a:r>
            <a:endParaRPr lang="en-US" altLang="ko-KR" smtClean="0"/>
          </a:p>
          <a:p>
            <a:r>
              <a:rPr lang="en-US" altLang="ko-KR" smtClean="0"/>
              <a:t>StyleRange </a:t>
            </a:r>
            <a:r>
              <a:rPr lang="ko-KR" altLang="en-US" smtClean="0"/>
              <a:t>를 이용해 해당 위치의 스타일 변경</a:t>
            </a:r>
            <a:endParaRPr lang="ko-KR" altLang="en-US"/>
          </a:p>
        </p:txBody>
      </p:sp>
      <p:pic>
        <p:nvPicPr>
          <p:cNvPr id="3074" name="Picture 2" descr="C:\Users\syhan\Desktop\styledtextfo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850" y="1837483"/>
            <a:ext cx="2209800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 bwMode="auto">
          <a:xfrm>
            <a:off x="699830" y="1844780"/>
            <a:ext cx="7158693" cy="225526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StyledText text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StyledText(shell, SWT.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BORDER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 | SWT.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MULTI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text.setText(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"This is kosta swt/jface Examples."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 +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"\nEnjoy study."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TextStyle textStyle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TextStyle(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Font(display,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"Courier"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, 16,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 SWT.</a:t>
            </a:r>
            <a:r>
              <a:rPr lang="en-US" altLang="ko-KR" sz="1400" i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BOLD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), display.getSystemColor(SWT.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COLOR_BLUE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altLang="ko-KR" sz="1400" i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textStyle.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strikeout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textStyle.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underline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textStyle.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underlineStyle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= SWT.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UNDERLINE_SINGLE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text.setStyleRanges(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[] { 8, 5 },</a:t>
            </a:r>
          </a:p>
          <a:p>
            <a:r>
              <a:rPr lang="en-US" altLang="ko-KR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new</a:t>
            </a:r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StyleRange[] {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StyleRange(textStyle) });</a:t>
            </a:r>
          </a:p>
        </p:txBody>
      </p:sp>
      <p:sp>
        <p:nvSpPr>
          <p:cNvPr id="6" name="직사각형 5"/>
          <p:cNvSpPr/>
          <p:nvPr/>
        </p:nvSpPr>
        <p:spPr bwMode="auto">
          <a:xfrm>
            <a:off x="699830" y="4341000"/>
            <a:ext cx="6538331" cy="18243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smtClean="0">
                <a:latin typeface="Courier New"/>
              </a:rPr>
              <a:t>StyledText </a:t>
            </a:r>
            <a:r>
              <a:rPr lang="en-US" altLang="ko-KR" sz="1400">
                <a:latin typeface="Courier New"/>
              </a:rPr>
              <a:t>text = </a:t>
            </a:r>
            <a:r>
              <a:rPr lang="en-US" altLang="ko-KR" sz="140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400">
                <a:latin typeface="Courier New"/>
              </a:rPr>
              <a:t> StyledText (shell, SWT.</a:t>
            </a:r>
            <a:r>
              <a:rPr lang="en-US" altLang="ko-KR" sz="1400" i="1">
                <a:solidFill>
                  <a:srgbClr val="0000C0"/>
                </a:solidFill>
                <a:latin typeface="Courier New"/>
              </a:rPr>
              <a:t>BORDER</a:t>
            </a:r>
            <a:r>
              <a:rPr lang="en-US" altLang="ko-KR" sz="1400" i="1">
                <a:latin typeface="Courier New"/>
              </a:rPr>
              <a:t>);</a:t>
            </a:r>
          </a:p>
          <a:p>
            <a:r>
              <a:rPr lang="en-US" altLang="ko-KR" sz="1400">
                <a:latin typeface="Courier New"/>
              </a:rPr>
              <a:t>text.setText(</a:t>
            </a:r>
            <a:r>
              <a:rPr lang="en-US" altLang="ko-KR" sz="1400">
                <a:solidFill>
                  <a:srgbClr val="2A00FF"/>
                </a:solidFill>
                <a:latin typeface="Courier New"/>
              </a:rPr>
              <a:t>"0123456789 ABCDEFGHIJKLM NOPQRSTUVWXYZ</a:t>
            </a:r>
            <a:r>
              <a:rPr lang="en-US" altLang="ko-KR" sz="140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altLang="ko-KR" sz="1400" smtClean="0">
                <a:latin typeface="Courier New"/>
              </a:rPr>
              <a:t>);</a:t>
            </a:r>
          </a:p>
          <a:p>
            <a:r>
              <a:rPr lang="en-US" altLang="ko-KR" sz="1400" smtClean="0">
                <a:latin typeface="Courier New"/>
              </a:rPr>
              <a:t>...</a:t>
            </a:r>
            <a:endParaRPr lang="en-US" altLang="ko-KR" sz="1400">
              <a:latin typeface="Courier New"/>
            </a:endParaRPr>
          </a:p>
          <a:p>
            <a:r>
              <a:rPr lang="en-US" altLang="ko-KR" sz="1400" smtClean="0">
                <a:latin typeface="Courier New"/>
              </a:rPr>
              <a:t>StyleRange </a:t>
            </a:r>
            <a:r>
              <a:rPr lang="en-US" altLang="ko-KR" sz="1400">
                <a:latin typeface="Courier New"/>
              </a:rPr>
              <a:t>style3 = </a:t>
            </a:r>
            <a:r>
              <a:rPr lang="en-US" altLang="ko-KR" sz="140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400">
                <a:latin typeface="Courier New"/>
              </a:rPr>
              <a:t> StyleRange();</a:t>
            </a:r>
          </a:p>
          <a:p>
            <a:r>
              <a:rPr lang="en-US" altLang="ko-KR" sz="1400">
                <a:latin typeface="Courier New"/>
              </a:rPr>
              <a:t>style3.</a:t>
            </a:r>
            <a:r>
              <a:rPr lang="en-US" altLang="ko-KR" sz="1400">
                <a:solidFill>
                  <a:srgbClr val="0000C0"/>
                </a:solidFill>
                <a:latin typeface="Courier New"/>
              </a:rPr>
              <a:t>start</a:t>
            </a:r>
            <a:r>
              <a:rPr lang="en-US" altLang="ko-KR" sz="1400">
                <a:latin typeface="Courier New"/>
              </a:rPr>
              <a:t> = 25;</a:t>
            </a:r>
          </a:p>
          <a:p>
            <a:r>
              <a:rPr lang="en-US" altLang="ko-KR" sz="1400">
                <a:latin typeface="Courier New"/>
              </a:rPr>
              <a:t>style3.</a:t>
            </a:r>
            <a:r>
              <a:rPr lang="en-US" altLang="ko-KR" sz="1400">
                <a:solidFill>
                  <a:srgbClr val="0000C0"/>
                </a:solidFill>
                <a:latin typeface="Courier New"/>
              </a:rPr>
              <a:t>length</a:t>
            </a:r>
            <a:r>
              <a:rPr lang="en-US" altLang="ko-KR" sz="1400">
                <a:latin typeface="Courier New"/>
              </a:rPr>
              <a:t> = 13;</a:t>
            </a:r>
          </a:p>
          <a:p>
            <a:r>
              <a:rPr lang="en-US" altLang="ko-KR" sz="1400">
                <a:latin typeface="Courier New"/>
              </a:rPr>
              <a:t>style3.</a:t>
            </a:r>
            <a:r>
              <a:rPr lang="en-US" altLang="ko-KR" sz="1400">
                <a:solidFill>
                  <a:srgbClr val="0000C0"/>
                </a:solidFill>
                <a:latin typeface="Courier New"/>
              </a:rPr>
              <a:t>background</a:t>
            </a:r>
            <a:r>
              <a:rPr lang="en-US" altLang="ko-KR" sz="1400">
                <a:latin typeface="Courier New"/>
              </a:rPr>
              <a:t> = display.getSystemColor(SWT.</a:t>
            </a:r>
            <a:r>
              <a:rPr lang="en-US" altLang="ko-KR" sz="1400" i="1">
                <a:solidFill>
                  <a:srgbClr val="0000C0"/>
                </a:solidFill>
                <a:latin typeface="Courier New"/>
              </a:rPr>
              <a:t>COLOR_BLUE</a:t>
            </a:r>
            <a:r>
              <a:rPr lang="en-US" altLang="ko-KR" sz="1400" i="1">
                <a:latin typeface="Courier New"/>
              </a:rPr>
              <a:t>);</a:t>
            </a:r>
          </a:p>
          <a:p>
            <a:r>
              <a:rPr lang="en-US" altLang="ko-KR" sz="1400">
                <a:latin typeface="Courier New"/>
              </a:rPr>
              <a:t>text.setStyleRange(style3);</a:t>
            </a:r>
            <a:endParaRPr lang="en-US" altLang="ko-KR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075" name="Picture 3" descr="C:\Users\syhan\Desktop\styletextran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780" y="4397375"/>
            <a:ext cx="2790825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7418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Combo </a:t>
            </a:r>
            <a:r>
              <a:rPr lang="ko-KR" altLang="en-US" smtClean="0"/>
              <a:t>위젯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614390"/>
          </a:xfrm>
        </p:spPr>
        <p:txBody>
          <a:bodyPr/>
          <a:lstStyle/>
          <a:p>
            <a:r>
              <a:rPr lang="en-US" altLang="ko-KR" smtClean="0"/>
              <a:t>Combo </a:t>
            </a:r>
            <a:r>
              <a:rPr lang="ko-KR" altLang="en-US" smtClean="0"/>
              <a:t>위젯은 콤보박스 형태의 </a:t>
            </a:r>
            <a:r>
              <a:rPr lang="en-US" altLang="ko-KR" smtClean="0"/>
              <a:t>UI</a:t>
            </a:r>
            <a:r>
              <a:rPr lang="ko-KR" altLang="en-US" smtClean="0"/>
              <a:t>를 표현함</a:t>
            </a:r>
            <a:endParaRPr lang="en-US" altLang="ko-KR" smtClean="0"/>
          </a:p>
          <a:p>
            <a:r>
              <a:rPr lang="en-US" altLang="ko-KR" smtClean="0"/>
              <a:t>Style</a:t>
            </a:r>
            <a:r>
              <a:rPr lang="ko-KR" altLang="en-US" smtClean="0"/>
              <a:t>에 따라서 기본형</a:t>
            </a:r>
            <a:r>
              <a:rPr lang="en-US" altLang="ko-KR" smtClean="0"/>
              <a:t>, </a:t>
            </a:r>
            <a:r>
              <a:rPr lang="ko-KR" altLang="en-US" smtClean="0"/>
              <a:t>드롭다운</a:t>
            </a:r>
            <a:r>
              <a:rPr lang="en-US" altLang="ko-KR" smtClean="0"/>
              <a:t>, </a:t>
            </a:r>
            <a:r>
              <a:rPr lang="ko-KR" altLang="en-US" smtClean="0"/>
              <a:t>읽기전용 형태가 있음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 bwMode="auto">
          <a:xfrm>
            <a:off x="699829" y="1844193"/>
            <a:ext cx="7258079" cy="333248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ComboComposite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Composite {</a:t>
            </a:r>
          </a:p>
          <a:p>
            <a:endParaRPr lang="ko-KR" alt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ComboComposite(Composite parent) {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(parent, SWT.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setLayout(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RowLayout());</a:t>
            </a:r>
          </a:p>
          <a:p>
            <a:r>
              <a:rPr lang="ko-KR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[] comboStyles = {SWT.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SIMPLE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, SWT.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DROP_DOWN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, SWT.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READ_ONLY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i = 0; i &lt; comboStyles.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; i++) {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    Combo combo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Combo(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, comboStyles[i]);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    combo.add(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"Option #1"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    combo.add(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"Option #2"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    combo.add(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"Option #3"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ko-KR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ko-KR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ko-KR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098" name="Picture 2" descr="C:\Users\syhan\Desktop\comb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809" y="4653170"/>
            <a:ext cx="273367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44900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ToolBar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909855"/>
          </a:xfrm>
        </p:spPr>
        <p:txBody>
          <a:bodyPr/>
          <a:lstStyle/>
          <a:p>
            <a:r>
              <a:rPr lang="en-US" altLang="ko-KR" smtClean="0"/>
              <a:t>JFace ApplicationWindow</a:t>
            </a:r>
            <a:r>
              <a:rPr lang="ko-KR" altLang="en-US" smtClean="0"/>
              <a:t>에서 메뉴바 및 </a:t>
            </a:r>
            <a:r>
              <a:rPr lang="en-US" altLang="ko-KR" smtClean="0"/>
              <a:t>ToolBar</a:t>
            </a:r>
            <a:r>
              <a:rPr lang="ko-KR" altLang="en-US" smtClean="0"/>
              <a:t>를 추가할 수 있음</a:t>
            </a:r>
            <a:endParaRPr lang="en-US" altLang="ko-KR" smtClean="0"/>
          </a:p>
          <a:p>
            <a:r>
              <a:rPr lang="en-US" altLang="ko-KR" smtClean="0"/>
              <a:t>ToolBar </a:t>
            </a:r>
            <a:r>
              <a:rPr lang="ko-KR" altLang="en-US" smtClean="0"/>
              <a:t>생성은 </a:t>
            </a:r>
            <a:r>
              <a:rPr lang="en-US" altLang="ko-KR" smtClean="0"/>
              <a:t>ToolBarManager </a:t>
            </a:r>
            <a:r>
              <a:rPr lang="ko-KR" altLang="en-US" smtClean="0"/>
              <a:t>에서 이루어지며 </a:t>
            </a:r>
            <a:r>
              <a:rPr lang="en-US" altLang="ko-KR" smtClean="0"/>
              <a:t>Action </a:t>
            </a:r>
            <a:r>
              <a:rPr lang="ko-KR" altLang="en-US" smtClean="0"/>
              <a:t>및 사용자 정의 컨트롤을 </a:t>
            </a:r>
            <a:r>
              <a:rPr lang="en-US" altLang="ko-KR" smtClean="0"/>
              <a:t>ToolBar</a:t>
            </a:r>
            <a:r>
              <a:rPr lang="ko-KR" altLang="en-US" smtClean="0"/>
              <a:t>에 삽입할 수 있음</a:t>
            </a:r>
            <a:endParaRPr lang="en-US" altLang="ko-KR" smtClean="0"/>
          </a:p>
          <a:p>
            <a:r>
              <a:rPr lang="ko-KR" altLang="en-US" smtClean="0"/>
              <a:t>사용자 정의 컨트롤을 </a:t>
            </a:r>
            <a:r>
              <a:rPr lang="en-US" altLang="ko-KR" smtClean="0"/>
              <a:t>ToolBar</a:t>
            </a:r>
            <a:r>
              <a:rPr lang="ko-KR" altLang="en-US" smtClean="0"/>
              <a:t>에 생성하기 위해서 </a:t>
            </a:r>
            <a:r>
              <a:rPr lang="en-US" altLang="ko-KR" smtClean="0"/>
              <a:t>ControlContribution </a:t>
            </a:r>
            <a:r>
              <a:rPr lang="ko-KR" altLang="en-US" smtClean="0"/>
              <a:t>을 사용함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 bwMode="auto">
          <a:xfrm>
            <a:off x="699829" y="2185978"/>
            <a:ext cx="6430930" cy="376337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smtClean="0">
                <a:latin typeface="Courier New"/>
              </a:rPr>
              <a:t>ToolBarManager </a:t>
            </a:r>
            <a:r>
              <a:rPr lang="en-US" altLang="ko-KR" sz="1400">
                <a:latin typeface="Courier New"/>
              </a:rPr>
              <a:t>toolbarManager = </a:t>
            </a:r>
            <a:r>
              <a:rPr lang="en-US" altLang="ko-KR" sz="140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400">
                <a:latin typeface="Courier New"/>
              </a:rPr>
              <a:t> ToolBarManager(style);</a:t>
            </a:r>
          </a:p>
          <a:p>
            <a:r>
              <a:rPr lang="en-US" altLang="ko-KR" sz="1400">
                <a:latin typeface="Courier New"/>
              </a:rPr>
              <a:t>toolbarManager.add(</a:t>
            </a:r>
            <a:r>
              <a:rPr lang="en-US" altLang="ko-KR" sz="140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400">
                <a:latin typeface="Courier New"/>
              </a:rPr>
              <a:t> ControlContribution(</a:t>
            </a:r>
            <a:r>
              <a:rPr lang="en-US" altLang="ko-KR" sz="1400">
                <a:solidFill>
                  <a:srgbClr val="2A00FF"/>
                </a:solidFill>
                <a:latin typeface="Courier New"/>
              </a:rPr>
              <a:t>"custom"</a:t>
            </a:r>
            <a:r>
              <a:rPr lang="en-US" altLang="ko-KR" sz="1400">
                <a:latin typeface="Courier New"/>
              </a:rPr>
              <a:t>) {</a:t>
            </a:r>
          </a:p>
          <a:p>
            <a:r>
              <a:rPr lang="en-US" altLang="ko-KR" sz="1400" smtClean="0">
                <a:solidFill>
                  <a:srgbClr val="646464"/>
                </a:solidFill>
                <a:latin typeface="Courier New"/>
              </a:rPr>
              <a:t>    @</a:t>
            </a:r>
            <a:r>
              <a:rPr lang="en-US" altLang="ko-KR" sz="1400">
                <a:solidFill>
                  <a:srgbClr val="646464"/>
                </a:solidFill>
                <a:latin typeface="Courier New"/>
              </a:rPr>
              <a:t>Override</a:t>
            </a:r>
          </a:p>
          <a:p>
            <a:r>
              <a:rPr lang="en-US" altLang="ko-KR" sz="1400" smtClean="0">
                <a:solidFill>
                  <a:srgbClr val="7F0055"/>
                </a:solidFill>
                <a:latin typeface="Courier New"/>
              </a:rPr>
              <a:t>    protected</a:t>
            </a:r>
            <a:r>
              <a:rPr lang="en-US" altLang="ko-KR" sz="1400" smtClean="0">
                <a:latin typeface="Courier New"/>
              </a:rPr>
              <a:t> </a:t>
            </a:r>
            <a:r>
              <a:rPr lang="en-US" altLang="ko-KR" sz="1400">
                <a:latin typeface="Courier New"/>
              </a:rPr>
              <a:t>Control createControl(Composite parent) {</a:t>
            </a:r>
          </a:p>
          <a:p>
            <a:r>
              <a:rPr lang="en-US" altLang="ko-KR" sz="1400" smtClean="0">
                <a:latin typeface="Courier New"/>
              </a:rPr>
              <a:t>        SashForm </a:t>
            </a:r>
            <a:r>
              <a:rPr lang="en-US" altLang="ko-KR" sz="1400">
                <a:latin typeface="Courier New"/>
              </a:rPr>
              <a:t>sf = </a:t>
            </a:r>
            <a:r>
              <a:rPr lang="en-US" altLang="ko-KR" sz="140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400">
                <a:latin typeface="Courier New"/>
              </a:rPr>
              <a:t> SashForm(parent, SWT.</a:t>
            </a:r>
            <a:r>
              <a:rPr lang="en-US" altLang="ko-KR" sz="1400" i="1">
                <a:solidFill>
                  <a:srgbClr val="0000C0"/>
                </a:solidFill>
                <a:latin typeface="Courier New"/>
              </a:rPr>
              <a:t>NONE</a:t>
            </a:r>
            <a:r>
              <a:rPr lang="en-US" altLang="ko-KR" sz="1400" i="1">
                <a:latin typeface="Courier New"/>
              </a:rPr>
              <a:t>);</a:t>
            </a:r>
          </a:p>
          <a:p>
            <a:r>
              <a:rPr lang="en-US" altLang="ko-KR" sz="1400" smtClean="0">
                <a:latin typeface="Courier New"/>
              </a:rPr>
              <a:t>        Button </a:t>
            </a:r>
            <a:r>
              <a:rPr lang="en-US" altLang="ko-KR" sz="1400">
                <a:latin typeface="Courier New"/>
              </a:rPr>
              <a:t>b1 = </a:t>
            </a:r>
            <a:r>
              <a:rPr lang="en-US" altLang="ko-KR" sz="140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400">
                <a:latin typeface="Courier New"/>
              </a:rPr>
              <a:t> Button(sf, SWT.</a:t>
            </a:r>
            <a:r>
              <a:rPr lang="en-US" altLang="ko-KR" sz="1400" i="1">
                <a:solidFill>
                  <a:srgbClr val="0000C0"/>
                </a:solidFill>
                <a:latin typeface="Courier New"/>
              </a:rPr>
              <a:t>PUSH</a:t>
            </a:r>
            <a:r>
              <a:rPr lang="en-US" altLang="ko-KR" sz="1400" i="1">
                <a:latin typeface="Courier New"/>
              </a:rPr>
              <a:t>);</a:t>
            </a:r>
          </a:p>
          <a:p>
            <a:r>
              <a:rPr lang="en-US" altLang="ko-KR" sz="1400" smtClean="0">
                <a:latin typeface="Courier New"/>
              </a:rPr>
              <a:t>        b1.setText</a:t>
            </a:r>
            <a:r>
              <a:rPr lang="en-US" altLang="ko-KR" sz="1400">
                <a:latin typeface="Courier New"/>
              </a:rPr>
              <a:t>(</a:t>
            </a:r>
            <a:r>
              <a:rPr lang="en-US" altLang="ko-KR" sz="1400">
                <a:solidFill>
                  <a:srgbClr val="2A00FF"/>
                </a:solidFill>
                <a:latin typeface="Courier New"/>
              </a:rPr>
              <a:t>"Hello"</a:t>
            </a:r>
            <a:r>
              <a:rPr lang="en-US" altLang="ko-KR" sz="1400">
                <a:latin typeface="Courier New"/>
              </a:rPr>
              <a:t>);</a:t>
            </a:r>
          </a:p>
          <a:p>
            <a:r>
              <a:rPr lang="en-US" altLang="ko-KR" sz="1400" smtClean="0">
                <a:latin typeface="Courier New"/>
              </a:rPr>
              <a:t>        Button </a:t>
            </a:r>
            <a:r>
              <a:rPr lang="en-US" altLang="ko-KR" sz="1400">
                <a:latin typeface="Courier New"/>
              </a:rPr>
              <a:t>b2 = </a:t>
            </a:r>
            <a:r>
              <a:rPr lang="en-US" altLang="ko-KR" sz="140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400">
                <a:latin typeface="Courier New"/>
              </a:rPr>
              <a:t> Button(sf, SWT.</a:t>
            </a:r>
            <a:r>
              <a:rPr lang="en-US" altLang="ko-KR" sz="1400" i="1">
                <a:solidFill>
                  <a:srgbClr val="0000C0"/>
                </a:solidFill>
                <a:latin typeface="Courier New"/>
              </a:rPr>
              <a:t>PUSH</a:t>
            </a:r>
            <a:r>
              <a:rPr lang="en-US" altLang="ko-KR" sz="1400" i="1">
                <a:latin typeface="Courier New"/>
              </a:rPr>
              <a:t>);</a:t>
            </a:r>
          </a:p>
          <a:p>
            <a:r>
              <a:rPr lang="en-US" altLang="ko-KR" sz="1400" smtClean="0">
                <a:latin typeface="Courier New"/>
              </a:rPr>
              <a:t>        b2.setText</a:t>
            </a:r>
            <a:r>
              <a:rPr lang="en-US" altLang="ko-KR" sz="1400">
                <a:latin typeface="Courier New"/>
              </a:rPr>
              <a:t>(</a:t>
            </a:r>
            <a:r>
              <a:rPr lang="en-US" altLang="ko-KR" sz="1400">
                <a:solidFill>
                  <a:srgbClr val="2A00FF"/>
                </a:solidFill>
                <a:latin typeface="Courier New"/>
              </a:rPr>
              <a:t>"World"</a:t>
            </a:r>
            <a:r>
              <a:rPr lang="en-US" altLang="ko-KR" sz="1400">
                <a:latin typeface="Courier New"/>
              </a:rPr>
              <a:t>);</a:t>
            </a:r>
          </a:p>
          <a:p>
            <a:r>
              <a:rPr lang="en-US" altLang="ko-KR" sz="1400" smtClean="0">
                <a:latin typeface="Courier New"/>
              </a:rPr>
              <a:t>        b2.addSelectionListener(</a:t>
            </a:r>
            <a:r>
              <a:rPr lang="en-US" altLang="ko-KR" sz="140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400" smtClean="0">
                <a:latin typeface="Courier New"/>
              </a:rPr>
              <a:t> </a:t>
            </a:r>
            <a:r>
              <a:rPr lang="en-US" altLang="ko-KR" sz="1400">
                <a:latin typeface="Courier New"/>
              </a:rPr>
              <a:t>SelectionAdapter() {</a:t>
            </a:r>
          </a:p>
          <a:p>
            <a:r>
              <a:rPr lang="en-US" altLang="ko-KR" sz="1400" smtClean="0">
                <a:solidFill>
                  <a:srgbClr val="7F0055"/>
                </a:solidFill>
                <a:latin typeface="Courier New"/>
              </a:rPr>
              <a:t>            public</a:t>
            </a:r>
            <a:r>
              <a:rPr lang="en-US" altLang="ko-KR" sz="1400" smtClean="0">
                <a:latin typeface="Courier New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400">
                <a:latin typeface="Courier New"/>
              </a:rPr>
              <a:t> widgetSelected(SelectionEvent e) {</a:t>
            </a:r>
          </a:p>
          <a:p>
            <a:r>
              <a:rPr lang="en-US" altLang="ko-KR" sz="1400" smtClean="0">
                <a:latin typeface="Courier New"/>
              </a:rPr>
              <a:t>                System.</a:t>
            </a:r>
            <a:r>
              <a:rPr lang="en-US" altLang="ko-KR" sz="1400" i="1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400" i="1" smtClean="0">
                <a:latin typeface="Courier New"/>
              </a:rPr>
              <a:t>.println</a:t>
            </a:r>
            <a:r>
              <a:rPr lang="en-US" altLang="ko-KR" sz="1400" i="1">
                <a:latin typeface="Courier New"/>
              </a:rPr>
              <a:t>(</a:t>
            </a:r>
            <a:r>
              <a:rPr lang="en-US" altLang="ko-KR" sz="1400" i="1">
                <a:solidFill>
                  <a:srgbClr val="2A00FF"/>
                </a:solidFill>
                <a:latin typeface="Courier New"/>
              </a:rPr>
              <a:t>"Selected:"</a:t>
            </a:r>
            <a:r>
              <a:rPr lang="en-US" altLang="ko-KR" sz="1400" i="1">
                <a:latin typeface="Courier New"/>
              </a:rPr>
              <a:t> + e);</a:t>
            </a:r>
          </a:p>
          <a:p>
            <a:r>
              <a:rPr lang="en-US" altLang="ko-KR" sz="1400" smtClean="0">
                <a:latin typeface="Courier New"/>
              </a:rPr>
              <a:t>            }</a:t>
            </a:r>
            <a:endParaRPr lang="en-US" altLang="ko-KR" sz="1400">
              <a:latin typeface="Courier New"/>
            </a:endParaRPr>
          </a:p>
          <a:p>
            <a:r>
              <a:rPr lang="en-US" altLang="ko-KR" sz="1400" smtClean="0">
                <a:latin typeface="Courier New"/>
              </a:rPr>
              <a:t>        });</a:t>
            </a:r>
            <a:endParaRPr lang="en-US" altLang="ko-KR" sz="1400">
              <a:latin typeface="Courier New"/>
            </a:endParaRPr>
          </a:p>
          <a:p>
            <a:r>
              <a:rPr lang="en-US" altLang="ko-KR" sz="1400" smtClean="0">
                <a:solidFill>
                  <a:srgbClr val="7F0055"/>
                </a:solidFill>
                <a:latin typeface="Courier New"/>
              </a:rPr>
              <a:t>        return</a:t>
            </a:r>
            <a:r>
              <a:rPr lang="en-US" altLang="ko-KR" sz="1400" smtClean="0">
                <a:latin typeface="Courier New"/>
              </a:rPr>
              <a:t> </a:t>
            </a:r>
            <a:r>
              <a:rPr lang="en-US" altLang="ko-KR" sz="1400">
                <a:latin typeface="Courier New"/>
              </a:rPr>
              <a:t>sf</a:t>
            </a:r>
            <a:r>
              <a:rPr lang="en-US" altLang="ko-KR" sz="1400" smtClean="0">
                <a:latin typeface="Courier New"/>
              </a:rPr>
              <a:t>; </a:t>
            </a:r>
            <a:endParaRPr lang="en-US" altLang="ko-KR" sz="1400">
              <a:latin typeface="Courier New"/>
            </a:endParaRPr>
          </a:p>
          <a:p>
            <a:r>
              <a:rPr lang="en-US" altLang="ko-KR" sz="1400" smtClean="0">
                <a:latin typeface="Courier New"/>
              </a:rPr>
              <a:t>    }</a:t>
            </a:r>
            <a:endParaRPr lang="en-US" altLang="ko-KR" sz="1400">
              <a:latin typeface="Courier New"/>
            </a:endParaRPr>
          </a:p>
          <a:p>
            <a:r>
              <a:rPr lang="en-US" altLang="ko-KR" sz="1400">
                <a:latin typeface="Courier New"/>
              </a:rPr>
              <a:t>});</a:t>
            </a:r>
            <a:endParaRPr lang="en-US" altLang="ko-KR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122" name="Picture 2" descr="C:\Users\syhan\Desktop\toolb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90" y="2204830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8988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CoolBar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909855"/>
          </a:xfrm>
        </p:spPr>
        <p:txBody>
          <a:bodyPr/>
          <a:lstStyle/>
          <a:p>
            <a:r>
              <a:rPr lang="en-US" altLang="ko-KR" smtClean="0"/>
              <a:t>CoolBar</a:t>
            </a:r>
            <a:r>
              <a:rPr lang="ko-KR" altLang="en-US" smtClean="0"/>
              <a:t>는 </a:t>
            </a:r>
            <a:r>
              <a:rPr lang="en-US" altLang="ko-KR" smtClean="0"/>
              <a:t>ToolBar</a:t>
            </a:r>
            <a:r>
              <a:rPr lang="ko-KR" altLang="en-US" smtClean="0"/>
              <a:t>보다 한 단계 발전된 기능을 제공함</a:t>
            </a:r>
            <a:endParaRPr lang="en-US" altLang="ko-KR" smtClean="0"/>
          </a:p>
          <a:p>
            <a:r>
              <a:rPr lang="en-US" altLang="ko-KR" smtClean="0"/>
              <a:t>CoolBar </a:t>
            </a:r>
            <a:r>
              <a:rPr lang="ko-KR" altLang="en-US" smtClean="0"/>
              <a:t>는 여러개의 </a:t>
            </a:r>
            <a:r>
              <a:rPr lang="en-US" altLang="ko-KR" smtClean="0"/>
              <a:t>ToolBar</a:t>
            </a:r>
            <a:r>
              <a:rPr lang="ko-KR" altLang="en-US" smtClean="0"/>
              <a:t>를 가지며 이를 이동시키거나 사이즈를 변경시킬 수 있음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따라서 </a:t>
            </a:r>
            <a:r>
              <a:rPr lang="en-US" altLang="ko-KR" smtClean="0"/>
              <a:t>CoolBar</a:t>
            </a:r>
            <a:r>
              <a:rPr lang="ko-KR" altLang="en-US" smtClean="0"/>
              <a:t>를 사용하면 기능적으로 비슷한 </a:t>
            </a:r>
            <a:r>
              <a:rPr lang="en-US" altLang="ko-KR" smtClean="0"/>
              <a:t>Item</a:t>
            </a:r>
            <a:r>
              <a:rPr lang="ko-KR" altLang="en-US" smtClean="0"/>
              <a:t>을 </a:t>
            </a:r>
            <a:r>
              <a:rPr lang="en-US" altLang="ko-KR" smtClean="0"/>
              <a:t>ToolBar </a:t>
            </a:r>
            <a:r>
              <a:rPr lang="ko-KR" altLang="en-US" smtClean="0"/>
              <a:t>그룹으로 묶어 배치할 수 있음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 bwMode="auto">
          <a:xfrm>
            <a:off x="670985" y="1844780"/>
            <a:ext cx="7854396" cy="333248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asCoolItemSection[] = {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"File"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"Formatting"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"Search"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};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CoolBar coolbar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CoolBar(parent, SWT.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idxCoolItem = 0; idxCoolItem &lt; 3; ++idxCoolItem) {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 CoolItem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item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CoolItem(coolbar, SWT.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 ToolBar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tb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ToolBar(coolbar, SWT.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FLAT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</a:t>
            </a:r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idxItem = 0; idxItem &lt; 3; ++idxItem) {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     ToolItem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ti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ToolItem( tb, SWT.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 );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     ti.setText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( asCoolItemSection[ idxCoolItem ] +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Item #"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+ idxItem );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endParaRPr lang="en-US" altLang="ko-KR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 Point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p = tb.computeSize( SWT.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, SWT.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 );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 tb.setSize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( p );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 Point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p2 = item.computeSize( p.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, p.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 item.setControl(tb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 item.setSize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( p2);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pic>
        <p:nvPicPr>
          <p:cNvPr id="6146" name="Picture 2" descr="C:\Users\syhan\Desktop\coolb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350" y="5445280"/>
            <a:ext cx="598170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434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Java </a:t>
            </a:r>
            <a:r>
              <a:rPr lang="ko-KR" altLang="en-US" dirty="0" err="1" smtClean="0"/>
              <a:t>룩앤필</a:t>
            </a:r>
            <a:r>
              <a:rPr lang="ko-KR" altLang="en-US" dirty="0" smtClean="0"/>
              <a:t> </a:t>
            </a:r>
            <a:r>
              <a:rPr lang="en-US" altLang="ko-KR" dirty="0" smtClean="0"/>
              <a:t>(look-and-feel)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298113" cy="1353054"/>
          </a:xfrm>
        </p:spPr>
        <p:txBody>
          <a:bodyPr/>
          <a:lstStyle/>
          <a:p>
            <a:r>
              <a:rPr lang="en-US" altLang="ko-KR" dirty="0" smtClean="0"/>
              <a:t>Swing</a:t>
            </a:r>
            <a:r>
              <a:rPr lang="ko-KR" altLang="en-US" dirty="0" smtClean="0"/>
              <a:t>의 특징인 모든 </a:t>
            </a:r>
            <a:r>
              <a:rPr lang="ko-KR" altLang="en-US" dirty="0"/>
              <a:t>플랫폼에서 동일한 형태로 사용자 인터페이스가 제공되는 것은 장점이자 단점이 된다</a:t>
            </a:r>
            <a:r>
              <a:rPr lang="en-US" altLang="ko-KR" dirty="0"/>
              <a:t>. </a:t>
            </a:r>
            <a:r>
              <a:rPr lang="ko-KR" altLang="en-US" dirty="0"/>
              <a:t>특정 플랫폼의 사용자에게는 친숙하지 않은 </a:t>
            </a:r>
            <a:r>
              <a:rPr lang="en-US" altLang="ko-KR" dirty="0"/>
              <a:t>GUI</a:t>
            </a:r>
            <a:r>
              <a:rPr lang="ko-KR" altLang="en-US" dirty="0"/>
              <a:t>로 보여지기 때문이다</a:t>
            </a:r>
            <a:r>
              <a:rPr lang="en-US" altLang="ko-KR" dirty="0"/>
              <a:t>. Java</a:t>
            </a:r>
            <a:r>
              <a:rPr lang="ko-KR" altLang="en-US" dirty="0"/>
              <a:t>는 이러한 문제를 해결하기 위해 </a:t>
            </a:r>
            <a:r>
              <a:rPr lang="en-US" altLang="ko-KR" dirty="0"/>
              <a:t>GUI</a:t>
            </a:r>
            <a:r>
              <a:rPr lang="ko-KR" altLang="en-US" dirty="0"/>
              <a:t>의 모양을 </a:t>
            </a:r>
            <a:r>
              <a:rPr lang="ko-KR" altLang="en-US" dirty="0" smtClean="0"/>
              <a:t>변경할 </a:t>
            </a:r>
            <a:r>
              <a:rPr lang="ko-KR" altLang="en-US" dirty="0"/>
              <a:t>수 </a:t>
            </a:r>
            <a:r>
              <a:rPr lang="ko-KR" altLang="en-US" dirty="0" smtClean="0"/>
              <a:t>있도록 </a:t>
            </a:r>
            <a:r>
              <a:rPr lang="en-US" altLang="ko-KR" dirty="0" smtClean="0"/>
              <a:t>look-and-feel</a:t>
            </a:r>
            <a:r>
              <a:rPr lang="ko-KR" altLang="en-US" dirty="0"/>
              <a:t> </a:t>
            </a:r>
            <a:r>
              <a:rPr lang="ko-KR" altLang="en-US" dirty="0" err="1" smtClean="0"/>
              <a:t>매커니즘을</a:t>
            </a:r>
            <a:r>
              <a:rPr lang="ko-KR" altLang="en-US" dirty="0" smtClean="0"/>
              <a:t> 제공한다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 smtClean="0"/>
              <a:t>작성된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프로그램에서 </a:t>
            </a:r>
            <a:r>
              <a:rPr lang="ko-KR" altLang="en-US" dirty="0" err="1" smtClean="0"/>
              <a:t>룩앤필만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변경하면 </a:t>
            </a:r>
            <a:r>
              <a:rPr lang="ko-KR" altLang="en-US" dirty="0"/>
              <a:t>다른 모양으로 </a:t>
            </a:r>
            <a:r>
              <a:rPr lang="ko-KR" altLang="en-US" dirty="0" smtClean="0"/>
              <a:t>보여진다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룩앤필은</a:t>
            </a:r>
            <a:r>
              <a:rPr lang="ko-KR" altLang="en-US" dirty="0" smtClean="0"/>
              <a:t> 확장이 가능하므로 직접 구현할 수도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이미 만들어진 것을 다운로드 받아 사용할 수도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334" y="2348850"/>
            <a:ext cx="2776135" cy="1776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337" y="2348850"/>
            <a:ext cx="2589979" cy="1776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334" y="4557307"/>
            <a:ext cx="2776135" cy="1665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 bwMode="auto">
          <a:xfrm>
            <a:off x="3361470" y="4160141"/>
            <a:ext cx="1117861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36000" rIns="36000" rtlCol="0">
            <a:spAutoFit/>
          </a:bodyPr>
          <a:lstStyle/>
          <a:p>
            <a:pPr algn="l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b="0" dirty="0" smtClean="0">
                <a:latin typeface="+mj-lt"/>
                <a:ea typeface="+mj-ea"/>
              </a:rPr>
              <a:t>Windows </a:t>
            </a:r>
            <a:r>
              <a:rPr lang="ko-KR" altLang="en-US" b="0" dirty="0" err="1" smtClean="0">
                <a:latin typeface="+mj-lt"/>
                <a:ea typeface="+mj-ea"/>
              </a:rPr>
              <a:t>룩앤필</a:t>
            </a:r>
            <a:endParaRPr lang="ko-KR" altLang="en-US" b="0" dirty="0" smtClean="0">
              <a:latin typeface="+mj-lt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6869306" y="4160141"/>
            <a:ext cx="786040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36000" rIns="36000" rtlCol="0">
            <a:spAutoFit/>
          </a:bodyPr>
          <a:lstStyle/>
          <a:p>
            <a:pPr algn="l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b="0" dirty="0" smtClean="0">
                <a:latin typeface="+mj-lt"/>
                <a:ea typeface="+mj-ea"/>
              </a:rPr>
              <a:t>GTK </a:t>
            </a:r>
            <a:r>
              <a:rPr lang="ko-KR" altLang="en-US" b="0" dirty="0" err="1" smtClean="0">
                <a:latin typeface="+mj-lt"/>
                <a:ea typeface="+mj-ea"/>
              </a:rPr>
              <a:t>룩앤필</a:t>
            </a:r>
            <a:endParaRPr lang="ko-KR" altLang="en-US" b="0" dirty="0" smtClean="0">
              <a:latin typeface="+mj-lt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3455246" y="6242910"/>
            <a:ext cx="930310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36000" rIns="36000" rtlCol="0">
            <a:spAutoFit/>
          </a:bodyPr>
          <a:lstStyle/>
          <a:p>
            <a:pPr algn="l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b="0" dirty="0" smtClean="0">
                <a:latin typeface="+mj-lt"/>
                <a:ea typeface="+mj-ea"/>
              </a:rPr>
              <a:t>Ocean </a:t>
            </a:r>
            <a:r>
              <a:rPr lang="ko-KR" altLang="en-US" b="0" dirty="0" err="1" smtClean="0">
                <a:latin typeface="+mj-lt"/>
                <a:ea typeface="+mj-ea"/>
              </a:rPr>
              <a:t>룩앤필</a:t>
            </a:r>
            <a:endParaRPr lang="ko-KR" altLang="en-US" b="0" dirty="0" smtClean="0">
              <a:latin typeface="+mj-lt"/>
              <a:ea typeface="+mj-ea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845" y="4557308"/>
            <a:ext cx="2547073" cy="1665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 bwMode="auto">
          <a:xfrm>
            <a:off x="6758699" y="6211589"/>
            <a:ext cx="1007254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36000" rIns="36000" rtlCol="0">
            <a:spAutoFit/>
          </a:bodyPr>
          <a:lstStyle/>
          <a:p>
            <a:pPr algn="l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b="0" dirty="0" smtClean="0">
                <a:latin typeface="+mj-lt"/>
                <a:ea typeface="+mj-ea"/>
              </a:rPr>
              <a:t>Nimbus </a:t>
            </a:r>
            <a:r>
              <a:rPr lang="ko-KR" altLang="en-US" b="0" dirty="0" err="1" smtClean="0">
                <a:latin typeface="+mj-lt"/>
                <a:ea typeface="+mj-ea"/>
              </a:rPr>
              <a:t>룩앤필</a:t>
            </a:r>
            <a:endParaRPr lang="ko-KR" altLang="en-US" b="0" dirty="0" smtClean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924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Slider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909855"/>
          </a:xfrm>
        </p:spPr>
        <p:txBody>
          <a:bodyPr/>
          <a:lstStyle/>
          <a:p>
            <a:r>
              <a:rPr lang="ko-KR" altLang="en-US" smtClean="0"/>
              <a:t>마치 스크롤바와 같이 보이지만 스크롤바와는 다른 위젯임</a:t>
            </a:r>
            <a:endParaRPr lang="en-US" altLang="ko-KR" smtClean="0"/>
          </a:p>
          <a:p>
            <a:r>
              <a:rPr lang="ko-KR" altLang="en-US" smtClean="0"/>
              <a:t>스크롤바는 스크롤링 되는 내부 영역만 컨트롤 할 수 있지만 </a:t>
            </a:r>
            <a:r>
              <a:rPr lang="en-US" altLang="ko-KR" smtClean="0"/>
              <a:t>Slider</a:t>
            </a:r>
            <a:r>
              <a:rPr lang="ko-KR" altLang="en-US" smtClean="0"/>
              <a:t>를 사용하면 다른 위젯과 연관있는 동작을 만들어 낼 수 있음</a:t>
            </a:r>
            <a:endParaRPr lang="en-US" altLang="ko-KR" smtClean="0"/>
          </a:p>
          <a:p>
            <a:endParaRPr lang="ko-KR" altLang="en-US"/>
          </a:p>
        </p:txBody>
      </p:sp>
      <p:pic>
        <p:nvPicPr>
          <p:cNvPr id="7170" name="Picture 2" descr="C:\Users\syhan\Desktop\slid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90" y="5499775"/>
            <a:ext cx="284797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 bwMode="auto">
          <a:xfrm>
            <a:off x="670985" y="1737058"/>
            <a:ext cx="7258079" cy="354792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SliderComposite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Composite {</a:t>
            </a:r>
          </a:p>
          <a:p>
            <a:endParaRPr lang="ko-KR" alt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SliderComposite(Composite parent) {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(parent, SWT.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setLayout(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FillLayout());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Slider slider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Slider(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, SWT.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HORIZONTAL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slider.setValues(1000, 400, 1600, 200, 10, 100);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slider.addSelectionListener(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SelectionAdapter() {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40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widgetSelected(SelectionEvent e) {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        System.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.println(</a:t>
            </a:r>
            <a:r>
              <a:rPr lang="en-US" altLang="ko-KR" sz="1400" i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"selection:"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+slider.getSelection());</a:t>
            </a:r>
          </a:p>
          <a:p>
            <a:r>
              <a:rPr lang="ko-KR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ko-KR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</a:p>
          <a:p>
            <a:r>
              <a:rPr lang="ko-KR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ko-KR" alt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907880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ProgressBar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614390"/>
          </a:xfrm>
        </p:spPr>
        <p:txBody>
          <a:bodyPr/>
          <a:lstStyle/>
          <a:p>
            <a:r>
              <a:rPr lang="ko-KR" altLang="en-US" smtClean="0"/>
              <a:t>프로그래스바는 어떤 긴 작업을 수행할 때 수행되는 진행상황을 표현하기 위한 위젯임</a:t>
            </a:r>
            <a:endParaRPr lang="en-US" altLang="ko-KR" smtClean="0"/>
          </a:p>
          <a:p>
            <a:r>
              <a:rPr lang="ko-KR" altLang="en-US" smtClean="0"/>
              <a:t>진행상황을 표현해 주기 위해서 </a:t>
            </a:r>
            <a:r>
              <a:rPr lang="en-US" altLang="ko-KR" smtClean="0"/>
              <a:t>setSelection()</a:t>
            </a:r>
            <a:r>
              <a:rPr lang="ko-KR" altLang="en-US" smtClean="0"/>
              <a:t>으로 위젯에게 상태를 매번 알려주어야 함</a:t>
            </a:r>
            <a:endParaRPr lang="ko-KR" altLang="en-US"/>
          </a:p>
        </p:txBody>
      </p:sp>
      <p:pic>
        <p:nvPicPr>
          <p:cNvPr id="1026" name="Picture 2" descr="C:\Users\syhan\Desktop\progres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90" y="1844780"/>
            <a:ext cx="273367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 bwMode="auto">
          <a:xfrm>
            <a:off x="555810" y="1858996"/>
            <a:ext cx="6318719" cy="416348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ProgressBarComposite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Composite {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ProgressBarComposite(Composite parent)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(parent, SWT.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mtClean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// </a:t>
            </a:r>
            <a:r>
              <a:rPr lang="en-US" altLang="ko-KR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SMOOTH,HORIZONTAL,VERTICAL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ProgressBar bar =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ProgressBar(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, SWT.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SMOOTH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bar.setMaximum(100);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    Rectangle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clientArea =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.getClientArea();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bar.setBounds(clientArea.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, clientArea.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, 200, 20);</a:t>
            </a:r>
          </a:p>
          <a:p>
            <a:endParaRPr lang="ko-KR" alt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Display display = getShell().getDisplay();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display.timerExec(100,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Runnable()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run()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(bar.isDisposed())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        bar.setSelection(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++);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&lt;= bar.getMaximum()) display.timerExec(100,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endParaRPr lang="en-US" altLang="ko-KR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ko-KR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1141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SWT </a:t>
            </a:r>
            <a:r>
              <a:rPr lang="ko-KR" altLang="en-US" smtClean="0"/>
              <a:t>와 외부 쓰레드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1205321"/>
          </a:xfrm>
        </p:spPr>
        <p:txBody>
          <a:bodyPr/>
          <a:lstStyle/>
          <a:p>
            <a:r>
              <a:rPr lang="en-US" altLang="ko-KR" smtClean="0"/>
              <a:t>SWT</a:t>
            </a:r>
            <a:r>
              <a:rPr lang="ko-KR" altLang="en-US" smtClean="0"/>
              <a:t>는 자신의 </a:t>
            </a:r>
            <a:r>
              <a:rPr lang="en-US" altLang="ko-KR" smtClean="0"/>
              <a:t>UI</a:t>
            </a:r>
            <a:r>
              <a:rPr lang="ko-KR" altLang="en-US" smtClean="0"/>
              <a:t>를 그리기 위한 </a:t>
            </a:r>
            <a:r>
              <a:rPr lang="en-US" altLang="ko-KR" smtClean="0"/>
              <a:t>UI </a:t>
            </a:r>
            <a:r>
              <a:rPr lang="ko-KR" altLang="en-US" smtClean="0"/>
              <a:t>쓰레드를 가지고 있음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긴 시간을 요구하는 작업</a:t>
            </a:r>
            <a:r>
              <a:rPr lang="en-US" altLang="ko-KR" smtClean="0"/>
              <a:t>(</a:t>
            </a:r>
            <a:r>
              <a:rPr lang="ko-KR" altLang="en-US" smtClean="0"/>
              <a:t>파일작업</a:t>
            </a:r>
            <a:r>
              <a:rPr lang="en-US" altLang="ko-KR" smtClean="0"/>
              <a:t>)</a:t>
            </a:r>
            <a:r>
              <a:rPr lang="ko-KR" altLang="en-US" smtClean="0"/>
              <a:t>을 </a:t>
            </a:r>
            <a:r>
              <a:rPr lang="en-US" altLang="ko-KR" smtClean="0"/>
              <a:t>UI </a:t>
            </a:r>
            <a:r>
              <a:rPr lang="ko-KR" altLang="en-US" smtClean="0"/>
              <a:t>로직 내에서 구현하는 경우 </a:t>
            </a:r>
            <a:r>
              <a:rPr lang="en-US" altLang="ko-KR" smtClean="0"/>
              <a:t>UI </a:t>
            </a:r>
            <a:r>
              <a:rPr lang="ko-KR" altLang="en-US" smtClean="0"/>
              <a:t>쓰레드에 영향을 주므로 별로 </a:t>
            </a:r>
            <a:r>
              <a:rPr lang="en-US" altLang="ko-KR" smtClean="0"/>
              <a:t>Thread</a:t>
            </a:r>
            <a:r>
              <a:rPr lang="ko-KR" altLang="en-US" smtClean="0"/>
              <a:t>를 생성함</a:t>
            </a:r>
            <a:endParaRPr lang="en-US" altLang="ko-KR" smtClean="0"/>
          </a:p>
          <a:p>
            <a:r>
              <a:rPr lang="ko-KR" altLang="en-US" smtClean="0"/>
              <a:t>외부 </a:t>
            </a:r>
            <a:r>
              <a:rPr lang="en-US" altLang="ko-KR" smtClean="0"/>
              <a:t>Thread  </a:t>
            </a:r>
            <a:r>
              <a:rPr lang="ko-KR" altLang="en-US" smtClean="0"/>
              <a:t>가 상태를 </a:t>
            </a:r>
            <a:r>
              <a:rPr lang="en-US" altLang="ko-KR" smtClean="0"/>
              <a:t>UI</a:t>
            </a:r>
            <a:r>
              <a:rPr lang="ko-KR" altLang="en-US" smtClean="0"/>
              <a:t>에 반영하는 경우 </a:t>
            </a:r>
            <a:r>
              <a:rPr lang="en-US" altLang="ko-KR" smtClean="0"/>
              <a:t>UI </a:t>
            </a:r>
            <a:r>
              <a:rPr lang="ko-KR" altLang="en-US" smtClean="0"/>
              <a:t>쓰레드에 직접 접근이 불가능함</a:t>
            </a:r>
            <a:endParaRPr lang="en-US" altLang="ko-KR" smtClean="0"/>
          </a:p>
          <a:p>
            <a:r>
              <a:rPr lang="ko-KR" altLang="en-US" smtClean="0"/>
              <a:t>이럴 경우 </a:t>
            </a:r>
            <a:r>
              <a:rPr lang="en-US" altLang="ko-KR" smtClean="0"/>
              <a:t>Display</a:t>
            </a:r>
            <a:r>
              <a:rPr lang="ko-KR" altLang="en-US" smtClean="0"/>
              <a:t>의 </a:t>
            </a:r>
            <a:r>
              <a:rPr lang="en-US" altLang="ko-KR" smtClean="0"/>
              <a:t>asyncExec() </a:t>
            </a:r>
            <a:r>
              <a:rPr lang="ko-KR" altLang="en-US" smtClean="0"/>
              <a:t>또는 </a:t>
            </a:r>
            <a:r>
              <a:rPr lang="en-US" altLang="ko-KR" smtClean="0"/>
              <a:t>syncExec() </a:t>
            </a:r>
            <a:r>
              <a:rPr lang="ko-KR" altLang="en-US" smtClean="0"/>
              <a:t>를 사용함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 bwMode="auto">
          <a:xfrm>
            <a:off x="915860" y="2564880"/>
            <a:ext cx="1512210" cy="648090"/>
          </a:xfrm>
          <a:prstGeom prst="rect">
            <a:avLst/>
          </a:prstGeom>
          <a:solidFill>
            <a:srgbClr val="666633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chemeClr val="bg1"/>
                </a:solidFill>
                <a:latin typeface="+mj-ea"/>
                <a:ea typeface="+mj-ea"/>
              </a:rPr>
              <a:t>Display</a:t>
            </a:r>
            <a:endParaRPr lang="ko-KR" altLang="en-US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915860" y="3933070"/>
            <a:ext cx="1512210" cy="6480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chemeClr val="bg1"/>
                </a:solidFill>
                <a:latin typeface="+mj-ea"/>
                <a:ea typeface="+mj-ea"/>
              </a:rPr>
              <a:t>UI Thread</a:t>
            </a:r>
            <a:endParaRPr lang="ko-KR" altLang="en-US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3724250" y="2564880"/>
            <a:ext cx="1512210" cy="6480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chemeClr val="bg1"/>
                </a:solidFill>
                <a:latin typeface="+mj-ea"/>
                <a:ea typeface="+mj-ea"/>
              </a:rPr>
              <a:t>User Thread</a:t>
            </a:r>
            <a:endParaRPr lang="ko-KR" altLang="en-US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3724250" y="3933070"/>
            <a:ext cx="1512210" cy="6480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chemeClr val="bg1"/>
                </a:solidFill>
                <a:latin typeface="+mj-ea"/>
                <a:ea typeface="+mj-ea"/>
              </a:rPr>
              <a:t>Runnable</a:t>
            </a:r>
            <a:endParaRPr lang="ko-KR" altLang="en-US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" name="꺾인 연결선 7"/>
          <p:cNvCxnSpPr>
            <a:stCxn id="4" idx="2"/>
            <a:endCxn id="5" idx="0"/>
          </p:cNvCxnSpPr>
          <p:nvPr/>
        </p:nvCxnSpPr>
        <p:spPr bwMode="auto">
          <a:xfrm rot="5400000">
            <a:off x="1311915" y="3573020"/>
            <a:ext cx="720100" cy="127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666666"/>
            </a:solidFill>
            <a:prstDash val="dash"/>
            <a:round/>
            <a:headEnd/>
            <a:tailEnd type="arrow"/>
          </a:ln>
          <a:effectLst/>
        </p:spPr>
      </p:cxnSp>
      <p:cxnSp>
        <p:nvCxnSpPr>
          <p:cNvPr id="12" name="꺾인 연결선 11"/>
          <p:cNvCxnSpPr>
            <a:stCxn id="6" idx="2"/>
            <a:endCxn id="7" idx="0"/>
          </p:cNvCxnSpPr>
          <p:nvPr/>
        </p:nvCxnSpPr>
        <p:spPr bwMode="auto">
          <a:xfrm rot="5400000">
            <a:off x="4120305" y="3573020"/>
            <a:ext cx="720100" cy="127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666666"/>
            </a:solidFill>
            <a:prstDash val="dash"/>
            <a:round/>
            <a:headEnd/>
            <a:tailEnd type="arrow"/>
          </a:ln>
          <a:effectLst/>
        </p:spPr>
      </p:cxnSp>
      <p:cxnSp>
        <p:nvCxnSpPr>
          <p:cNvPr id="15" name="꺾인 연결선 14"/>
          <p:cNvCxnSpPr>
            <a:stCxn id="7" idx="1"/>
            <a:endCxn id="17" idx="3"/>
          </p:cNvCxnSpPr>
          <p:nvPr/>
        </p:nvCxnSpPr>
        <p:spPr bwMode="auto">
          <a:xfrm rot="10800000">
            <a:off x="2428070" y="3014943"/>
            <a:ext cx="1296180" cy="1242173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666666"/>
            </a:solidFill>
            <a:prstDash val="dash"/>
            <a:round/>
            <a:headEnd/>
            <a:tailEnd type="arrow"/>
          </a:ln>
          <a:effectLst/>
        </p:spPr>
      </p:cxnSp>
      <p:sp>
        <p:nvSpPr>
          <p:cNvPr id="18" name="TextBox 17"/>
          <p:cNvSpPr txBox="1"/>
          <p:nvPr/>
        </p:nvSpPr>
        <p:spPr bwMode="auto">
          <a:xfrm>
            <a:off x="3004150" y="4262929"/>
            <a:ext cx="641770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36000" rIns="36000" rtlCol="0">
            <a:spAutoFit/>
          </a:bodyPr>
          <a:lstStyle/>
          <a:p>
            <a:pPr algn="l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sz="1000" b="0" smtClean="0">
                <a:latin typeface="+mj-lt"/>
                <a:ea typeface="+mj-ea"/>
              </a:rPr>
              <a:t>asyncExec</a:t>
            </a:r>
            <a:endParaRPr lang="ko-KR" altLang="en-US" sz="1000" b="0" smtClean="0">
              <a:latin typeface="+mj-lt"/>
              <a:ea typeface="+mj-ea"/>
            </a:endParaRPr>
          </a:p>
        </p:txBody>
      </p:sp>
      <p:pic>
        <p:nvPicPr>
          <p:cNvPr id="2050" name="Picture 2" descr="C:\Users\syhan\Desktop\invalidAcces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226" y="5085230"/>
            <a:ext cx="6113054" cy="137665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 bwMode="auto">
          <a:xfrm>
            <a:off x="4491226" y="3693199"/>
            <a:ext cx="40773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36000" rIns="36000" rtlCol="0">
            <a:spAutoFit/>
          </a:bodyPr>
          <a:lstStyle/>
          <a:p>
            <a:pPr algn="l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sz="1000" b="0" smtClean="0">
                <a:latin typeface="+mj-lt"/>
                <a:ea typeface="+mj-ea"/>
              </a:rPr>
              <a:t>create</a:t>
            </a:r>
            <a:endParaRPr lang="ko-KR" altLang="en-US" sz="1000" b="0" smtClean="0">
              <a:latin typeface="+mj-lt"/>
              <a:ea typeface="+mj-ea"/>
            </a:endParaRPr>
          </a:p>
        </p:txBody>
      </p:sp>
      <p:sp>
        <p:nvSpPr>
          <p:cNvPr id="25" name="TextBox 24"/>
          <p:cNvSpPr txBox="1"/>
          <p:nvPr/>
        </p:nvSpPr>
        <p:spPr bwMode="auto">
          <a:xfrm>
            <a:off x="3004150" y="2492870"/>
            <a:ext cx="183311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36000" rIns="36000" rtlCol="0">
            <a:spAutoFit/>
          </a:bodyPr>
          <a:lstStyle/>
          <a:p>
            <a:pPr algn="l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sz="1400" smtClean="0">
                <a:solidFill>
                  <a:srgbClr val="FF0000"/>
                </a:solidFill>
                <a:latin typeface="+mj-lt"/>
                <a:ea typeface="+mj-ea"/>
              </a:rPr>
              <a:t>X</a:t>
            </a:r>
            <a:endParaRPr lang="ko-KR" altLang="en-US" sz="1400" smtClean="0">
              <a:solidFill>
                <a:srgbClr val="FF0000"/>
              </a:solidFill>
              <a:latin typeface="+mj-lt"/>
              <a:ea typeface="+mj-ea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2382351" y="2888924"/>
            <a:ext cx="45719" cy="252035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2382351" y="2636890"/>
            <a:ext cx="45719" cy="252035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3724250" y="2636890"/>
            <a:ext cx="45719" cy="252035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13" name="직선 화살표 연결선 12"/>
          <p:cNvCxnSpPr>
            <a:stCxn id="22" idx="1"/>
            <a:endCxn id="19" idx="3"/>
          </p:cNvCxnSpPr>
          <p:nvPr/>
        </p:nvCxnSpPr>
        <p:spPr bwMode="auto">
          <a:xfrm flipH="1">
            <a:off x="2428070" y="2762908"/>
            <a:ext cx="1296180" cy="0"/>
          </a:xfrm>
          <a:prstGeom prst="straightConnector1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3300530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asyncExec() </a:t>
            </a:r>
            <a:r>
              <a:rPr lang="ko-KR" altLang="en-US" smtClean="0"/>
              <a:t>사용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909855"/>
          </a:xfrm>
        </p:spPr>
        <p:txBody>
          <a:bodyPr/>
          <a:lstStyle/>
          <a:p>
            <a:r>
              <a:rPr lang="ko-KR" altLang="en-US" smtClean="0"/>
              <a:t>외부 쓰레드에서 </a:t>
            </a:r>
            <a:r>
              <a:rPr lang="en-US" altLang="ko-KR" smtClean="0"/>
              <a:t>UI </a:t>
            </a:r>
            <a:r>
              <a:rPr lang="ko-KR" altLang="en-US" smtClean="0"/>
              <a:t>자원에 접근하는 경우 </a:t>
            </a:r>
            <a:r>
              <a:rPr lang="en-US" altLang="ko-KR" smtClean="0"/>
              <a:t>Display </a:t>
            </a:r>
            <a:r>
              <a:rPr lang="ko-KR" altLang="en-US" smtClean="0"/>
              <a:t>객체의 </a:t>
            </a:r>
            <a:r>
              <a:rPr lang="en-US" altLang="ko-KR" smtClean="0"/>
              <a:t>syncExec </a:t>
            </a:r>
            <a:r>
              <a:rPr lang="ko-KR" altLang="en-US" smtClean="0"/>
              <a:t>또는 </a:t>
            </a:r>
            <a:r>
              <a:rPr lang="en-US" altLang="ko-KR" smtClean="0"/>
              <a:t>asyncExec </a:t>
            </a:r>
            <a:r>
              <a:rPr lang="ko-KR" altLang="en-US" smtClean="0"/>
              <a:t>를 사용함</a:t>
            </a:r>
            <a:endParaRPr lang="en-US" altLang="ko-KR" smtClean="0"/>
          </a:p>
          <a:p>
            <a:r>
              <a:rPr lang="ko-KR" altLang="en-US" smtClean="0"/>
              <a:t>동작할 코드는 </a:t>
            </a:r>
            <a:r>
              <a:rPr lang="en-US" altLang="ko-KR" smtClean="0"/>
              <a:t>Runnable </a:t>
            </a:r>
            <a:r>
              <a:rPr lang="ko-KR" altLang="en-US" smtClean="0"/>
              <a:t>인터페이스를 구현함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syncExec </a:t>
            </a:r>
            <a:r>
              <a:rPr lang="ko-KR" altLang="en-US" smtClean="0"/>
              <a:t>는 </a:t>
            </a:r>
            <a:r>
              <a:rPr lang="en-US" altLang="ko-KR" smtClean="0"/>
              <a:t>Runnable </a:t>
            </a:r>
            <a:r>
              <a:rPr lang="ko-KR" altLang="en-US" smtClean="0"/>
              <a:t>구현 코드가 동작할 동안 호출하는 외부쓰레드는 정지하게 되고 </a:t>
            </a:r>
            <a:r>
              <a:rPr lang="en-US" altLang="ko-KR" smtClean="0"/>
              <a:t>asyncExec</a:t>
            </a:r>
            <a:r>
              <a:rPr lang="ko-KR" altLang="en-US" smtClean="0"/>
              <a:t>는 외부쓰레드가 계속 진행함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 bwMode="auto">
          <a:xfrm>
            <a:off x="2485077" y="1988800"/>
            <a:ext cx="6063843" cy="434814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Thread() {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run() {</a:t>
            </a:r>
          </a:p>
          <a:p>
            <a:r>
              <a:rPr lang="nn-NO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nn-NO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nn-NO" altLang="ko-KR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nn-NO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nn-NO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nn-NO" altLang="ko-KR">
                <a:latin typeface="Consolas" panose="020B0609020204030204" pitchFamily="49" charset="0"/>
                <a:cs typeface="Consolas" panose="020B0609020204030204" pitchFamily="49" charset="0"/>
              </a:rPr>
              <a:t>[] i = </a:t>
            </a:r>
            <a:r>
              <a:rPr lang="nn-NO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nn-NO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nn-NO" altLang="ko-KR">
                <a:latin typeface="Consolas" panose="020B0609020204030204" pitchFamily="49" charset="0"/>
                <a:cs typeface="Consolas" panose="020B0609020204030204" pitchFamily="49" charset="0"/>
              </a:rPr>
              <a:t>[1]; i[0] &lt;= maximum; i[0]++) {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.println(</a:t>
            </a:r>
            <a:r>
              <a:rPr lang="en-US" altLang="ko-KR" i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"Thread:"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+i[0]);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Thread.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sleep(100);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catch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(Throwable th) {</a:t>
            </a:r>
          </a:p>
          <a:p>
            <a:r>
              <a:rPr lang="ko-KR" altLang="en-US" smtClean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(display.isDisposed())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display.asyncExec(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Runnable() {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altLang="ko-KR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run() {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(bar.isDisposed())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bar.setSelection(i[0]);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.println(</a:t>
            </a:r>
            <a:r>
              <a:rPr lang="en-US" altLang="ko-KR" i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"Display:"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+i[0]);</a:t>
            </a:r>
          </a:p>
          <a:p>
            <a:r>
              <a:rPr lang="ko-KR" altLang="en-US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ko-KR" altLang="en-US" smtClean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</a:p>
          <a:p>
            <a:r>
              <a:rPr lang="ko-KR" altLang="en-US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ko-KR" altLang="en-US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}.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start</a:t>
            </a:r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altLang="ko-KR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6613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+mn-lt"/>
              </a:rPr>
              <a:t>6. </a:t>
            </a:r>
            <a:r>
              <a:rPr lang="en-US" altLang="ko-KR" smtClean="0">
                <a:latin typeface="+mj-lt"/>
              </a:rPr>
              <a:t>Layout</a:t>
            </a:r>
            <a:endParaRPr lang="ko-KR" altLang="en-US">
              <a:latin typeface="+mj-lt"/>
            </a:endParaRPr>
          </a:p>
        </p:txBody>
      </p:sp>
      <p:sp>
        <p:nvSpPr>
          <p:cNvPr id="8" name="텍스트 개체 틀 1"/>
          <p:cNvSpPr txBox="1">
            <a:spLocks/>
          </p:cNvSpPr>
          <p:nvPr/>
        </p:nvSpPr>
        <p:spPr bwMode="auto">
          <a:xfrm>
            <a:off x="5596012" y="3573020"/>
            <a:ext cx="5329238" cy="3009287"/>
          </a:xfrm>
          <a:prstGeom prst="rect">
            <a:avLst/>
          </a:prstGeom>
          <a:solidFill>
            <a:srgbClr val="FFFFFF">
              <a:alpha val="58000"/>
            </a:srgbClr>
          </a:solidFill>
          <a:ln w="12700" algn="ctr">
            <a:noFill/>
            <a:miter lim="800000"/>
            <a:headEnd/>
            <a:tailEnd/>
          </a:ln>
        </p:spPr>
        <p:txBody>
          <a:bodyPr vert="horz" wrap="square" lIns="98505" tIns="48388" rIns="98505" bIns="48388" numCol="2" anchor="t" anchorCtr="0" compatLnSpc="1">
            <a:prstTxWarp prst="textNoShape">
              <a:avLst/>
            </a:prstTxWarp>
            <a:spAutoFit/>
          </a:bodyPr>
          <a:lstStyle>
            <a:lvl1pPr marL="180975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Optima" panose="00000400000000000000" pitchFamily="2" charset="2"/>
              <a:buChar char=""/>
              <a:defRPr kumimoji="1" lang="ko-KR" altLang="en-US" sz="1600" b="1" kern="1200" baseline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5613" indent="-22542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Optima" pitchFamily="34" charset="0"/>
              <a:buChar char="–"/>
              <a:defRPr kumimoji="1"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2pPr>
            <a:lvl3pPr marL="684213" indent="-227013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Optima" pitchFamily="34" charset="0"/>
              <a:buChar char="•"/>
              <a:defRPr kumimoji="1"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3pPr>
            <a:lvl4pPr marL="4270375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4pPr>
            <a:lvl5pPr marL="4500563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lang="ko-KR" altLang="en-US"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5pPr>
            <a:lvl6pPr marL="49577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54149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58721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63293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1400" dirty="0"/>
              <a:t>Layout </a:t>
            </a:r>
            <a:r>
              <a:rPr lang="ko-KR" altLang="en-US" sz="1400" dirty="0"/>
              <a:t>개념</a:t>
            </a:r>
          </a:p>
          <a:p>
            <a:r>
              <a:rPr lang="en-US" altLang="ko-KR" sz="1400" dirty="0" err="1"/>
              <a:t>FillLayout</a:t>
            </a:r>
            <a:endParaRPr lang="ko-KR" altLang="en-US" sz="1400" dirty="0"/>
          </a:p>
          <a:p>
            <a:r>
              <a:rPr lang="en-US" altLang="ko-KR" sz="1400" dirty="0" err="1"/>
              <a:t>RowLayout</a:t>
            </a:r>
            <a:endParaRPr lang="ko-KR" altLang="en-US" sz="1400" dirty="0"/>
          </a:p>
          <a:p>
            <a:r>
              <a:rPr lang="en-US" altLang="ko-KR" sz="1400" dirty="0"/>
              <a:t>Layout</a:t>
            </a:r>
            <a:r>
              <a:rPr lang="ko-KR" altLang="en-US" sz="1400" dirty="0"/>
              <a:t>의 세밀한 조정</a:t>
            </a:r>
          </a:p>
          <a:p>
            <a:r>
              <a:rPr lang="en-US" altLang="ko-KR" sz="1400" dirty="0" err="1"/>
              <a:t>GridLayout</a:t>
            </a:r>
            <a:endParaRPr lang="ko-KR" altLang="en-US" sz="1400" dirty="0"/>
          </a:p>
          <a:p>
            <a:r>
              <a:rPr lang="ko-KR" altLang="en-US" sz="1400" dirty="0"/>
              <a:t>다양한 형태의 레이아웃</a:t>
            </a:r>
          </a:p>
          <a:p>
            <a:r>
              <a:rPr lang="en-US" altLang="ko-KR" sz="1400" dirty="0" err="1"/>
              <a:t>GridData</a:t>
            </a:r>
            <a:endParaRPr lang="ko-KR" altLang="en-US" sz="1400" dirty="0"/>
          </a:p>
          <a:p>
            <a:r>
              <a:rPr lang="en-US" altLang="ko-KR" sz="1400" dirty="0" err="1"/>
              <a:t>GridData</a:t>
            </a:r>
            <a:r>
              <a:rPr lang="en-US" altLang="ko-KR" sz="1400" dirty="0"/>
              <a:t> </a:t>
            </a:r>
            <a:r>
              <a:rPr lang="ko-KR" altLang="en-US" sz="1400" dirty="0"/>
              <a:t>스타일 상수</a:t>
            </a:r>
          </a:p>
          <a:p>
            <a:r>
              <a:rPr lang="en-US" altLang="ko-KR" sz="1400" dirty="0" err="1"/>
              <a:t>GridData</a:t>
            </a:r>
            <a:r>
              <a:rPr lang="en-US" altLang="ko-KR" sz="1400" dirty="0"/>
              <a:t> </a:t>
            </a:r>
            <a:r>
              <a:rPr lang="ko-KR" altLang="en-US" sz="1400" dirty="0"/>
              <a:t>사이즈 </a:t>
            </a:r>
            <a:r>
              <a:rPr lang="ko-KR" altLang="en-US" sz="1400" dirty="0" smtClean="0"/>
              <a:t>속성</a:t>
            </a:r>
            <a:endParaRPr lang="en-US" altLang="ko-KR" sz="1400" dirty="0"/>
          </a:p>
          <a:p>
            <a:r>
              <a:rPr lang="en-US" altLang="ko-KR" sz="1400" dirty="0" err="1" smtClean="0"/>
              <a:t>GridData</a:t>
            </a:r>
            <a:r>
              <a:rPr lang="en-US" altLang="ko-KR" sz="1400" dirty="0" smtClean="0"/>
              <a:t> </a:t>
            </a:r>
            <a:r>
              <a:rPr lang="ko-KR" altLang="en-US" sz="1400" dirty="0" err="1"/>
              <a:t>생성자</a:t>
            </a:r>
            <a:r>
              <a:rPr lang="ko-KR" altLang="en-US" sz="1400" dirty="0"/>
              <a:t> 사용</a:t>
            </a:r>
          </a:p>
          <a:p>
            <a:r>
              <a:rPr lang="en-US" altLang="ko-KR" sz="1400" dirty="0" err="1"/>
              <a:t>GridData</a:t>
            </a:r>
            <a:r>
              <a:rPr lang="en-US" altLang="ko-KR" sz="1400" dirty="0"/>
              <a:t> </a:t>
            </a:r>
            <a:r>
              <a:rPr lang="ko-KR" altLang="en-US" sz="1400" dirty="0"/>
              <a:t>속성 </a:t>
            </a:r>
            <a:r>
              <a:rPr lang="ko-KR" altLang="en-US" sz="1400" dirty="0" smtClean="0"/>
              <a:t>사용</a:t>
            </a:r>
            <a:endParaRPr lang="ko-KR" altLang="en-US" sz="1400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771840" y="3573020"/>
            <a:ext cx="4608640" cy="283875"/>
          </a:xfrm>
        </p:spPr>
        <p:txBody>
          <a:bodyPr numCol="2"/>
          <a:lstStyle/>
          <a:p>
            <a:pPr marL="0" indent="0">
              <a:buNone/>
            </a:pPr>
            <a:r>
              <a:rPr lang="en-US" altLang="ko-KR" dirty="0" smtClean="0"/>
              <a:t>6.1 Layout</a:t>
            </a:r>
          </a:p>
        </p:txBody>
      </p:sp>
    </p:spTree>
    <p:extLst>
      <p:ext uri="{BB962C8B-B14F-4D97-AF65-F5344CB8AC3E}">
        <p14:creationId xmlns:p14="http://schemas.microsoft.com/office/powerpoint/2010/main" val="24951435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Layout </a:t>
            </a:r>
            <a:r>
              <a:rPr lang="ko-KR" altLang="en-US" dirty="0" smtClean="0"/>
              <a:t>개념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1205321"/>
          </a:xfrm>
        </p:spPr>
        <p:txBody>
          <a:bodyPr/>
          <a:lstStyle/>
          <a:p>
            <a:r>
              <a:rPr lang="en-US" altLang="ko-KR" smtClean="0"/>
              <a:t>Shell </a:t>
            </a:r>
            <a:r>
              <a:rPr lang="ko-KR" altLang="en-US" smtClean="0"/>
              <a:t>및 </a:t>
            </a:r>
            <a:r>
              <a:rPr lang="en-US" altLang="ko-KR" smtClean="0"/>
              <a:t>Composite </a:t>
            </a:r>
            <a:r>
              <a:rPr lang="ko-KR" altLang="en-US" smtClean="0"/>
              <a:t>개열의 클래스는 자식들을 담을 수 있는 컨테이너 역할을 하는데 자식 위젯을 배치하는 문제가 생김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Layout</a:t>
            </a:r>
            <a:r>
              <a:rPr lang="ko-KR" altLang="en-US" smtClean="0"/>
              <a:t>이 없다면 자식 위젯의 위치 및 크기를 일일이 지정해 주어야 함</a:t>
            </a:r>
            <a:endParaRPr lang="en-US" altLang="ko-KR" smtClean="0"/>
          </a:p>
          <a:p>
            <a:r>
              <a:rPr lang="ko-KR" altLang="en-US" smtClean="0"/>
              <a:t>또한 메인 윈도우의 크기가 동적으로 변하는 경우 자식 위젯을 거기에 맞게 다시 배치해야 함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Layout</a:t>
            </a:r>
            <a:r>
              <a:rPr lang="ko-KR" altLang="en-US" smtClean="0"/>
              <a:t>은 이러한 자식들을 자동으로 배치해 주며 동적으로 재배열하기도 함</a:t>
            </a:r>
            <a:r>
              <a:rPr lang="en-US" altLang="ko-KR" smtClean="0"/>
              <a:t>.</a:t>
            </a:r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22655" y="2884200"/>
            <a:ext cx="3038475" cy="270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직사각형 4"/>
          <p:cNvSpPr/>
          <p:nvPr/>
        </p:nvSpPr>
        <p:spPr bwMode="auto">
          <a:xfrm>
            <a:off x="915860" y="2852920"/>
            <a:ext cx="4608640" cy="28083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t" anchorCtr="0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chemeClr val="bg1"/>
                </a:solidFill>
                <a:latin typeface="+mj-ea"/>
                <a:ea typeface="+mj-ea"/>
              </a:rPr>
              <a:t>Composite</a:t>
            </a:r>
            <a:endParaRPr lang="ko-KR" altLang="en-US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1059880" y="3213986"/>
            <a:ext cx="2088290" cy="1079134"/>
          </a:xfrm>
          <a:prstGeom prst="rect">
            <a:avLst/>
          </a:prstGeom>
          <a:solidFill>
            <a:srgbClr val="666633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chemeClr val="bg1"/>
                </a:solidFill>
                <a:latin typeface="+mj-ea"/>
                <a:ea typeface="+mj-ea"/>
              </a:rPr>
              <a:t>Widget</a:t>
            </a:r>
            <a:endParaRPr lang="ko-KR" altLang="en-US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1059880" y="4437140"/>
            <a:ext cx="2088290" cy="1080150"/>
          </a:xfrm>
          <a:prstGeom prst="rect">
            <a:avLst/>
          </a:prstGeom>
          <a:solidFill>
            <a:srgbClr val="666633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chemeClr val="bg1"/>
                </a:solidFill>
                <a:latin typeface="+mj-ea"/>
                <a:ea typeface="+mj-ea"/>
              </a:rPr>
              <a:t>Widget</a:t>
            </a:r>
            <a:endParaRPr lang="ko-KR" altLang="en-US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3292190" y="3212970"/>
            <a:ext cx="2088290" cy="1079134"/>
          </a:xfrm>
          <a:prstGeom prst="rect">
            <a:avLst/>
          </a:prstGeom>
          <a:solidFill>
            <a:srgbClr val="666633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chemeClr val="bg1"/>
                </a:solidFill>
                <a:latin typeface="+mj-ea"/>
                <a:ea typeface="+mj-ea"/>
              </a:rPr>
              <a:t>Widget</a:t>
            </a:r>
            <a:endParaRPr lang="ko-KR" altLang="en-US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3292191" y="4437141"/>
            <a:ext cx="2088290" cy="1080150"/>
          </a:xfrm>
          <a:prstGeom prst="rect">
            <a:avLst/>
          </a:prstGeom>
          <a:solidFill>
            <a:srgbClr val="666633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chemeClr val="bg1"/>
                </a:solidFill>
                <a:latin typeface="+mj-ea"/>
                <a:ea typeface="+mj-ea"/>
              </a:rPr>
              <a:t>Widget</a:t>
            </a:r>
            <a:endParaRPr lang="ko-KR" altLang="en-US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584154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FillLayout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1205321"/>
          </a:xfrm>
        </p:spPr>
        <p:txBody>
          <a:bodyPr/>
          <a:lstStyle/>
          <a:p>
            <a:r>
              <a:rPr lang="ko-KR" altLang="en-US" smtClean="0"/>
              <a:t>자식 컨트롤을 동일한 크기로 빈 공간을 채우는 레이아웃</a:t>
            </a:r>
            <a:endParaRPr lang="en-US" altLang="ko-KR" smtClean="0"/>
          </a:p>
          <a:p>
            <a:r>
              <a:rPr lang="ko-KR" altLang="en-US" smtClean="0"/>
              <a:t>기본 형태는 왼쪽에서 오른쪽으로 배치함</a:t>
            </a:r>
            <a:endParaRPr lang="en-US" altLang="ko-KR" smtClean="0"/>
          </a:p>
          <a:p>
            <a:r>
              <a:rPr lang="ko-KR" altLang="en-US" smtClean="0"/>
              <a:t>가로방향 또는 세로방향으로 배치를 설정할 수 있음</a:t>
            </a:r>
            <a:endParaRPr lang="en-US" altLang="ko-KR" smtClean="0"/>
          </a:p>
          <a:p>
            <a:r>
              <a:rPr lang="ko-KR" altLang="en-US" smtClean="0"/>
              <a:t>윈도우의 크기가 변경되는 경우 자식 컨트롤도 따라서 변경이 됨</a:t>
            </a:r>
            <a:endParaRPr lang="ko-KR" altLang="en-US"/>
          </a:p>
        </p:txBody>
      </p:sp>
      <p:pic>
        <p:nvPicPr>
          <p:cNvPr id="1026" name="Picture 2" descr="C:\Users\syhan\Desktop\filllayou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780" y="2566440"/>
            <a:ext cx="2733675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 bwMode="auto">
          <a:xfrm>
            <a:off x="954007" y="2564880"/>
            <a:ext cx="5866673" cy="311704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FillLayoutComposite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Composite {</a:t>
            </a:r>
          </a:p>
          <a:p>
            <a:endParaRPr lang="ko-KR" alt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FillLayoutComposite(Composite parent) {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(parent, SWT.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ko-KR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FillLayout layout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FillLayout(SWT.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VERTICAL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setLayout(layout);</a:t>
            </a:r>
          </a:p>
          <a:p>
            <a:r>
              <a:rPr lang="nn-NO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nn-NO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nn-NO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nn-NO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nn-NO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i = 0; i &lt; 8; i++) {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    Button button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Button(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, SWT.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    button.setText(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"Sample Text-"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+i);</a:t>
            </a:r>
          </a:p>
          <a:p>
            <a:r>
              <a:rPr lang="ko-KR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ko-KR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ko-KR" alt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35284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RowLayout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909855"/>
          </a:xfrm>
        </p:spPr>
        <p:txBody>
          <a:bodyPr/>
          <a:lstStyle/>
          <a:p>
            <a:r>
              <a:rPr lang="ko-KR" altLang="en-US" smtClean="0"/>
              <a:t>각 컨트롤의 기본 사이즈는 유지한 상태로 행기준 또는 열기준으로 배치됨</a:t>
            </a:r>
            <a:endParaRPr lang="en-US" altLang="ko-KR" smtClean="0"/>
          </a:p>
          <a:p>
            <a:r>
              <a:rPr lang="ko-KR" altLang="en-US" smtClean="0"/>
              <a:t>하나의 줄로 배치하다 범위를 벗어나면 다음 줄로 행바꿈을 함</a:t>
            </a:r>
            <a:endParaRPr lang="en-US" altLang="ko-KR" smtClean="0"/>
          </a:p>
          <a:p>
            <a:r>
              <a:rPr lang="en-US" altLang="ko-KR" smtClean="0"/>
              <a:t>FillLayout</a:t>
            </a:r>
            <a:r>
              <a:rPr lang="ko-KR" altLang="en-US" smtClean="0"/>
              <a:t>과 가장 큰 차이점은 자식 컨트롤의 사이즈는 변하지 않는다는 점임</a:t>
            </a:r>
            <a:r>
              <a:rPr lang="en-US" altLang="ko-KR" smtClean="0"/>
              <a:t>.</a:t>
            </a:r>
            <a:endParaRPr lang="ko-KR" altLang="en-US"/>
          </a:p>
        </p:txBody>
      </p:sp>
      <p:pic>
        <p:nvPicPr>
          <p:cNvPr id="2050" name="Picture 2" descr="C:\Users\syhan\Desktop\rowlayou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700" y="2060810"/>
            <a:ext cx="333375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 bwMode="auto">
          <a:xfrm>
            <a:off x="737977" y="2026272"/>
            <a:ext cx="5866673" cy="419425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RowLayoutComposite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Composite {</a:t>
            </a:r>
          </a:p>
          <a:p>
            <a:endParaRPr lang="ko-KR" alt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RowLayoutComposite(Composite parent) {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(parent, SWT.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ko-KR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RowLayout layout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RowLayout(SWT.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HORIZONTAL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layout.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marginWidth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= 10;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layout.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marginHeight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= 20;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layout.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spacing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= 5</a:t>
            </a:r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altLang="ko-KR" sz="1400" smtClean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altLang="ko-KR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layout.wrap = false;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//layout.justify = true;</a:t>
            </a:r>
            <a:endParaRPr lang="en-US" altLang="ko-KR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setLayout(layout);</a:t>
            </a:r>
          </a:p>
          <a:p>
            <a:r>
              <a:rPr lang="nn-NO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nn-NO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nn-NO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nn-NO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nn-NO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i = 0; i &lt; 8; i++) {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    Button button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Button(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, SWT.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    button.setText(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"Sample Text-"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+i);</a:t>
            </a:r>
          </a:p>
          <a:p>
            <a:r>
              <a:rPr lang="ko-KR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ko-KR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ko-KR" alt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47011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Layout</a:t>
            </a:r>
            <a:r>
              <a:rPr lang="ko-KR" altLang="en-US" smtClean="0"/>
              <a:t>의 세밀한 조정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1205321"/>
          </a:xfrm>
        </p:spPr>
        <p:txBody>
          <a:bodyPr/>
          <a:lstStyle/>
          <a:p>
            <a:r>
              <a:rPr lang="en-US" altLang="ko-KR" smtClean="0"/>
              <a:t>Layout</a:t>
            </a:r>
            <a:r>
              <a:rPr lang="ko-KR" altLang="en-US" smtClean="0"/>
              <a:t>은 </a:t>
            </a:r>
            <a:r>
              <a:rPr lang="en-US" altLang="ko-KR" smtClean="0"/>
              <a:t>Layout</a:t>
            </a:r>
            <a:r>
              <a:rPr lang="ko-KR" altLang="en-US" smtClean="0"/>
              <a:t>에 설정된 옵션에 따라 자식 컨트롤의 위치 및 사이즈를 결정함</a:t>
            </a:r>
            <a:endParaRPr lang="en-US" altLang="ko-KR" smtClean="0"/>
          </a:p>
          <a:p>
            <a:r>
              <a:rPr lang="en-US" altLang="ko-KR" smtClean="0"/>
              <a:t>Layout </a:t>
            </a:r>
            <a:r>
              <a:rPr lang="ko-KR" altLang="en-US" smtClean="0"/>
              <a:t>입장에서는 자식 컨트롤 모두 동일한 기준으로 배치를 하려 함</a:t>
            </a:r>
            <a:r>
              <a:rPr lang="en-US" altLang="ko-KR" smtClean="0"/>
              <a:t>. </a:t>
            </a:r>
            <a:r>
              <a:rPr lang="ko-KR" altLang="en-US" smtClean="0"/>
              <a:t>따라서 개별적인 컨트롤의 조정은 불가능함</a:t>
            </a:r>
            <a:endParaRPr lang="en-US" altLang="ko-KR" smtClean="0"/>
          </a:p>
          <a:p>
            <a:r>
              <a:rPr lang="en-US" altLang="ko-KR" smtClean="0"/>
              <a:t>Layout </a:t>
            </a:r>
            <a:r>
              <a:rPr lang="ko-KR" altLang="en-US" smtClean="0"/>
              <a:t>내의 각 자식컨트롤을 개별적으로 다른 기준으로 조정해야 한다면 </a:t>
            </a:r>
            <a:r>
              <a:rPr lang="en-US" altLang="ko-KR" smtClean="0"/>
              <a:t>LayoutData </a:t>
            </a:r>
            <a:r>
              <a:rPr lang="ko-KR" altLang="en-US" smtClean="0"/>
              <a:t>를 사용함</a:t>
            </a:r>
            <a:endParaRPr lang="en-US" altLang="ko-KR" smtClean="0"/>
          </a:p>
          <a:p>
            <a:r>
              <a:rPr lang="en-US" altLang="ko-KR" smtClean="0"/>
              <a:t>LayoutData</a:t>
            </a:r>
            <a:r>
              <a:rPr lang="ko-KR" altLang="en-US" smtClean="0"/>
              <a:t>는 부모 </a:t>
            </a:r>
            <a:r>
              <a:rPr lang="en-US" altLang="ko-KR" smtClean="0"/>
              <a:t>Composite</a:t>
            </a:r>
            <a:r>
              <a:rPr lang="ko-KR" altLang="en-US" smtClean="0"/>
              <a:t>이 아닌 각 자식 컨트롤에 개별적으로 설정함</a:t>
            </a:r>
            <a:endParaRPr lang="ko-KR" altLang="en-US"/>
          </a:p>
        </p:txBody>
      </p:sp>
      <p:pic>
        <p:nvPicPr>
          <p:cNvPr id="3074" name="Picture 2" descr="C:\Users\syhan\Desktop\layoutdat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055" y="2641051"/>
            <a:ext cx="3750145" cy="136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 bwMode="auto">
          <a:xfrm>
            <a:off x="737977" y="2605824"/>
            <a:ext cx="5893924" cy="305548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RowLayoutComposite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Composite {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RowLayoutComposite(Composite parent)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(parent, SWT.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RowLayout layout =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RowLayout(SWT.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HORIZONTAL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layout.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marginWidth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= 10;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layout.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marginHeight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= 20;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layout.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spacing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= 5;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        setLayout(layout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nn-NO" altLang="ko-KR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nn-NO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nn-NO" altLang="ko-KR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nn-NO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nn-NO" altLang="ko-KR">
                <a:latin typeface="Consolas" panose="020B0609020204030204" pitchFamily="49" charset="0"/>
                <a:cs typeface="Consolas" panose="020B0609020204030204" pitchFamily="49" charset="0"/>
              </a:rPr>
              <a:t> i = 0; i &lt; 8; i++) 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    Button button =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Button(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, SWT.</a:t>
            </a:r>
            <a:r>
              <a:rPr lang="en-US" altLang="ko-KR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      button.setText(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"Sample Text-"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+i);</a:t>
            </a:r>
          </a:p>
          <a:p>
            <a:r>
              <a:rPr lang="nn-NO" altLang="ko-KR">
                <a:latin typeface="Consolas" panose="020B0609020204030204" pitchFamily="49" charset="0"/>
                <a:cs typeface="Consolas" panose="020B0609020204030204" pitchFamily="49" charset="0"/>
              </a:rPr>
              <a:t>            button.setLayoutData(</a:t>
            </a:r>
            <a:r>
              <a:rPr lang="nn-NO" altLang="ko-KR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nn-NO" altLang="ko-KR">
                <a:latin typeface="Consolas" panose="020B0609020204030204" pitchFamily="49" charset="0"/>
                <a:cs typeface="Consolas" panose="020B0609020204030204" pitchFamily="49" charset="0"/>
              </a:rPr>
              <a:t> RowData(200 + (5*i), 20 + i));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ko-KR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2692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GridLayout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1205321"/>
          </a:xfrm>
        </p:spPr>
        <p:txBody>
          <a:bodyPr/>
          <a:lstStyle/>
          <a:p>
            <a:r>
              <a:rPr lang="en-US" altLang="ko-KR" smtClean="0"/>
              <a:t>GridLayout</a:t>
            </a:r>
            <a:r>
              <a:rPr lang="ko-KR" altLang="en-US" smtClean="0"/>
              <a:t>은 </a:t>
            </a:r>
            <a:r>
              <a:rPr lang="en-US" altLang="ko-KR" smtClean="0"/>
              <a:t>RowLayout </a:t>
            </a:r>
            <a:r>
              <a:rPr lang="ko-KR" altLang="en-US" smtClean="0"/>
              <a:t>기반으로 만들어졌으며 보다 발전된 형태를 보이고 있음</a:t>
            </a:r>
            <a:endParaRPr lang="en-US" altLang="ko-KR" smtClean="0"/>
          </a:p>
          <a:p>
            <a:r>
              <a:rPr lang="en-US" altLang="ko-KR" smtClean="0"/>
              <a:t>Row</a:t>
            </a:r>
            <a:r>
              <a:rPr lang="ko-KR" altLang="en-US" smtClean="0"/>
              <a:t>와 </a:t>
            </a:r>
            <a:r>
              <a:rPr lang="en-US" altLang="ko-KR" smtClean="0"/>
              <a:t>Column </a:t>
            </a:r>
            <a:r>
              <a:rPr lang="ko-KR" altLang="en-US" smtClean="0"/>
              <a:t>기반이며 컬럼의 개수를 지정할 수 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레이아웃을 만드는 방법이 명확하고 다른 레이아웃보다 세밀한 설정을 지원하므로 가장 많이 사용되는 레이아웃임</a:t>
            </a:r>
            <a:r>
              <a:rPr lang="en-US" altLang="ko-KR" smtClean="0"/>
              <a:t>.</a:t>
            </a:r>
            <a:r>
              <a:rPr lang="ko-KR" altLang="en-US" smtClean="0"/>
              <a:t> </a:t>
            </a:r>
            <a:endParaRPr lang="en-US" altLang="ko-KR" smtClean="0"/>
          </a:p>
          <a:p>
            <a:r>
              <a:rPr lang="ko-KR" altLang="en-US" smtClean="0"/>
              <a:t>가장 단순한 형태의 </a:t>
            </a:r>
            <a:r>
              <a:rPr lang="en-US" altLang="ko-KR" smtClean="0"/>
              <a:t>GridLayout</a:t>
            </a:r>
            <a:r>
              <a:rPr lang="ko-KR" altLang="en-US" smtClean="0"/>
              <a:t>을 적용하면 설정된 컬럼 개수에 따라 배치되며 각 컨트롤의 사이즈는 유지됨 </a:t>
            </a:r>
            <a:endParaRPr lang="ko-KR" altLang="en-US"/>
          </a:p>
        </p:txBody>
      </p:sp>
      <p:pic>
        <p:nvPicPr>
          <p:cNvPr id="4098" name="Picture 2" descr="C:\Users\syhan\Desktop\gridlayou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690" y="2204830"/>
            <a:ext cx="3355084" cy="208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 bwMode="auto">
          <a:xfrm>
            <a:off x="737977" y="2174053"/>
            <a:ext cx="5667900" cy="311704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GridLayoutComposite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Composite {</a:t>
            </a:r>
          </a:p>
          <a:p>
            <a:endParaRPr lang="ko-KR" alt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GridLayoutComposite(Composite parent) {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(parent, SWT.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ko-KR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GridLayout layout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GridLayout(4,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setLayout(layout);</a:t>
            </a:r>
          </a:p>
          <a:p>
            <a:r>
              <a:rPr lang="nn-NO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nn-NO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nn-NO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nn-NO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nn-NO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i = 0; i &lt; 16; i++) {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    Button button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Button(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, SWT.</a:t>
            </a:r>
            <a:r>
              <a:rPr lang="en-US" altLang="ko-KR" sz="14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en-US" altLang="ko-KR" sz="14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    button.setText(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"Sample Text-"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+i);</a:t>
            </a:r>
          </a:p>
          <a:p>
            <a:r>
              <a:rPr lang="ko-KR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ko-KR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ko-KR" alt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33421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5596012" y="3573020"/>
            <a:ext cx="5329238" cy="1525804"/>
          </a:xfrm>
        </p:spPr>
        <p:txBody>
          <a:bodyPr/>
          <a:lstStyle/>
          <a:p>
            <a:pPr>
              <a:buFont typeface="Optima" panose="020B0600000101010101"/>
              <a:buChar char="-"/>
            </a:pPr>
            <a:r>
              <a:rPr lang="en-US" altLang="ko-KR" smtClean="0">
                <a:latin typeface="+mn-lt"/>
              </a:rPr>
              <a:t>  SWT(Standard </a:t>
            </a:r>
            <a:r>
              <a:rPr lang="en-US" altLang="ko-KR">
                <a:latin typeface="+mn-lt"/>
              </a:rPr>
              <a:t>Widget Toolkit)</a:t>
            </a:r>
          </a:p>
          <a:p>
            <a:pPr>
              <a:buFontTx/>
              <a:buChar char="-"/>
            </a:pPr>
            <a:r>
              <a:rPr lang="en-US" altLang="ko-KR" smtClean="0">
                <a:latin typeface="+mn-lt"/>
              </a:rPr>
              <a:t>  SWT </a:t>
            </a:r>
            <a:r>
              <a:rPr lang="ko-KR" altLang="en-US"/>
              <a:t>개발환경</a:t>
            </a:r>
          </a:p>
          <a:p>
            <a:pPr>
              <a:buFontTx/>
              <a:buChar char="-"/>
            </a:pPr>
            <a:r>
              <a:rPr lang="ko-KR" altLang="en-US" smtClean="0"/>
              <a:t>  클래스 </a:t>
            </a:r>
            <a:r>
              <a:rPr lang="ko-KR" altLang="en-US"/>
              <a:t>패스 설정</a:t>
            </a:r>
          </a:p>
          <a:p>
            <a:pPr>
              <a:buFontTx/>
              <a:buChar char="-"/>
            </a:pPr>
            <a:r>
              <a:rPr lang="en-US" altLang="ko-KR" smtClean="0">
                <a:latin typeface="+mn-lt"/>
              </a:rPr>
              <a:t>  SWT/JFace </a:t>
            </a:r>
            <a:r>
              <a:rPr lang="ko-KR" altLang="en-US"/>
              <a:t>라이브러리</a:t>
            </a:r>
          </a:p>
          <a:p>
            <a:pPr>
              <a:buFontTx/>
              <a:buChar char="-"/>
            </a:pPr>
            <a:r>
              <a:rPr lang="en-US" altLang="ko-KR" smtClean="0">
                <a:latin typeface="+mn-lt"/>
              </a:rPr>
              <a:t>  Hello SWT</a:t>
            </a:r>
            <a:endParaRPr lang="en-US" altLang="ko-KR">
              <a:latin typeface="+mn-lt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mtClean="0"/>
              <a:t>1. </a:t>
            </a:r>
            <a:r>
              <a:rPr lang="en-US" altLang="ko-KR"/>
              <a:t>JAVA GUI </a:t>
            </a:r>
            <a:r>
              <a:rPr lang="ko-KR" altLang="en-US" smtClean="0"/>
              <a:t>소개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771840" y="3573020"/>
            <a:ext cx="4608640" cy="123033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mtClean="0"/>
              <a:t>1.1 Java GUI</a:t>
            </a:r>
          </a:p>
          <a:p>
            <a:pPr marL="0" indent="0">
              <a:buNone/>
            </a:pPr>
            <a:r>
              <a:rPr lang="en-US" altLang="ko-KR" smtClean="0"/>
              <a:t>1.2 SWT </a:t>
            </a:r>
            <a:r>
              <a:rPr lang="ko-KR" altLang="en-US" smtClean="0"/>
              <a:t>소개</a:t>
            </a:r>
            <a:endParaRPr lang="en-US" altLang="ko-KR" smtClean="0"/>
          </a:p>
          <a:p>
            <a:pPr marL="0" indent="0">
              <a:buNone/>
            </a:pPr>
            <a:r>
              <a:rPr lang="en-US" altLang="ko-KR" smtClean="0"/>
              <a:t>1.3 SWT API</a:t>
            </a:r>
          </a:p>
          <a:p>
            <a:pPr marL="0" indent="0">
              <a:buNone/>
            </a:pPr>
            <a:r>
              <a:rPr lang="en-US" altLang="ko-KR" smtClean="0"/>
              <a:t>1.4 JFace </a:t>
            </a:r>
            <a:r>
              <a:rPr lang="ko-KR" altLang="en-US" smtClean="0"/>
              <a:t>소개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 bwMode="auto">
          <a:xfrm>
            <a:off x="795080" y="3844952"/>
            <a:ext cx="4680650" cy="360050"/>
          </a:xfrm>
          <a:prstGeom prst="roundRect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6863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다양한 형태의 레이아웃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909855"/>
          </a:xfrm>
        </p:spPr>
        <p:txBody>
          <a:bodyPr/>
          <a:lstStyle/>
          <a:p>
            <a:r>
              <a:rPr lang="en-US" altLang="ko-KR" smtClean="0"/>
              <a:t>GridLayout</a:t>
            </a:r>
            <a:r>
              <a:rPr lang="ko-KR" altLang="en-US" smtClean="0"/>
              <a:t>이 각광받는 이유는 레이아웃 설정에 따라 다양한 형태의 디자인을 만들어 낼 수 가 있다는 점임</a:t>
            </a:r>
            <a:endParaRPr lang="en-US" altLang="ko-KR" smtClean="0"/>
          </a:p>
          <a:p>
            <a:r>
              <a:rPr lang="ko-KR" altLang="en-US" smtClean="0"/>
              <a:t>레이아웃 형태를 바꾸는 가장 대표적인 방법은 </a:t>
            </a:r>
            <a:r>
              <a:rPr lang="en-US" altLang="ko-KR" smtClean="0"/>
              <a:t>Span</a:t>
            </a:r>
            <a:r>
              <a:rPr lang="ko-KR" altLang="en-US"/>
              <a:t> </a:t>
            </a:r>
            <a:r>
              <a:rPr lang="ko-KR" altLang="en-US" smtClean="0"/>
              <a:t>설정에 따른 컨트롤의 영역을 조정하는 것임</a:t>
            </a:r>
            <a:endParaRPr lang="en-US" altLang="ko-KR" smtClean="0"/>
          </a:p>
          <a:p>
            <a:r>
              <a:rPr lang="en-US" altLang="ko-KR" smtClean="0"/>
              <a:t>GridData</a:t>
            </a:r>
            <a:r>
              <a:rPr lang="ko-KR" altLang="en-US" smtClean="0"/>
              <a:t>는 자식 컨트롤에 설정이 되며 </a:t>
            </a:r>
            <a:r>
              <a:rPr lang="en-US" altLang="ko-KR" smtClean="0"/>
              <a:t>Span </a:t>
            </a:r>
            <a:r>
              <a:rPr lang="ko-KR" altLang="en-US" smtClean="0"/>
              <a:t>및 </a:t>
            </a:r>
            <a:r>
              <a:rPr lang="en-US" altLang="ko-KR" smtClean="0"/>
              <a:t>Grap </a:t>
            </a:r>
            <a:r>
              <a:rPr lang="ko-KR" altLang="en-US" smtClean="0"/>
              <a:t>등의 조정이 가능하여 다양한 디자인을 연출할 수 있음</a:t>
            </a:r>
            <a:endParaRPr lang="ko-KR" altLang="en-US"/>
          </a:p>
        </p:txBody>
      </p:sp>
      <p:pic>
        <p:nvPicPr>
          <p:cNvPr id="5122" name="Picture 2" descr="C:\Users\syhan\Desktop\docsho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855" y="2636890"/>
            <a:ext cx="296227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 bwMode="auto">
          <a:xfrm>
            <a:off x="1059880" y="2636890"/>
            <a:ext cx="4536630" cy="28083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t" anchorCtr="0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chemeClr val="bg1"/>
                </a:solidFill>
                <a:latin typeface="+mj-ea"/>
                <a:ea typeface="+mj-ea"/>
              </a:rPr>
              <a:t>GridLayout Composite</a:t>
            </a:r>
            <a:endParaRPr lang="ko-KR" altLang="en-US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1203900" y="2997956"/>
            <a:ext cx="1008140" cy="431044"/>
          </a:xfrm>
          <a:prstGeom prst="rect">
            <a:avLst/>
          </a:prstGeom>
          <a:solidFill>
            <a:srgbClr val="666633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chemeClr val="bg1"/>
                </a:solidFill>
                <a:latin typeface="+mj-ea"/>
                <a:ea typeface="+mj-ea"/>
              </a:rPr>
              <a:t>Widget</a:t>
            </a:r>
            <a:endParaRPr lang="ko-KR" altLang="en-US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2356060" y="3002923"/>
            <a:ext cx="936130" cy="431044"/>
          </a:xfrm>
          <a:prstGeom prst="rect">
            <a:avLst/>
          </a:prstGeom>
          <a:solidFill>
            <a:srgbClr val="666633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chemeClr val="bg1"/>
                </a:solidFill>
                <a:latin typeface="+mj-ea"/>
                <a:ea typeface="+mj-ea"/>
              </a:rPr>
              <a:t>Widget</a:t>
            </a:r>
            <a:endParaRPr lang="ko-KR" altLang="en-US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3436210" y="2996940"/>
            <a:ext cx="936130" cy="431044"/>
          </a:xfrm>
          <a:prstGeom prst="rect">
            <a:avLst/>
          </a:prstGeom>
          <a:solidFill>
            <a:srgbClr val="666633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chemeClr val="bg1"/>
                </a:solidFill>
                <a:latin typeface="+mj-ea"/>
                <a:ea typeface="+mj-ea"/>
              </a:rPr>
              <a:t>Widget</a:t>
            </a:r>
            <a:endParaRPr lang="ko-KR" altLang="en-US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4516360" y="2996940"/>
            <a:ext cx="936130" cy="431044"/>
          </a:xfrm>
          <a:prstGeom prst="rect">
            <a:avLst/>
          </a:prstGeom>
          <a:solidFill>
            <a:srgbClr val="666633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chemeClr val="bg1"/>
                </a:solidFill>
                <a:latin typeface="+mj-ea"/>
                <a:ea typeface="+mj-ea"/>
              </a:rPr>
              <a:t>Widget</a:t>
            </a:r>
            <a:endParaRPr lang="ko-KR" altLang="en-US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1203900" y="3573020"/>
            <a:ext cx="3168440" cy="1296180"/>
          </a:xfrm>
          <a:prstGeom prst="rect">
            <a:avLst/>
          </a:prstGeom>
          <a:solidFill>
            <a:srgbClr val="666633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chemeClr val="bg1"/>
                </a:solidFill>
                <a:latin typeface="+mj-ea"/>
                <a:ea typeface="+mj-ea"/>
              </a:rPr>
              <a:t>Widget</a:t>
            </a:r>
            <a:endParaRPr lang="ko-KR" altLang="en-US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4516925" y="3573020"/>
            <a:ext cx="935565" cy="576080"/>
          </a:xfrm>
          <a:prstGeom prst="rect">
            <a:avLst/>
          </a:prstGeom>
          <a:solidFill>
            <a:srgbClr val="666633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chemeClr val="bg1"/>
                </a:solidFill>
                <a:latin typeface="+mj-ea"/>
                <a:ea typeface="+mj-ea"/>
              </a:rPr>
              <a:t>Widget</a:t>
            </a:r>
            <a:endParaRPr lang="ko-KR" altLang="en-US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4516925" y="4293120"/>
            <a:ext cx="935565" cy="576080"/>
          </a:xfrm>
          <a:prstGeom prst="rect">
            <a:avLst/>
          </a:prstGeom>
          <a:solidFill>
            <a:srgbClr val="666633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chemeClr val="bg1"/>
                </a:solidFill>
                <a:latin typeface="+mj-ea"/>
                <a:ea typeface="+mj-ea"/>
              </a:rPr>
              <a:t>Widget</a:t>
            </a:r>
            <a:endParaRPr lang="ko-KR" altLang="en-US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1203900" y="5036800"/>
            <a:ext cx="4248590" cy="264460"/>
          </a:xfrm>
          <a:prstGeom prst="rect">
            <a:avLst/>
          </a:prstGeom>
          <a:solidFill>
            <a:srgbClr val="666633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mtClean="0">
                <a:solidFill>
                  <a:schemeClr val="bg1"/>
                </a:solidFill>
                <a:latin typeface="+mj-ea"/>
                <a:ea typeface="+mj-ea"/>
              </a:rPr>
              <a:t>Widget</a:t>
            </a:r>
            <a:endParaRPr lang="ko-KR" altLang="en-US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975596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GridData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1205321"/>
          </a:xfrm>
        </p:spPr>
        <p:txBody>
          <a:bodyPr/>
          <a:lstStyle/>
          <a:p>
            <a:r>
              <a:rPr lang="en-US" altLang="ko-KR" smtClean="0"/>
              <a:t>GridData</a:t>
            </a:r>
            <a:r>
              <a:rPr lang="ko-KR" altLang="en-US" smtClean="0"/>
              <a:t>는 </a:t>
            </a:r>
            <a:r>
              <a:rPr lang="en-US" altLang="ko-KR" smtClean="0"/>
              <a:t>GridLayout</a:t>
            </a:r>
            <a:r>
              <a:rPr lang="ko-KR" altLang="en-US" smtClean="0"/>
              <a:t>의 적용을 받는 자식 컨트롤의 세부 스타일을 설정할 수 있음</a:t>
            </a:r>
            <a:endParaRPr lang="en-US" altLang="ko-KR" smtClean="0"/>
          </a:p>
          <a:p>
            <a:r>
              <a:rPr lang="en-US" altLang="ko-KR" smtClean="0"/>
              <a:t>GridLayout</a:t>
            </a:r>
            <a:r>
              <a:rPr lang="ko-KR" altLang="en-US" smtClean="0"/>
              <a:t>은 </a:t>
            </a:r>
            <a:r>
              <a:rPr lang="en-US" altLang="ko-KR" smtClean="0"/>
              <a:t>GridData</a:t>
            </a:r>
            <a:r>
              <a:rPr lang="ko-KR" altLang="en-US" smtClean="0"/>
              <a:t>의 스타일 정보를 받아 레이아웃을 수행함</a:t>
            </a:r>
            <a:endParaRPr lang="en-US" altLang="ko-KR" smtClean="0"/>
          </a:p>
          <a:p>
            <a:r>
              <a:rPr lang="en-US" altLang="ko-KR" smtClean="0"/>
              <a:t>GridData</a:t>
            </a:r>
            <a:r>
              <a:rPr lang="ko-KR" altLang="en-US" smtClean="0"/>
              <a:t>의 스타일 설정은 생성자 및 속성값을 설정하는 방법 등 여러가지 방법을 제공함</a:t>
            </a:r>
            <a:endParaRPr lang="en-US" altLang="ko-KR" smtClean="0"/>
          </a:p>
          <a:p>
            <a:r>
              <a:rPr lang="en-US" altLang="ko-KR" smtClean="0"/>
              <a:t>GridData</a:t>
            </a:r>
            <a:r>
              <a:rPr lang="ko-KR" altLang="en-US" smtClean="0"/>
              <a:t>의 스타일은 크게 채우기</a:t>
            </a:r>
            <a:r>
              <a:rPr lang="en-US" altLang="ko-KR" smtClean="0"/>
              <a:t>, </a:t>
            </a:r>
            <a:r>
              <a:rPr lang="ko-KR" altLang="en-US" smtClean="0"/>
              <a:t>수평정렬</a:t>
            </a:r>
            <a:r>
              <a:rPr lang="en-US" altLang="ko-KR" smtClean="0"/>
              <a:t>, </a:t>
            </a:r>
            <a:r>
              <a:rPr lang="ko-KR" altLang="en-US" smtClean="0"/>
              <a:t>수직정렬 </a:t>
            </a:r>
            <a:r>
              <a:rPr lang="en-US" altLang="ko-KR" smtClean="0"/>
              <a:t>3</a:t>
            </a:r>
            <a:r>
              <a:rPr lang="ko-KR" altLang="en-US" smtClean="0"/>
              <a:t>가지로 나눌 수 있음</a:t>
            </a:r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289178"/>
              </p:ext>
            </p:extLst>
          </p:nvPr>
        </p:nvGraphicFramePr>
        <p:xfrm>
          <a:off x="1059880" y="2738844"/>
          <a:ext cx="8857231" cy="2706436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214308"/>
                <a:gridCol w="3186442"/>
                <a:gridCol w="3456481"/>
              </a:tblGrid>
              <a:tr h="288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+mj-ea"/>
                          <a:ea typeface="+mj-ea"/>
                        </a:rPr>
                        <a:t>스타일 종류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+mj-ea"/>
                          <a:ea typeface="+mj-ea"/>
                        </a:rPr>
                        <a:t>설명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+mj-ea"/>
                          <a:ea typeface="+mj-ea"/>
                        </a:rPr>
                        <a:t>스타일 속성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smtClean="0">
                          <a:latin typeface="+mj-ea"/>
                          <a:ea typeface="+mj-ea"/>
                        </a:rPr>
                        <a:t>채우기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smtClean="0">
                          <a:latin typeface="+mj-ea"/>
                          <a:ea typeface="+mj-ea"/>
                        </a:rPr>
                        <a:t>여백의 공간이 있을 경우 그리드의 각 셀을 확장하여 여백을 채움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FILL_HORIZONTAL, FILL_VERTICAL, FILL_BOTH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smtClean="0">
                          <a:latin typeface="+mj-ea"/>
                          <a:ea typeface="+mj-ea"/>
                        </a:rPr>
                        <a:t>수평 정렬</a:t>
                      </a:r>
                      <a:endParaRPr lang="en-US" altLang="ko-KR" sz="1400" b="0" dirty="0" smtClean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smtClean="0">
                          <a:latin typeface="+mj-ea"/>
                          <a:ea typeface="+mj-ea"/>
                        </a:rPr>
                        <a:t>그리드의 각 셀 내에서 수평 방향으로 정렬하는 방법</a:t>
                      </a:r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.</a:t>
                      </a:r>
                      <a:endParaRPr lang="en-US" altLang="ko-KR" sz="1400" b="0" dirty="0" smtClean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HORIZONTAL_ALIGN_BEGINNING, HORIZONTAL_ALIGN_END, HORIZONTAL_ALIGN_CENTER, HORIZONTAL_ALIGN_FILL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smtClean="0">
                          <a:latin typeface="+mj-ea"/>
                          <a:ea typeface="+mj-ea"/>
                        </a:rPr>
                        <a:t>수직 정렬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smtClean="0">
                          <a:latin typeface="+mj-ea"/>
                          <a:ea typeface="+mj-ea"/>
                        </a:rPr>
                        <a:t>그리드의 각 셀 내에서 수직 방향으로 정렬하는 방법</a:t>
                      </a:r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.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VERTICAL_ALIGN_BEGINNING, VERTICAL_ALIGN_END, VERTICAL_ALIGN_CENTER,</a:t>
                      </a:r>
                    </a:p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VERTICAL_ALIGN_FILL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146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GridData </a:t>
            </a:r>
            <a:r>
              <a:rPr lang="ko-KR" altLang="en-US" smtClean="0"/>
              <a:t>스타일 상수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614390"/>
          </a:xfrm>
        </p:spPr>
        <p:txBody>
          <a:bodyPr/>
          <a:lstStyle/>
          <a:p>
            <a:r>
              <a:rPr lang="en-US" altLang="ko-KR" smtClean="0"/>
              <a:t>GridData</a:t>
            </a:r>
            <a:r>
              <a:rPr lang="ko-KR" altLang="en-US"/>
              <a:t> </a:t>
            </a:r>
            <a:r>
              <a:rPr lang="ko-KR" altLang="en-US" smtClean="0"/>
              <a:t>클래스는 스타일 설정을 위한 여러 상수값을 제공함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어떤 상수는 여러 스타일을 조합한 의미를 제공하기도 함</a:t>
            </a:r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409539"/>
              </p:ext>
            </p:extLst>
          </p:nvPr>
        </p:nvGraphicFramePr>
        <p:xfrm>
          <a:off x="1059880" y="1484730"/>
          <a:ext cx="8857230" cy="5111866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3312460"/>
                <a:gridCol w="5544770"/>
              </a:tblGrid>
              <a:tr h="288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smtClean="0">
                          <a:latin typeface="+mj-ea"/>
                          <a:ea typeface="+mj-ea"/>
                        </a:rPr>
                        <a:t>GridData </a:t>
                      </a:r>
                      <a:r>
                        <a:rPr lang="ko-KR" altLang="en-US" sz="1200" b="1" baseline="0" smtClean="0">
                          <a:latin typeface="+mj-ea"/>
                          <a:ea typeface="+mj-ea"/>
                        </a:rPr>
                        <a:t>스타일 상수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j-ea"/>
                          <a:ea typeface="+mj-ea"/>
                        </a:rPr>
                        <a:t>설                             명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FILL_HORIZONTAL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smtClean="0">
                          <a:latin typeface="+mj-ea"/>
                          <a:ea typeface="+mj-ea"/>
                        </a:rPr>
                        <a:t>빈 공간이 있을 경우 셀을 수평으로 확장한다</a:t>
                      </a:r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sz="1400" b="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HORIZONTAL_ALIGN_FILL </a:t>
                      </a:r>
                      <a:r>
                        <a:rPr lang="ko-KR" altLang="en-US" sz="1400" b="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의미도 포함함</a:t>
                      </a:r>
                      <a:r>
                        <a:rPr lang="en-US" altLang="ko-KR" sz="1400" b="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FILL_VERTICAL</a:t>
                      </a:r>
                      <a:endParaRPr lang="en-US" altLang="ko-KR" sz="1400" b="0" dirty="0" smtClean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smtClean="0">
                          <a:latin typeface="+mj-ea"/>
                          <a:ea typeface="+mj-ea"/>
                        </a:rPr>
                        <a:t>빈 공간이 있을 경우 셀을 수직으로 확장한다</a:t>
                      </a:r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VERTICAL_ALIGN_FILL </a:t>
                      </a:r>
                      <a:r>
                        <a:rPr lang="ko-KR" altLang="en-US" sz="1400" b="0" smtClean="0">
                          <a:latin typeface="+mj-ea"/>
                          <a:ea typeface="+mj-ea"/>
                        </a:rPr>
                        <a:t>의미도 포함함</a:t>
                      </a:r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.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FILL_BOTH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smtClean="0">
                          <a:latin typeface="+mj-ea"/>
                          <a:ea typeface="+mj-ea"/>
                        </a:rPr>
                        <a:t>빈 공간이 있을 경우 셀을 수직과 수평으로 확장한다</a:t>
                      </a:r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.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HORIZONTAL_ALIGN_BEGINNING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smtClean="0">
                          <a:latin typeface="+mj-ea"/>
                          <a:ea typeface="+mj-ea"/>
                        </a:rPr>
                        <a:t>셀 내의 컨트롤을 셀의 왼쪽으로 정렬한다</a:t>
                      </a:r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.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HORIZONTAL_ALIGN_END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smtClean="0">
                          <a:latin typeface="+mj-ea"/>
                          <a:ea typeface="+mj-ea"/>
                        </a:rPr>
                        <a:t>셀 내의 컨트롤을 셀의 오른쪽으로 정렬한다</a:t>
                      </a:r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.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HORIZONTAL_ALIGN_CENTER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smtClean="0">
                          <a:latin typeface="+mj-ea"/>
                          <a:ea typeface="+mj-ea"/>
                        </a:rPr>
                        <a:t>셀 내의 컨트롤을 수평으로 셀의 가운데 정렬한다</a:t>
                      </a:r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.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HORIZONTAL_ALIGN_FILL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smtClean="0">
                          <a:latin typeface="+mj-ea"/>
                          <a:ea typeface="+mj-ea"/>
                        </a:rPr>
                        <a:t>셀 내의 빈 공간이 있을 경우 컨트롤을 수평으로 확장하여 셀의 공간을 채운다</a:t>
                      </a:r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.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VERTICAL_ALIGN_BEGINNING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smtClean="0">
                          <a:latin typeface="+mj-ea"/>
                          <a:ea typeface="+mj-ea"/>
                        </a:rPr>
                        <a:t>셀 내의 컨트롤을 셀의 위쪽으로 정렬한다</a:t>
                      </a:r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.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VERTICAL_ALIGN_END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smtClean="0">
                          <a:latin typeface="+mj-ea"/>
                          <a:ea typeface="+mj-ea"/>
                        </a:rPr>
                        <a:t>셀 내의 컨트롤을 셀의 바닥으로 정렬한다</a:t>
                      </a:r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.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VERTICAL_ALIGN_CENTER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smtClean="0">
                          <a:latin typeface="+mj-ea"/>
                          <a:ea typeface="+mj-ea"/>
                        </a:rPr>
                        <a:t>셀 내의 컨트롤을 수직으로 셀의 가운데 정렬한다</a:t>
                      </a:r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.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VERTICAL_ALIGN_FILL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smtClean="0">
                          <a:latin typeface="+mj-ea"/>
                          <a:ea typeface="+mj-ea"/>
                        </a:rPr>
                        <a:t>셀 내의 빈 공간이 있을 경우 컨트롤을 수직으로 확장하여 셀의 공간을 채운다</a:t>
                      </a:r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.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4269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GridData </a:t>
            </a:r>
            <a:r>
              <a:rPr lang="ko-KR" altLang="en-US" smtClean="0"/>
              <a:t>사이즈 속성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909855"/>
          </a:xfrm>
        </p:spPr>
        <p:txBody>
          <a:bodyPr/>
          <a:lstStyle/>
          <a:p>
            <a:r>
              <a:rPr lang="en-US" altLang="ko-KR" smtClean="0"/>
              <a:t>GridData </a:t>
            </a:r>
            <a:r>
              <a:rPr lang="ko-KR" altLang="en-US" smtClean="0"/>
              <a:t>객체는 직접 </a:t>
            </a:r>
            <a:r>
              <a:rPr lang="en-US" altLang="ko-KR" smtClean="0"/>
              <a:t>Access </a:t>
            </a:r>
            <a:r>
              <a:rPr lang="ko-KR" altLang="en-US" smtClean="0"/>
              <a:t>할 수 있는 여러가지 속성을 제공함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대부분의 속성은 객체 생성시 기본값으로 채워지므로 특별히 다른 설정이 필요할 경우에 다른 값을 입력할 수 있음</a:t>
            </a:r>
            <a:endParaRPr lang="en-US" altLang="ko-KR" smtClean="0"/>
          </a:p>
          <a:p>
            <a:r>
              <a:rPr lang="en-US" altLang="ko-KR" smtClean="0"/>
              <a:t>horizontalSpan, verticalSpan </a:t>
            </a:r>
            <a:r>
              <a:rPr lang="ko-KR" altLang="en-US" smtClean="0"/>
              <a:t>속성은 하나의 컨트롤을 여러 셀에 걸쳐 확장 가능하게 함</a:t>
            </a:r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430909"/>
              </p:ext>
            </p:extLst>
          </p:nvPr>
        </p:nvGraphicFramePr>
        <p:xfrm>
          <a:off x="1059880" y="2738844"/>
          <a:ext cx="8857231" cy="2591518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214308"/>
                <a:gridCol w="4194582"/>
                <a:gridCol w="2448341"/>
              </a:tblGrid>
              <a:tr h="288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+mj-ea"/>
                          <a:ea typeface="+mj-ea"/>
                        </a:rPr>
                        <a:t>속성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+mj-ea"/>
                          <a:ea typeface="+mj-ea"/>
                        </a:rPr>
                        <a:t>설명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+mj-ea"/>
                          <a:ea typeface="+mj-ea"/>
                        </a:rPr>
                        <a:t>기본값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widthHint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smtClean="0">
                          <a:latin typeface="+mj-ea"/>
                          <a:ea typeface="+mj-ea"/>
                        </a:rPr>
                        <a:t>컬럼의 최소한의 너비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SWT.DEFAULT(</a:t>
                      </a:r>
                      <a:r>
                        <a:rPr lang="ko-KR" altLang="en-US" sz="1400" b="0" smtClean="0">
                          <a:latin typeface="+mj-ea"/>
                          <a:ea typeface="+mj-ea"/>
                        </a:rPr>
                        <a:t>최소한의 너비가 없음</a:t>
                      </a:r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heightHint</a:t>
                      </a:r>
                      <a:endParaRPr lang="en-US" altLang="ko-KR" sz="1400" b="0" dirty="0" smtClean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smtClean="0">
                          <a:latin typeface="+mj-ea"/>
                          <a:ea typeface="+mj-ea"/>
                        </a:rPr>
                        <a:t>로우의 최소한의 높이</a:t>
                      </a:r>
                      <a:endParaRPr lang="en-US" altLang="ko-KR" sz="1400" b="0" dirty="0" smtClean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SWT.DEFAULT(</a:t>
                      </a:r>
                      <a:r>
                        <a:rPr lang="ko-KR" altLang="en-US" sz="1400" b="0" smtClean="0">
                          <a:latin typeface="+mj-ea"/>
                          <a:ea typeface="+mj-ea"/>
                        </a:rPr>
                        <a:t>최소한의 높이가 없음</a:t>
                      </a:r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horizontalIndent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smtClean="0">
                          <a:latin typeface="+mj-ea"/>
                          <a:ea typeface="+mj-ea"/>
                        </a:rPr>
                        <a:t>셀과 컨트롤 사이의 수평 간격 픽셀수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horizontalSpan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smtClean="0">
                          <a:latin typeface="+mj-ea"/>
                          <a:ea typeface="+mj-ea"/>
                        </a:rPr>
                        <a:t>셀이 차지하는 컬럼 개수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verticalSpan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smtClean="0">
                          <a:latin typeface="+mj-ea"/>
                          <a:ea typeface="+mj-ea"/>
                        </a:rPr>
                        <a:t>셀이 차지하는 로우 개수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704045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GridData </a:t>
            </a:r>
            <a:r>
              <a:rPr lang="ko-KR" altLang="en-US" smtClean="0"/>
              <a:t>생성자 사용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565146"/>
          </a:xfrm>
        </p:spPr>
        <p:txBody>
          <a:bodyPr/>
          <a:lstStyle/>
          <a:p>
            <a:r>
              <a:rPr lang="en-US" altLang="ko-KR" smtClean="0"/>
              <a:t>Text </a:t>
            </a:r>
            <a:r>
              <a:rPr lang="ko-KR" altLang="en-US" smtClean="0"/>
              <a:t>컨트롤의 영역을 확장하기 위하여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horizontalSpan, verticalSpan </a:t>
            </a:r>
            <a:r>
              <a:rPr lang="ko-KR" altLang="en-US" smtClean="0"/>
              <a:t>등의 속성을 설정함</a:t>
            </a:r>
            <a:r>
              <a:rPr lang="en-US" altLang="ko-KR" smtClean="0"/>
              <a:t>.</a:t>
            </a:r>
            <a:endParaRPr lang="ko-KR" altLang="en-US"/>
          </a:p>
        </p:txBody>
      </p:sp>
      <p:pic>
        <p:nvPicPr>
          <p:cNvPr id="6146" name="Picture 2" descr="C:\Users\syhan\Desktop\griddat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10" y="3934630"/>
            <a:ext cx="4162425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 bwMode="auto">
          <a:xfrm>
            <a:off x="5164450" y="884621"/>
            <a:ext cx="5421038" cy="564080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GridLayoutWithDataComposite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Composite {</a:t>
            </a:r>
          </a:p>
          <a:p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GridLayoutWithDataComposite(Composite parent) {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(parent, SWT.</a:t>
            </a:r>
            <a:r>
              <a:rPr lang="en-US" altLang="ko-KR" sz="10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en-US" altLang="ko-KR" sz="10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GridLayout layout =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GridLayout(3,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setLayout(layout);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Button button1 =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Button(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, SWT.</a:t>
            </a:r>
            <a:r>
              <a:rPr lang="en-US" altLang="ko-KR" sz="10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altLang="ko-KR" sz="10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button1.setText(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버튼 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1"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Button button2 =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Button(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, SWT.</a:t>
            </a:r>
            <a:r>
              <a:rPr lang="en-US" altLang="ko-KR" sz="10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altLang="ko-KR" sz="10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GridData data2 =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GridData(GridData.</a:t>
            </a:r>
            <a:r>
              <a:rPr lang="en-US" altLang="ko-KR" sz="10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FILL_HORIZONTAL</a:t>
            </a:r>
            <a:r>
              <a:rPr lang="en-US" altLang="ko-KR" sz="10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button2.setLayoutData(data2);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button2.setText(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버튼 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2"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Button button3 =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Button(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, SWT.</a:t>
            </a:r>
            <a:r>
              <a:rPr lang="en-US" altLang="ko-KR" sz="10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altLang="ko-KR" sz="10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button3.setText(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버튼 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3"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Text textArea =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Text(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, SWT.</a:t>
            </a:r>
            <a:r>
              <a:rPr lang="en-US" altLang="ko-KR" sz="10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BORDER</a:t>
            </a:r>
            <a:r>
              <a:rPr lang="en-US" altLang="ko-KR" sz="1000" i="1">
                <a:latin typeface="Consolas" panose="020B0609020204030204" pitchFamily="49" charset="0"/>
                <a:cs typeface="Consolas" panose="020B0609020204030204" pitchFamily="49" charset="0"/>
              </a:rPr>
              <a:t> | SWT.</a:t>
            </a:r>
            <a:r>
              <a:rPr lang="en-US" altLang="ko-KR" sz="10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WRAP</a:t>
            </a:r>
            <a:r>
              <a:rPr lang="en-US" altLang="ko-KR" sz="1000" i="1">
                <a:latin typeface="Consolas" panose="020B0609020204030204" pitchFamily="49" charset="0"/>
                <a:cs typeface="Consolas" panose="020B0609020204030204" pitchFamily="49" charset="0"/>
              </a:rPr>
              <a:t> | SWT.</a:t>
            </a:r>
            <a:r>
              <a:rPr lang="en-US" altLang="ko-KR" sz="10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MULTI</a:t>
            </a:r>
            <a:r>
              <a:rPr lang="en-US" altLang="ko-KR" sz="10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GridData textData =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GridData(GridData.</a:t>
            </a:r>
            <a:r>
              <a:rPr lang="en-US" altLang="ko-KR" sz="10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FILL_BOTH</a:t>
            </a:r>
            <a:r>
              <a:rPr lang="en-US" altLang="ko-KR" sz="10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textData.</a:t>
            </a:r>
            <a:r>
              <a:rPr lang="en-US" altLang="ko-KR" sz="10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horizontalSpan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= 2;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textData.</a:t>
            </a:r>
            <a:r>
              <a:rPr lang="en-US" altLang="ko-KR" sz="10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verticalSpan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= 2;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textArea.setLayoutData(textData);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textArea.setText(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텍스트 영역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Button button4 =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Button(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, SWT.</a:t>
            </a:r>
            <a:r>
              <a:rPr lang="en-US" altLang="ko-KR" sz="10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altLang="ko-KR" sz="10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GridData data4 =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GridData(GridData.</a:t>
            </a:r>
            <a:r>
              <a:rPr lang="en-US" altLang="ko-KR" sz="10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FILL_VERTICAL</a:t>
            </a:r>
            <a:r>
              <a:rPr lang="en-US" altLang="ko-KR" sz="10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button4.setLayoutData(data4);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button4.setText(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버튼 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4"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Button button5 =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Button(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, SWT.</a:t>
            </a:r>
            <a:r>
              <a:rPr lang="en-US" altLang="ko-KR" sz="10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altLang="ko-KR" sz="10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GridData data5 = </a:t>
            </a:r>
            <a:r>
              <a:rPr lang="en-US" altLang="ko-KR" sz="10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GridData(GridData.</a:t>
            </a:r>
            <a:r>
              <a:rPr lang="en-US" altLang="ko-KR" sz="1000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FILL_VERTICAL</a:t>
            </a:r>
            <a:r>
              <a:rPr lang="en-US" altLang="ko-KR" sz="1000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button5.setLayoutData(data5);</a:t>
            </a:r>
          </a:p>
          <a:p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        button5.setText(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버튼 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5"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ko-KR" altLang="en-US" sz="10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 sz="10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ko-KR" sz="1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5022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GridData </a:t>
            </a:r>
            <a:r>
              <a:rPr lang="ko-KR" altLang="en-US" smtClean="0"/>
              <a:t>속성 사용</a:t>
            </a:r>
            <a:r>
              <a:rPr lang="en-US" altLang="ko-KR" smtClean="0"/>
              <a:t>(1/2)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565146"/>
          </a:xfrm>
        </p:spPr>
        <p:txBody>
          <a:bodyPr/>
          <a:lstStyle/>
          <a:p>
            <a:r>
              <a:rPr lang="en-US" altLang="ko-KR" smtClean="0"/>
              <a:t>GridData</a:t>
            </a:r>
            <a:r>
              <a:rPr lang="ko-KR" altLang="en-US"/>
              <a:t> </a:t>
            </a:r>
            <a:r>
              <a:rPr lang="ko-KR" altLang="en-US" smtClean="0"/>
              <a:t>스타일 정보를 생성자로 설정하는 방법이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있는 반면 객체 속성으로도 설정할 수도 있음</a:t>
            </a:r>
            <a:r>
              <a:rPr lang="en-US" altLang="ko-KR" smtClean="0"/>
              <a:t>.</a:t>
            </a:r>
            <a:endParaRPr lang="ko-KR" altLang="en-US"/>
          </a:p>
        </p:txBody>
      </p:sp>
      <p:pic>
        <p:nvPicPr>
          <p:cNvPr id="7170" name="Picture 2" descr="C:\Users\syhan\Desktop\grape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45" y="3284980"/>
            <a:ext cx="4162425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 bwMode="auto">
          <a:xfrm>
            <a:off x="4732390" y="1898524"/>
            <a:ext cx="5780110" cy="397881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mtClean="0">
                <a:latin typeface="Courier New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altLang="ko-KR">
                <a:latin typeface="Courier New"/>
              </a:rPr>
              <a:t> GridLayoutWithGrapComposite </a:t>
            </a:r>
            <a:r>
              <a:rPr lang="en-US" altLang="ko-KR">
                <a:solidFill>
                  <a:srgbClr val="7F0055"/>
                </a:solidFill>
                <a:latin typeface="Courier New"/>
              </a:rPr>
              <a:t>extends</a:t>
            </a:r>
            <a:r>
              <a:rPr lang="en-US" altLang="ko-KR">
                <a:latin typeface="Courier New"/>
              </a:rPr>
              <a:t> Composite {</a:t>
            </a:r>
          </a:p>
          <a:p>
            <a:r>
              <a:rPr lang="en-US" altLang="ko-KR" smtClean="0">
                <a:latin typeface="Courier New"/>
              </a:rPr>
              <a:t>    </a:t>
            </a:r>
            <a:r>
              <a:rPr lang="en-US" altLang="ko-KR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>
                <a:latin typeface="Courier New"/>
              </a:rPr>
              <a:t> GridLayoutWithGrapComposite(Composite parent) {</a:t>
            </a:r>
          </a:p>
          <a:p>
            <a:r>
              <a:rPr lang="en-US" altLang="ko-KR">
                <a:latin typeface="Courier New"/>
              </a:rPr>
              <a:t>        </a:t>
            </a:r>
            <a:r>
              <a:rPr lang="en-US" altLang="ko-KR">
                <a:solidFill>
                  <a:srgbClr val="7F0055"/>
                </a:solidFill>
                <a:latin typeface="Courier New"/>
              </a:rPr>
              <a:t>super</a:t>
            </a:r>
            <a:r>
              <a:rPr lang="en-US" altLang="ko-KR">
                <a:latin typeface="Courier New"/>
              </a:rPr>
              <a:t>(parent, SWT.</a:t>
            </a:r>
            <a:r>
              <a:rPr lang="en-US" altLang="ko-KR" i="1">
                <a:solidFill>
                  <a:srgbClr val="0000C0"/>
                </a:solidFill>
                <a:latin typeface="Courier New"/>
              </a:rPr>
              <a:t>NONE</a:t>
            </a:r>
            <a:r>
              <a:rPr lang="en-US" altLang="ko-KR" i="1">
                <a:latin typeface="Courier New"/>
              </a:rPr>
              <a:t>);</a:t>
            </a:r>
          </a:p>
          <a:p>
            <a:r>
              <a:rPr lang="en-US" altLang="ko-KR" smtClean="0">
                <a:latin typeface="Courier New"/>
              </a:rPr>
              <a:t>        setLayout(</a:t>
            </a:r>
            <a:r>
              <a:rPr lang="en-US" altLang="ko-KR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mtClean="0">
                <a:latin typeface="Courier New"/>
              </a:rPr>
              <a:t> </a:t>
            </a:r>
            <a:r>
              <a:rPr lang="en-US" altLang="ko-KR">
                <a:latin typeface="Courier New"/>
              </a:rPr>
              <a:t>GridLayout(2, </a:t>
            </a:r>
            <a:r>
              <a:rPr lang="en-US" altLang="ko-KR">
                <a:solidFill>
                  <a:srgbClr val="7F0055"/>
                </a:solidFill>
                <a:latin typeface="Courier New"/>
              </a:rPr>
              <a:t>false</a:t>
            </a:r>
            <a:r>
              <a:rPr lang="en-US" altLang="ko-KR">
                <a:latin typeface="Courier New"/>
              </a:rPr>
              <a:t>));</a:t>
            </a:r>
          </a:p>
          <a:p>
            <a:r>
              <a:rPr lang="ko-KR" altLang="en-US">
                <a:latin typeface="Courier New"/>
              </a:rPr>
              <a:t>        </a:t>
            </a:r>
          </a:p>
          <a:p>
            <a:r>
              <a:rPr lang="en-US" altLang="ko-KR">
                <a:latin typeface="Courier New"/>
              </a:rPr>
              <a:t>        Label nameLabel = </a:t>
            </a:r>
            <a:r>
              <a:rPr lang="en-US" altLang="ko-KR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>
                <a:latin typeface="Courier New"/>
              </a:rPr>
              <a:t> Label(</a:t>
            </a:r>
            <a:r>
              <a:rPr lang="en-US" altLang="ko-KR">
                <a:solidFill>
                  <a:srgbClr val="7F0055"/>
                </a:solidFill>
                <a:latin typeface="Courier New"/>
              </a:rPr>
              <a:t>this</a:t>
            </a:r>
            <a:r>
              <a:rPr lang="en-US" altLang="ko-KR">
                <a:latin typeface="Courier New"/>
              </a:rPr>
              <a:t>, SWT.</a:t>
            </a:r>
            <a:r>
              <a:rPr lang="en-US" altLang="ko-KR" i="1">
                <a:solidFill>
                  <a:srgbClr val="0000C0"/>
                </a:solidFill>
                <a:latin typeface="Courier New"/>
              </a:rPr>
              <a:t>NONE</a:t>
            </a:r>
            <a:r>
              <a:rPr lang="en-US" altLang="ko-KR" i="1">
                <a:latin typeface="Courier New"/>
              </a:rPr>
              <a:t>);</a:t>
            </a:r>
          </a:p>
          <a:p>
            <a:r>
              <a:rPr lang="en-US" altLang="ko-KR">
                <a:latin typeface="Courier New"/>
              </a:rPr>
              <a:t>        nameLabel.setText(</a:t>
            </a:r>
            <a:r>
              <a:rPr lang="en-US" altLang="ko-KR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>
                <a:solidFill>
                  <a:srgbClr val="2A00FF"/>
                </a:solidFill>
                <a:latin typeface="Courier New"/>
              </a:rPr>
              <a:t>이름</a:t>
            </a:r>
            <a:r>
              <a:rPr lang="en-US" altLang="ko-KR">
                <a:solidFill>
                  <a:srgbClr val="2A00FF"/>
                </a:solidFill>
                <a:latin typeface="Courier New"/>
              </a:rPr>
              <a:t>:"</a:t>
            </a:r>
            <a:r>
              <a:rPr lang="en-US" altLang="ko-KR">
                <a:latin typeface="Courier New"/>
              </a:rPr>
              <a:t>);</a:t>
            </a:r>
          </a:p>
          <a:p>
            <a:r>
              <a:rPr lang="ko-KR" altLang="en-US">
                <a:latin typeface="Courier New"/>
              </a:rPr>
              <a:t>        </a:t>
            </a:r>
          </a:p>
          <a:p>
            <a:r>
              <a:rPr lang="en-US" altLang="ko-KR">
                <a:latin typeface="Courier New"/>
              </a:rPr>
              <a:t>        Text nameText = </a:t>
            </a:r>
            <a:r>
              <a:rPr lang="en-US" altLang="ko-KR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>
                <a:latin typeface="Courier New"/>
              </a:rPr>
              <a:t> Text(</a:t>
            </a:r>
            <a:r>
              <a:rPr lang="en-US" altLang="ko-KR">
                <a:solidFill>
                  <a:srgbClr val="7F0055"/>
                </a:solidFill>
                <a:latin typeface="Courier New"/>
              </a:rPr>
              <a:t>this</a:t>
            </a:r>
            <a:r>
              <a:rPr lang="en-US" altLang="ko-KR">
                <a:latin typeface="Courier New"/>
              </a:rPr>
              <a:t>, SWT.</a:t>
            </a:r>
            <a:r>
              <a:rPr lang="en-US" altLang="ko-KR" i="1">
                <a:solidFill>
                  <a:srgbClr val="0000C0"/>
                </a:solidFill>
                <a:latin typeface="Courier New"/>
              </a:rPr>
              <a:t>BORDER</a:t>
            </a:r>
            <a:r>
              <a:rPr lang="en-US" altLang="ko-KR" i="1">
                <a:latin typeface="Courier New"/>
              </a:rPr>
              <a:t>);</a:t>
            </a:r>
          </a:p>
          <a:p>
            <a:r>
              <a:rPr lang="en-US" altLang="ko-KR">
                <a:latin typeface="Courier New"/>
              </a:rPr>
              <a:t>        GridData nameTextData = </a:t>
            </a:r>
            <a:r>
              <a:rPr lang="en-US" altLang="ko-KR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>
                <a:latin typeface="Courier New"/>
              </a:rPr>
              <a:t> GridData();</a:t>
            </a:r>
          </a:p>
          <a:p>
            <a:r>
              <a:rPr lang="en-US" altLang="ko-KR">
                <a:latin typeface="Courier New"/>
              </a:rPr>
              <a:t>        nameTextData.</a:t>
            </a:r>
            <a:r>
              <a:rPr lang="en-US" altLang="ko-KR">
                <a:solidFill>
                  <a:srgbClr val="0000C0"/>
                </a:solidFill>
                <a:latin typeface="Courier New"/>
              </a:rPr>
              <a:t>horizontalAlignment</a:t>
            </a:r>
            <a:r>
              <a:rPr lang="en-US" altLang="ko-KR">
                <a:latin typeface="Courier New"/>
              </a:rPr>
              <a:t> = SWT.</a:t>
            </a:r>
            <a:r>
              <a:rPr lang="en-US" altLang="ko-KR" i="1">
                <a:solidFill>
                  <a:srgbClr val="0000C0"/>
                </a:solidFill>
                <a:latin typeface="Courier New"/>
              </a:rPr>
              <a:t>FILL</a:t>
            </a:r>
            <a:r>
              <a:rPr lang="en-US" altLang="ko-KR" i="1">
                <a:latin typeface="Courier New"/>
              </a:rPr>
              <a:t>;</a:t>
            </a:r>
          </a:p>
          <a:p>
            <a:r>
              <a:rPr lang="en-US" altLang="ko-KR">
                <a:latin typeface="Courier New"/>
              </a:rPr>
              <a:t>        nameTextData.</a:t>
            </a:r>
            <a:r>
              <a:rPr lang="en-US" altLang="ko-KR">
                <a:solidFill>
                  <a:srgbClr val="0000C0"/>
                </a:solidFill>
                <a:latin typeface="Courier New"/>
              </a:rPr>
              <a:t>grabExcessHorizontalSpace</a:t>
            </a:r>
            <a:r>
              <a:rPr lang="en-US" altLang="ko-KR">
                <a:latin typeface="Courier New"/>
              </a:rPr>
              <a:t> = </a:t>
            </a:r>
            <a:r>
              <a:rPr lang="en-US" altLang="ko-KR">
                <a:solidFill>
                  <a:srgbClr val="7F0055"/>
                </a:solidFill>
                <a:latin typeface="Courier New"/>
              </a:rPr>
              <a:t>true</a:t>
            </a:r>
            <a:r>
              <a:rPr lang="en-US" altLang="ko-KR">
                <a:latin typeface="Courier New"/>
              </a:rPr>
              <a:t>;</a:t>
            </a:r>
          </a:p>
          <a:p>
            <a:r>
              <a:rPr lang="en-US" altLang="ko-KR">
                <a:latin typeface="Courier New"/>
              </a:rPr>
              <a:t>        nameTextData.</a:t>
            </a:r>
            <a:r>
              <a:rPr lang="en-US" altLang="ko-KR">
                <a:solidFill>
                  <a:srgbClr val="0000C0"/>
                </a:solidFill>
                <a:latin typeface="Courier New"/>
              </a:rPr>
              <a:t>widthHint</a:t>
            </a:r>
            <a:r>
              <a:rPr lang="en-US" altLang="ko-KR">
                <a:latin typeface="Courier New"/>
              </a:rPr>
              <a:t> = 150;</a:t>
            </a:r>
          </a:p>
          <a:p>
            <a:r>
              <a:rPr lang="en-US" altLang="ko-KR">
                <a:latin typeface="Courier New"/>
              </a:rPr>
              <a:t>        nameText.setLayoutData(nameTextData);</a:t>
            </a:r>
          </a:p>
          <a:p>
            <a:r>
              <a:rPr lang="ko-KR" altLang="en-US">
                <a:latin typeface="Courier New"/>
              </a:rPr>
              <a:t>        </a:t>
            </a:r>
          </a:p>
          <a:p>
            <a:r>
              <a:rPr lang="en-US" altLang="ko-KR">
                <a:latin typeface="Courier New"/>
              </a:rPr>
              <a:t>        Label addressLable = </a:t>
            </a:r>
            <a:r>
              <a:rPr lang="en-US" altLang="ko-KR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>
                <a:latin typeface="Courier New"/>
              </a:rPr>
              <a:t> Label(</a:t>
            </a:r>
            <a:r>
              <a:rPr lang="en-US" altLang="ko-KR">
                <a:solidFill>
                  <a:srgbClr val="7F0055"/>
                </a:solidFill>
                <a:latin typeface="Courier New"/>
              </a:rPr>
              <a:t>this</a:t>
            </a:r>
            <a:r>
              <a:rPr lang="en-US" altLang="ko-KR">
                <a:latin typeface="Courier New"/>
              </a:rPr>
              <a:t>, SWT.</a:t>
            </a:r>
            <a:r>
              <a:rPr lang="en-US" altLang="ko-KR" i="1">
                <a:solidFill>
                  <a:srgbClr val="0000C0"/>
                </a:solidFill>
                <a:latin typeface="Courier New"/>
              </a:rPr>
              <a:t>NONE</a:t>
            </a:r>
            <a:r>
              <a:rPr lang="en-US" altLang="ko-KR" i="1">
                <a:latin typeface="Courier New"/>
              </a:rPr>
              <a:t>);</a:t>
            </a:r>
          </a:p>
          <a:p>
            <a:r>
              <a:rPr lang="en-US" altLang="ko-KR">
                <a:latin typeface="Courier New"/>
              </a:rPr>
              <a:t>        GridData addressLableData = </a:t>
            </a:r>
            <a:r>
              <a:rPr lang="en-US" altLang="ko-KR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>
                <a:latin typeface="Courier New"/>
              </a:rPr>
              <a:t> GridData();</a:t>
            </a:r>
          </a:p>
          <a:p>
            <a:r>
              <a:rPr lang="en-US" altLang="ko-KR">
                <a:latin typeface="Courier New"/>
              </a:rPr>
              <a:t>        addressLableData.</a:t>
            </a:r>
            <a:r>
              <a:rPr lang="en-US" altLang="ko-KR">
                <a:solidFill>
                  <a:srgbClr val="0000C0"/>
                </a:solidFill>
                <a:latin typeface="Courier New"/>
              </a:rPr>
              <a:t>verticalAlignment</a:t>
            </a:r>
            <a:r>
              <a:rPr lang="en-US" altLang="ko-KR">
                <a:latin typeface="Courier New"/>
              </a:rPr>
              <a:t> = SWT.</a:t>
            </a:r>
            <a:r>
              <a:rPr lang="en-US" altLang="ko-KR" i="1">
                <a:solidFill>
                  <a:srgbClr val="0000C0"/>
                </a:solidFill>
                <a:latin typeface="Courier New"/>
              </a:rPr>
              <a:t>TOP</a:t>
            </a:r>
            <a:r>
              <a:rPr lang="en-US" altLang="ko-KR" i="1">
                <a:latin typeface="Courier New"/>
              </a:rPr>
              <a:t>;</a:t>
            </a:r>
          </a:p>
          <a:p>
            <a:r>
              <a:rPr lang="en-US" altLang="ko-KR">
                <a:latin typeface="Courier New"/>
              </a:rPr>
              <a:t>        addressLable.setLayoutData(addressLableData);</a:t>
            </a:r>
          </a:p>
          <a:p>
            <a:r>
              <a:rPr lang="en-US" altLang="ko-KR">
                <a:latin typeface="Courier New"/>
              </a:rPr>
              <a:t>        addressLable.setText(</a:t>
            </a:r>
            <a:r>
              <a:rPr lang="en-US" altLang="ko-KR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>
                <a:solidFill>
                  <a:srgbClr val="2A00FF"/>
                </a:solidFill>
                <a:latin typeface="Courier New"/>
              </a:rPr>
              <a:t>주소</a:t>
            </a:r>
            <a:r>
              <a:rPr lang="en-US" altLang="ko-KR">
                <a:solidFill>
                  <a:srgbClr val="2A00FF"/>
                </a:solidFill>
                <a:latin typeface="Courier New"/>
              </a:rPr>
              <a:t>:"</a:t>
            </a:r>
            <a:r>
              <a:rPr lang="en-US" altLang="ko-KR">
                <a:latin typeface="Courier New"/>
              </a:rPr>
              <a:t>);</a:t>
            </a:r>
          </a:p>
          <a:p>
            <a:r>
              <a:rPr lang="ko-KR" altLang="en-US">
                <a:latin typeface="Courier New"/>
              </a:rPr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367876799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GridData </a:t>
            </a:r>
            <a:r>
              <a:rPr lang="ko-KR" altLang="en-US" smtClean="0"/>
              <a:t>속성 사용</a:t>
            </a:r>
            <a:r>
              <a:rPr lang="en-US" altLang="ko-KR" smtClean="0"/>
              <a:t>(2/2)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318924"/>
          </a:xfrm>
        </p:spPr>
        <p:txBody>
          <a:bodyPr/>
          <a:lstStyle/>
          <a:p>
            <a:r>
              <a:rPr lang="ko-KR" altLang="en-US" smtClean="0"/>
              <a:t>계속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 bwMode="auto">
          <a:xfrm>
            <a:off x="3076160" y="1150579"/>
            <a:ext cx="7360671" cy="508681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mtClean="0">
                <a:latin typeface="Courier New"/>
              </a:rPr>
              <a:t>        </a:t>
            </a:r>
            <a:r>
              <a:rPr lang="en-US" altLang="ko-KR">
                <a:latin typeface="Courier New"/>
              </a:rPr>
              <a:t>Text addressText = </a:t>
            </a:r>
            <a:r>
              <a:rPr lang="en-US" altLang="ko-KR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>
                <a:latin typeface="Courier New"/>
              </a:rPr>
              <a:t> Text(</a:t>
            </a:r>
            <a:r>
              <a:rPr lang="en-US" altLang="ko-KR">
                <a:solidFill>
                  <a:srgbClr val="7F0055"/>
                </a:solidFill>
                <a:latin typeface="Courier New"/>
              </a:rPr>
              <a:t>this</a:t>
            </a:r>
            <a:r>
              <a:rPr lang="en-US" altLang="ko-KR">
                <a:latin typeface="Courier New"/>
              </a:rPr>
              <a:t>, SWT.</a:t>
            </a:r>
            <a:r>
              <a:rPr lang="en-US" altLang="ko-KR" i="1">
                <a:solidFill>
                  <a:srgbClr val="0000C0"/>
                </a:solidFill>
                <a:latin typeface="Courier New"/>
              </a:rPr>
              <a:t>BORDER</a:t>
            </a:r>
            <a:r>
              <a:rPr lang="en-US" altLang="ko-KR" i="1">
                <a:latin typeface="Courier New"/>
              </a:rPr>
              <a:t> | SWT.</a:t>
            </a:r>
            <a:r>
              <a:rPr lang="en-US" altLang="ko-KR" i="1">
                <a:solidFill>
                  <a:srgbClr val="0000C0"/>
                </a:solidFill>
                <a:latin typeface="Courier New"/>
              </a:rPr>
              <a:t>MULTI</a:t>
            </a:r>
            <a:r>
              <a:rPr lang="en-US" altLang="ko-KR" i="1">
                <a:latin typeface="Courier New"/>
              </a:rPr>
              <a:t> | SWT.</a:t>
            </a:r>
            <a:r>
              <a:rPr lang="en-US" altLang="ko-KR" i="1">
                <a:solidFill>
                  <a:srgbClr val="0000C0"/>
                </a:solidFill>
                <a:latin typeface="Courier New"/>
              </a:rPr>
              <a:t>WRAP</a:t>
            </a:r>
            <a:r>
              <a:rPr lang="en-US" altLang="ko-KR" i="1">
                <a:latin typeface="Courier New"/>
              </a:rPr>
              <a:t>);</a:t>
            </a:r>
          </a:p>
          <a:p>
            <a:r>
              <a:rPr lang="en-US" altLang="ko-KR">
                <a:latin typeface="Courier New"/>
              </a:rPr>
              <a:t>        GridData addressTextData = </a:t>
            </a:r>
            <a:r>
              <a:rPr lang="en-US" altLang="ko-KR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>
                <a:latin typeface="Courier New"/>
              </a:rPr>
              <a:t> GridData();</a:t>
            </a:r>
          </a:p>
          <a:p>
            <a:r>
              <a:rPr lang="en-US" altLang="ko-KR">
                <a:latin typeface="Courier New"/>
              </a:rPr>
              <a:t>        addressTextData.</a:t>
            </a:r>
            <a:r>
              <a:rPr lang="en-US" altLang="ko-KR">
                <a:solidFill>
                  <a:srgbClr val="0000C0"/>
                </a:solidFill>
                <a:latin typeface="Courier New"/>
              </a:rPr>
              <a:t>horizontalAlignment</a:t>
            </a:r>
            <a:r>
              <a:rPr lang="en-US" altLang="ko-KR">
                <a:latin typeface="Courier New"/>
              </a:rPr>
              <a:t> = SWT.</a:t>
            </a:r>
            <a:r>
              <a:rPr lang="en-US" altLang="ko-KR" i="1">
                <a:solidFill>
                  <a:srgbClr val="0000C0"/>
                </a:solidFill>
                <a:latin typeface="Courier New"/>
              </a:rPr>
              <a:t>FILL</a:t>
            </a:r>
            <a:r>
              <a:rPr lang="en-US" altLang="ko-KR" i="1">
                <a:latin typeface="Courier New"/>
              </a:rPr>
              <a:t>;</a:t>
            </a:r>
          </a:p>
          <a:p>
            <a:r>
              <a:rPr lang="en-US" altLang="ko-KR">
                <a:latin typeface="Courier New"/>
              </a:rPr>
              <a:t>        addressTextData.</a:t>
            </a:r>
            <a:r>
              <a:rPr lang="en-US" altLang="ko-KR">
                <a:solidFill>
                  <a:srgbClr val="0000C0"/>
                </a:solidFill>
                <a:latin typeface="Courier New"/>
              </a:rPr>
              <a:t>grabExcessHorizontalSpace</a:t>
            </a:r>
            <a:r>
              <a:rPr lang="en-US" altLang="ko-KR">
                <a:latin typeface="Courier New"/>
              </a:rPr>
              <a:t> = </a:t>
            </a:r>
            <a:r>
              <a:rPr lang="en-US" altLang="ko-KR">
                <a:solidFill>
                  <a:srgbClr val="7F0055"/>
                </a:solidFill>
                <a:latin typeface="Courier New"/>
              </a:rPr>
              <a:t>true</a:t>
            </a:r>
            <a:r>
              <a:rPr lang="en-US" altLang="ko-KR">
                <a:latin typeface="Courier New"/>
              </a:rPr>
              <a:t>;</a:t>
            </a:r>
          </a:p>
          <a:p>
            <a:r>
              <a:rPr lang="en-US" altLang="ko-KR">
                <a:latin typeface="Courier New"/>
              </a:rPr>
              <a:t>        addressTextData.</a:t>
            </a:r>
            <a:r>
              <a:rPr lang="en-US" altLang="ko-KR">
                <a:solidFill>
                  <a:srgbClr val="0000C0"/>
                </a:solidFill>
                <a:latin typeface="Courier New"/>
              </a:rPr>
              <a:t>verticalAlignment</a:t>
            </a:r>
            <a:r>
              <a:rPr lang="en-US" altLang="ko-KR">
                <a:latin typeface="Courier New"/>
              </a:rPr>
              <a:t> = SWT.</a:t>
            </a:r>
            <a:r>
              <a:rPr lang="en-US" altLang="ko-KR" i="1">
                <a:solidFill>
                  <a:srgbClr val="0000C0"/>
                </a:solidFill>
                <a:latin typeface="Courier New"/>
              </a:rPr>
              <a:t>FILL</a:t>
            </a:r>
            <a:r>
              <a:rPr lang="en-US" altLang="ko-KR" i="1">
                <a:latin typeface="Courier New"/>
              </a:rPr>
              <a:t>;</a:t>
            </a:r>
          </a:p>
          <a:p>
            <a:r>
              <a:rPr lang="en-US" altLang="ko-KR">
                <a:latin typeface="Courier New"/>
              </a:rPr>
              <a:t>        addressTextData.</a:t>
            </a:r>
            <a:r>
              <a:rPr lang="en-US" altLang="ko-KR">
                <a:solidFill>
                  <a:srgbClr val="0000C0"/>
                </a:solidFill>
                <a:latin typeface="Courier New"/>
              </a:rPr>
              <a:t>grabExcessVerticalSpace</a:t>
            </a:r>
            <a:r>
              <a:rPr lang="en-US" altLang="ko-KR">
                <a:latin typeface="Courier New"/>
              </a:rPr>
              <a:t> = </a:t>
            </a:r>
            <a:r>
              <a:rPr lang="en-US" altLang="ko-KR">
                <a:solidFill>
                  <a:srgbClr val="7F0055"/>
                </a:solidFill>
                <a:latin typeface="Courier New"/>
              </a:rPr>
              <a:t>true</a:t>
            </a:r>
            <a:r>
              <a:rPr lang="en-US" altLang="ko-KR">
                <a:latin typeface="Courier New"/>
              </a:rPr>
              <a:t>;</a:t>
            </a:r>
          </a:p>
          <a:p>
            <a:r>
              <a:rPr lang="en-US" altLang="ko-KR">
                <a:latin typeface="Courier New"/>
              </a:rPr>
              <a:t>        addressTextData.</a:t>
            </a:r>
            <a:r>
              <a:rPr lang="en-US" altLang="ko-KR">
                <a:solidFill>
                  <a:srgbClr val="0000C0"/>
                </a:solidFill>
                <a:latin typeface="Courier New"/>
              </a:rPr>
              <a:t>heightHint</a:t>
            </a:r>
            <a:r>
              <a:rPr lang="en-US" altLang="ko-KR">
                <a:latin typeface="Courier New"/>
              </a:rPr>
              <a:t> = 50;</a:t>
            </a:r>
          </a:p>
          <a:p>
            <a:r>
              <a:rPr lang="en-US" altLang="ko-KR">
                <a:latin typeface="Courier New"/>
              </a:rPr>
              <a:t>        addressText.setLayoutData(addressTextData);</a:t>
            </a:r>
          </a:p>
          <a:p>
            <a:r>
              <a:rPr lang="ko-KR" altLang="en-US">
                <a:latin typeface="Courier New"/>
              </a:rPr>
              <a:t>        </a:t>
            </a:r>
          </a:p>
          <a:p>
            <a:r>
              <a:rPr lang="en-US" altLang="ko-KR">
                <a:latin typeface="Courier New"/>
              </a:rPr>
              <a:t>        Label sportLabel = </a:t>
            </a:r>
            <a:r>
              <a:rPr lang="en-US" altLang="ko-KR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>
                <a:latin typeface="Courier New"/>
              </a:rPr>
              <a:t> Label(</a:t>
            </a:r>
            <a:r>
              <a:rPr lang="en-US" altLang="ko-KR">
                <a:solidFill>
                  <a:srgbClr val="7F0055"/>
                </a:solidFill>
                <a:latin typeface="Courier New"/>
              </a:rPr>
              <a:t>this</a:t>
            </a:r>
            <a:r>
              <a:rPr lang="en-US" altLang="ko-KR">
                <a:latin typeface="Courier New"/>
              </a:rPr>
              <a:t>, SWT.</a:t>
            </a:r>
            <a:r>
              <a:rPr lang="en-US" altLang="ko-KR" i="1">
                <a:solidFill>
                  <a:srgbClr val="0000C0"/>
                </a:solidFill>
                <a:latin typeface="Courier New"/>
              </a:rPr>
              <a:t>NONE</a:t>
            </a:r>
            <a:r>
              <a:rPr lang="en-US" altLang="ko-KR" i="1">
                <a:latin typeface="Courier New"/>
              </a:rPr>
              <a:t>);</a:t>
            </a:r>
          </a:p>
          <a:p>
            <a:r>
              <a:rPr lang="en-US" altLang="ko-KR">
                <a:latin typeface="Courier New"/>
              </a:rPr>
              <a:t>        GridData sportData = </a:t>
            </a:r>
            <a:r>
              <a:rPr lang="en-US" altLang="ko-KR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>
                <a:latin typeface="Courier New"/>
              </a:rPr>
              <a:t> GridData();</a:t>
            </a:r>
          </a:p>
          <a:p>
            <a:r>
              <a:rPr lang="en-US" altLang="ko-KR">
                <a:latin typeface="Courier New"/>
              </a:rPr>
              <a:t>        sportData.</a:t>
            </a:r>
            <a:r>
              <a:rPr lang="en-US" altLang="ko-KR">
                <a:solidFill>
                  <a:srgbClr val="0000C0"/>
                </a:solidFill>
                <a:latin typeface="Courier New"/>
              </a:rPr>
              <a:t>horizontalSpan</a:t>
            </a:r>
            <a:r>
              <a:rPr lang="en-US" altLang="ko-KR">
                <a:latin typeface="Courier New"/>
              </a:rPr>
              <a:t> = 2;</a:t>
            </a:r>
          </a:p>
          <a:p>
            <a:r>
              <a:rPr lang="en-US" altLang="ko-KR">
                <a:latin typeface="Courier New"/>
              </a:rPr>
              <a:t>        sportLabel.setLayoutData(sportData);</a:t>
            </a:r>
          </a:p>
          <a:p>
            <a:r>
              <a:rPr lang="ko-KR" altLang="en-US">
                <a:latin typeface="Courier New"/>
              </a:rPr>
              <a:t>        </a:t>
            </a:r>
            <a:r>
              <a:rPr lang="en-US" altLang="ko-KR">
                <a:latin typeface="Courier New"/>
              </a:rPr>
              <a:t>sportLabel.setText(</a:t>
            </a:r>
            <a:r>
              <a:rPr lang="en-US" altLang="ko-KR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>
                <a:solidFill>
                  <a:srgbClr val="2A00FF"/>
                </a:solidFill>
                <a:latin typeface="Courier New"/>
              </a:rPr>
              <a:t>좋아하는 스포츠</a:t>
            </a:r>
            <a:r>
              <a:rPr lang="en-US" altLang="ko-KR">
                <a:solidFill>
                  <a:srgbClr val="2A00FF"/>
                </a:solidFill>
                <a:latin typeface="Courier New"/>
              </a:rPr>
              <a:t>:"</a:t>
            </a:r>
            <a:r>
              <a:rPr lang="en-US" altLang="ko-KR">
                <a:latin typeface="Courier New"/>
              </a:rPr>
              <a:t>);</a:t>
            </a:r>
          </a:p>
          <a:p>
            <a:r>
              <a:rPr lang="ko-KR" altLang="en-US">
                <a:latin typeface="Courier New"/>
              </a:rPr>
              <a:t>        </a:t>
            </a:r>
          </a:p>
          <a:p>
            <a:r>
              <a:rPr lang="en-US" altLang="ko-KR">
                <a:latin typeface="Courier New"/>
              </a:rPr>
              <a:t>        List sportList = </a:t>
            </a:r>
            <a:r>
              <a:rPr lang="en-US" altLang="ko-KR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>
                <a:latin typeface="Courier New"/>
              </a:rPr>
              <a:t> List(</a:t>
            </a:r>
            <a:r>
              <a:rPr lang="en-US" altLang="ko-KR">
                <a:solidFill>
                  <a:srgbClr val="7F0055"/>
                </a:solidFill>
                <a:latin typeface="Courier New"/>
              </a:rPr>
              <a:t>this</a:t>
            </a:r>
            <a:r>
              <a:rPr lang="en-US" altLang="ko-KR">
                <a:latin typeface="Courier New"/>
              </a:rPr>
              <a:t>, SWT.</a:t>
            </a:r>
            <a:r>
              <a:rPr lang="en-US" altLang="ko-KR" i="1">
                <a:solidFill>
                  <a:srgbClr val="0000C0"/>
                </a:solidFill>
                <a:latin typeface="Courier New"/>
              </a:rPr>
              <a:t>BORDER</a:t>
            </a:r>
            <a:r>
              <a:rPr lang="en-US" altLang="ko-KR" i="1">
                <a:latin typeface="Courier New"/>
              </a:rPr>
              <a:t> | SWT.</a:t>
            </a:r>
            <a:r>
              <a:rPr lang="en-US" altLang="ko-KR" i="1">
                <a:solidFill>
                  <a:srgbClr val="0000C0"/>
                </a:solidFill>
                <a:latin typeface="Courier New"/>
              </a:rPr>
              <a:t>MULTI</a:t>
            </a:r>
            <a:r>
              <a:rPr lang="en-US" altLang="ko-KR" i="1">
                <a:latin typeface="Courier New"/>
              </a:rPr>
              <a:t>);</a:t>
            </a:r>
          </a:p>
          <a:p>
            <a:r>
              <a:rPr lang="en-US" altLang="ko-KR">
                <a:latin typeface="Courier New"/>
              </a:rPr>
              <a:t>        sportList.setItems(</a:t>
            </a:r>
            <a:r>
              <a:rPr lang="en-US" altLang="ko-KR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>
                <a:latin typeface="Courier New"/>
              </a:rPr>
              <a:t> String[]{</a:t>
            </a:r>
            <a:r>
              <a:rPr lang="en-US" altLang="ko-KR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>
                <a:solidFill>
                  <a:srgbClr val="2A00FF"/>
                </a:solidFill>
                <a:latin typeface="Courier New"/>
              </a:rPr>
              <a:t>축구</a:t>
            </a:r>
            <a:r>
              <a:rPr lang="en-US" altLang="ko-KR">
                <a:solidFill>
                  <a:srgbClr val="2A00FF"/>
                </a:solidFill>
                <a:latin typeface="Courier New"/>
              </a:rPr>
              <a:t>"</a:t>
            </a:r>
            <a:r>
              <a:rPr lang="en-US" altLang="ko-KR">
                <a:latin typeface="Courier New"/>
              </a:rPr>
              <a:t>, </a:t>
            </a:r>
            <a:r>
              <a:rPr lang="en-US" altLang="ko-KR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>
                <a:solidFill>
                  <a:srgbClr val="2A00FF"/>
                </a:solidFill>
                <a:latin typeface="Courier New"/>
              </a:rPr>
              <a:t>야구</a:t>
            </a:r>
            <a:r>
              <a:rPr lang="en-US" altLang="ko-KR">
                <a:solidFill>
                  <a:srgbClr val="2A00FF"/>
                </a:solidFill>
                <a:latin typeface="Courier New"/>
              </a:rPr>
              <a:t>"</a:t>
            </a:r>
            <a:r>
              <a:rPr lang="en-US" altLang="ko-KR">
                <a:latin typeface="Courier New"/>
              </a:rPr>
              <a:t>});</a:t>
            </a:r>
          </a:p>
          <a:p>
            <a:r>
              <a:rPr lang="en-US" altLang="ko-KR">
                <a:latin typeface="Courier New"/>
              </a:rPr>
              <a:t>        GridData listData = </a:t>
            </a:r>
            <a:r>
              <a:rPr lang="en-US" altLang="ko-KR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>
                <a:latin typeface="Courier New"/>
              </a:rPr>
              <a:t> GridData();</a:t>
            </a:r>
          </a:p>
          <a:p>
            <a:r>
              <a:rPr lang="en-US" altLang="ko-KR">
                <a:latin typeface="Courier New"/>
              </a:rPr>
              <a:t>        listData.</a:t>
            </a:r>
            <a:r>
              <a:rPr lang="en-US" altLang="ko-KR">
                <a:solidFill>
                  <a:srgbClr val="0000C0"/>
                </a:solidFill>
                <a:latin typeface="Courier New"/>
              </a:rPr>
              <a:t>horizontalSpan</a:t>
            </a:r>
            <a:r>
              <a:rPr lang="en-US" altLang="ko-KR">
                <a:latin typeface="Courier New"/>
              </a:rPr>
              <a:t> = 2;</a:t>
            </a:r>
          </a:p>
          <a:p>
            <a:r>
              <a:rPr lang="en-US" altLang="ko-KR">
                <a:latin typeface="Courier New"/>
              </a:rPr>
              <a:t>        listData.</a:t>
            </a:r>
            <a:r>
              <a:rPr lang="en-US" altLang="ko-KR">
                <a:solidFill>
                  <a:srgbClr val="0000C0"/>
                </a:solidFill>
                <a:latin typeface="Courier New"/>
              </a:rPr>
              <a:t>horizontalAlignment</a:t>
            </a:r>
            <a:r>
              <a:rPr lang="en-US" altLang="ko-KR">
                <a:latin typeface="Courier New"/>
              </a:rPr>
              <a:t> = SWT.</a:t>
            </a:r>
            <a:r>
              <a:rPr lang="en-US" altLang="ko-KR" i="1">
                <a:solidFill>
                  <a:srgbClr val="0000C0"/>
                </a:solidFill>
                <a:latin typeface="Courier New"/>
              </a:rPr>
              <a:t>FILL</a:t>
            </a:r>
            <a:r>
              <a:rPr lang="en-US" altLang="ko-KR" i="1">
                <a:latin typeface="Courier New"/>
              </a:rPr>
              <a:t>;</a:t>
            </a:r>
          </a:p>
          <a:p>
            <a:r>
              <a:rPr lang="en-US" altLang="ko-KR">
                <a:latin typeface="Courier New"/>
              </a:rPr>
              <a:t>        listData.</a:t>
            </a:r>
            <a:r>
              <a:rPr lang="en-US" altLang="ko-KR">
                <a:solidFill>
                  <a:srgbClr val="0000C0"/>
                </a:solidFill>
                <a:latin typeface="Courier New"/>
              </a:rPr>
              <a:t>grabExcessHorizontalSpace</a:t>
            </a:r>
            <a:r>
              <a:rPr lang="en-US" altLang="ko-KR">
                <a:latin typeface="Courier New"/>
              </a:rPr>
              <a:t> = </a:t>
            </a:r>
            <a:r>
              <a:rPr lang="en-US" altLang="ko-KR">
                <a:solidFill>
                  <a:srgbClr val="7F0055"/>
                </a:solidFill>
                <a:latin typeface="Courier New"/>
              </a:rPr>
              <a:t>true</a:t>
            </a:r>
            <a:r>
              <a:rPr lang="en-US" altLang="ko-KR">
                <a:latin typeface="Courier New"/>
              </a:rPr>
              <a:t>;</a:t>
            </a:r>
          </a:p>
          <a:p>
            <a:r>
              <a:rPr lang="en-US" altLang="ko-KR">
                <a:latin typeface="Courier New"/>
              </a:rPr>
              <a:t>        listData.</a:t>
            </a:r>
            <a:r>
              <a:rPr lang="en-US" altLang="ko-KR">
                <a:solidFill>
                  <a:srgbClr val="0000C0"/>
                </a:solidFill>
                <a:latin typeface="Courier New"/>
              </a:rPr>
              <a:t>verticalAlignment</a:t>
            </a:r>
            <a:r>
              <a:rPr lang="en-US" altLang="ko-KR">
                <a:latin typeface="Courier New"/>
              </a:rPr>
              <a:t> = SWT.</a:t>
            </a:r>
            <a:r>
              <a:rPr lang="en-US" altLang="ko-KR" i="1">
                <a:solidFill>
                  <a:srgbClr val="0000C0"/>
                </a:solidFill>
                <a:latin typeface="Courier New"/>
              </a:rPr>
              <a:t>FILL</a:t>
            </a:r>
            <a:r>
              <a:rPr lang="en-US" altLang="ko-KR" i="1">
                <a:latin typeface="Courier New"/>
              </a:rPr>
              <a:t>;</a:t>
            </a:r>
          </a:p>
          <a:p>
            <a:r>
              <a:rPr lang="en-US" altLang="ko-KR">
                <a:latin typeface="Courier New"/>
              </a:rPr>
              <a:t>        listData.</a:t>
            </a:r>
            <a:r>
              <a:rPr lang="en-US" altLang="ko-KR">
                <a:solidFill>
                  <a:srgbClr val="0000C0"/>
                </a:solidFill>
                <a:latin typeface="Courier New"/>
              </a:rPr>
              <a:t>grabExcessVerticalSpace</a:t>
            </a:r>
            <a:r>
              <a:rPr lang="en-US" altLang="ko-KR">
                <a:latin typeface="Courier New"/>
              </a:rPr>
              <a:t> = </a:t>
            </a:r>
            <a:r>
              <a:rPr lang="en-US" altLang="ko-KR">
                <a:solidFill>
                  <a:srgbClr val="7F0055"/>
                </a:solidFill>
                <a:latin typeface="Courier New"/>
              </a:rPr>
              <a:t>true</a:t>
            </a:r>
            <a:r>
              <a:rPr lang="en-US" altLang="ko-KR">
                <a:latin typeface="Courier New"/>
              </a:rPr>
              <a:t>;</a:t>
            </a:r>
          </a:p>
          <a:p>
            <a:r>
              <a:rPr lang="en-US" altLang="ko-KR">
                <a:latin typeface="Courier New"/>
              </a:rPr>
              <a:t>        listData.</a:t>
            </a:r>
            <a:r>
              <a:rPr lang="en-US" altLang="ko-KR">
                <a:solidFill>
                  <a:srgbClr val="0000C0"/>
                </a:solidFill>
                <a:latin typeface="Courier New"/>
              </a:rPr>
              <a:t>heightHint</a:t>
            </a:r>
            <a:r>
              <a:rPr lang="en-US" altLang="ko-KR">
                <a:latin typeface="Courier New"/>
              </a:rPr>
              <a:t> = 50;</a:t>
            </a:r>
          </a:p>
          <a:p>
            <a:r>
              <a:rPr lang="en-US" altLang="ko-KR">
                <a:latin typeface="Courier New"/>
              </a:rPr>
              <a:t>        sportList.setLayoutData(listData);</a:t>
            </a:r>
          </a:p>
          <a:p>
            <a:r>
              <a:rPr lang="ko-KR" altLang="en-US">
                <a:latin typeface="Courier New"/>
              </a:rPr>
              <a:t>    </a:t>
            </a:r>
            <a:r>
              <a:rPr lang="en-US" altLang="ko-KR">
                <a:latin typeface="Courier New"/>
              </a:rPr>
              <a:t>}</a:t>
            </a:r>
          </a:p>
          <a:p>
            <a:r>
              <a:rPr lang="en-US" altLang="ko-KR" smtClean="0">
                <a:latin typeface="Courier New"/>
              </a:rPr>
              <a:t>}</a:t>
            </a:r>
            <a:endParaRPr lang="en-US" altLang="ko-KR">
              <a:latin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2460497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>
                <a:latin typeface="+mj-lt"/>
              </a:rPr>
              <a:t>7</a:t>
            </a:r>
            <a:r>
              <a:rPr lang="en-US" altLang="ko-KR" smtClean="0">
                <a:latin typeface="+mj-lt"/>
              </a:rPr>
              <a:t>. </a:t>
            </a:r>
            <a:r>
              <a:rPr lang="en-US" altLang="ko-KR">
                <a:latin typeface="+mj-lt"/>
              </a:rPr>
              <a:t>Graphic</a:t>
            </a:r>
            <a:endParaRPr lang="ko-KR" altLang="en-US">
              <a:latin typeface="+mj-lt"/>
            </a:endParaRPr>
          </a:p>
        </p:txBody>
      </p:sp>
      <p:sp>
        <p:nvSpPr>
          <p:cNvPr id="8" name="텍스트 개체 틀 1"/>
          <p:cNvSpPr txBox="1">
            <a:spLocks/>
          </p:cNvSpPr>
          <p:nvPr/>
        </p:nvSpPr>
        <p:spPr bwMode="auto">
          <a:xfrm>
            <a:off x="5596012" y="3573020"/>
            <a:ext cx="5329238" cy="2412201"/>
          </a:xfrm>
          <a:prstGeom prst="rect">
            <a:avLst/>
          </a:prstGeom>
          <a:solidFill>
            <a:srgbClr val="FFFFFF">
              <a:alpha val="58000"/>
            </a:srgbClr>
          </a:solidFill>
          <a:ln w="12700" algn="ctr">
            <a:noFill/>
            <a:miter lim="800000"/>
            <a:headEnd/>
            <a:tailEnd/>
          </a:ln>
        </p:spPr>
        <p:txBody>
          <a:bodyPr vert="horz" wrap="square" lIns="98505" tIns="48388" rIns="98505" bIns="48388" numCol="1" anchor="t" anchorCtr="0" compatLnSpc="1">
            <a:prstTxWarp prst="textNoShape">
              <a:avLst/>
            </a:prstTxWarp>
            <a:spAutoFit/>
          </a:bodyPr>
          <a:lstStyle>
            <a:lvl1pPr marL="180975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Optima" panose="00000400000000000000" pitchFamily="2" charset="2"/>
              <a:buChar char=""/>
              <a:defRPr kumimoji="1" lang="ko-KR" altLang="en-US" sz="1600" b="1" kern="1200" baseline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5613" indent="-22542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Optima" pitchFamily="34" charset="0"/>
              <a:buChar char="–"/>
              <a:defRPr kumimoji="1"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2pPr>
            <a:lvl3pPr marL="684213" indent="-227013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Optima" pitchFamily="34" charset="0"/>
              <a:buChar char="•"/>
              <a:defRPr kumimoji="1"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3pPr>
            <a:lvl4pPr marL="4270375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4pPr>
            <a:lvl5pPr marL="4500563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lang="ko-KR" altLang="en-US"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5pPr>
            <a:lvl6pPr marL="49577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54149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58721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63293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dirty="0"/>
              <a:t>SWT/</a:t>
            </a:r>
            <a:r>
              <a:rPr lang="en-US" altLang="ko-KR" dirty="0" err="1"/>
              <a:t>JFace</a:t>
            </a:r>
            <a:r>
              <a:rPr lang="en-US" altLang="ko-KR" dirty="0"/>
              <a:t> Graphic</a:t>
            </a:r>
            <a:endParaRPr lang="ko-KR" altLang="en-US" dirty="0"/>
          </a:p>
          <a:p>
            <a:r>
              <a:rPr lang="en-US" altLang="ko-KR" dirty="0"/>
              <a:t>GC(The Graphics Context) </a:t>
            </a:r>
            <a:r>
              <a:rPr lang="ko-KR" altLang="en-US" dirty="0"/>
              <a:t>클래스</a:t>
            </a:r>
          </a:p>
          <a:p>
            <a:r>
              <a:rPr lang="en-US" altLang="ko-KR" dirty="0"/>
              <a:t>GC Drawing </a:t>
            </a:r>
            <a:r>
              <a:rPr lang="ko-KR" altLang="en-US" dirty="0"/>
              <a:t>예제</a:t>
            </a:r>
          </a:p>
          <a:p>
            <a:r>
              <a:rPr lang="en-US" altLang="ko-KR" dirty="0"/>
              <a:t>GC Drawing API</a:t>
            </a:r>
            <a:endParaRPr lang="ko-KR" altLang="en-US" dirty="0"/>
          </a:p>
          <a:p>
            <a:r>
              <a:rPr lang="en-US" altLang="ko-KR" dirty="0" smtClean="0"/>
              <a:t>Paint </a:t>
            </a:r>
            <a:r>
              <a:rPr lang="en-US" altLang="ko-KR" dirty="0"/>
              <a:t>Event</a:t>
            </a:r>
            <a:endParaRPr lang="ko-KR" altLang="en-US" dirty="0"/>
          </a:p>
          <a:p>
            <a:r>
              <a:rPr lang="en-US" altLang="ko-KR" dirty="0"/>
              <a:t>Paint Listener </a:t>
            </a:r>
            <a:r>
              <a:rPr lang="ko-KR" altLang="en-US" dirty="0"/>
              <a:t>구현</a:t>
            </a:r>
          </a:p>
          <a:p>
            <a:r>
              <a:rPr lang="en-US" altLang="ko-KR" dirty="0"/>
              <a:t>Image </a:t>
            </a:r>
            <a:r>
              <a:rPr lang="ko-KR" altLang="en-US" dirty="0"/>
              <a:t>클래스</a:t>
            </a:r>
          </a:p>
          <a:p>
            <a:r>
              <a:rPr lang="en-US" altLang="ko-KR" dirty="0"/>
              <a:t>Image </a:t>
            </a:r>
            <a:r>
              <a:rPr lang="ko-KR" altLang="en-US" dirty="0"/>
              <a:t>객체 </a:t>
            </a:r>
            <a:r>
              <a:rPr lang="ko-KR" altLang="en-US" dirty="0" smtClean="0"/>
              <a:t> 사용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771840" y="3573020"/>
            <a:ext cx="4608640" cy="34394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7</a:t>
            </a:r>
            <a:r>
              <a:rPr lang="en-US" altLang="ko-KR" dirty="0" smtClean="0"/>
              <a:t>. 1 Graphic</a:t>
            </a:r>
          </a:p>
        </p:txBody>
      </p:sp>
    </p:spTree>
    <p:extLst>
      <p:ext uri="{BB962C8B-B14F-4D97-AF65-F5344CB8AC3E}">
        <p14:creationId xmlns:p14="http://schemas.microsoft.com/office/powerpoint/2010/main" val="296386033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SWT/</a:t>
            </a:r>
            <a:r>
              <a:rPr lang="en-US" altLang="ko-KR" dirty="0" err="1" smtClean="0"/>
              <a:t>JFace</a:t>
            </a:r>
            <a:r>
              <a:rPr lang="en-US" altLang="ko-KR" dirty="0" smtClean="0"/>
              <a:t> Graphic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1500786"/>
          </a:xfrm>
        </p:spPr>
        <p:txBody>
          <a:bodyPr/>
          <a:lstStyle/>
          <a:p>
            <a:r>
              <a:rPr lang="en-US" altLang="ko-KR" smtClean="0"/>
              <a:t>SWT / JFace </a:t>
            </a:r>
            <a:r>
              <a:rPr lang="ko-KR" altLang="en-US" smtClean="0"/>
              <a:t>는 </a:t>
            </a:r>
            <a:r>
              <a:rPr lang="en-US" altLang="ko-KR" smtClean="0"/>
              <a:t>OS </a:t>
            </a:r>
            <a:r>
              <a:rPr lang="ko-KR" altLang="en-US" smtClean="0"/>
              <a:t>의 </a:t>
            </a:r>
            <a:r>
              <a:rPr lang="en-US" altLang="ko-KR" smtClean="0"/>
              <a:t>Native </a:t>
            </a:r>
            <a:r>
              <a:rPr lang="ko-KR" altLang="en-US" smtClean="0"/>
              <a:t>위젯을 사용하므로 </a:t>
            </a:r>
            <a:r>
              <a:rPr lang="en-US" altLang="ko-KR" smtClean="0"/>
              <a:t>OS </a:t>
            </a:r>
            <a:r>
              <a:rPr lang="ko-KR" altLang="en-US" smtClean="0"/>
              <a:t>에 친숙한 </a:t>
            </a:r>
            <a:r>
              <a:rPr lang="en-US" altLang="ko-KR" smtClean="0"/>
              <a:t>GUI </a:t>
            </a:r>
            <a:r>
              <a:rPr lang="ko-KR" altLang="en-US" smtClean="0"/>
              <a:t>를 보여줌</a:t>
            </a:r>
            <a:r>
              <a:rPr lang="en-US" altLang="ko-KR" smtClean="0"/>
              <a:t>. </a:t>
            </a:r>
            <a:r>
              <a:rPr lang="ko-KR" altLang="en-US" smtClean="0"/>
              <a:t>이로 인해 사람들은 </a:t>
            </a:r>
            <a:r>
              <a:rPr lang="en-US" altLang="ko-KR" smtClean="0"/>
              <a:t>SWT / JFace </a:t>
            </a:r>
            <a:r>
              <a:rPr lang="ko-KR" altLang="en-US" smtClean="0"/>
              <a:t>를 선호함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경우에 따라 일반적인 위젯의 비주얼 대신 다른 형태로 보여주고 싶은 경우가 있음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SWT / JFace </a:t>
            </a:r>
            <a:r>
              <a:rPr lang="ko-KR" altLang="en-US" smtClean="0"/>
              <a:t>는 사용자 정의 </a:t>
            </a:r>
            <a:r>
              <a:rPr lang="en-US" altLang="ko-KR" smtClean="0"/>
              <a:t>GUI </a:t>
            </a:r>
            <a:r>
              <a:rPr lang="ko-KR" altLang="en-US" smtClean="0"/>
              <a:t>를 만들기 위한 </a:t>
            </a:r>
            <a:r>
              <a:rPr lang="en-US" altLang="ko-KR" smtClean="0"/>
              <a:t>Graphic </a:t>
            </a:r>
            <a:r>
              <a:rPr lang="ko-KR" altLang="en-US" smtClean="0"/>
              <a:t>도구들을 제공함</a:t>
            </a:r>
            <a:r>
              <a:rPr lang="en-US" altLang="ko-KR" smtClean="0"/>
              <a:t>.</a:t>
            </a:r>
          </a:p>
          <a:p>
            <a:r>
              <a:rPr lang="en-US" altLang="ko-KR">
                <a:hlinkClick r:id="rId2"/>
              </a:rPr>
              <a:t>https://</a:t>
            </a:r>
            <a:r>
              <a:rPr lang="en-US" altLang="ko-KR" smtClean="0">
                <a:hlinkClick r:id="rId2"/>
              </a:rPr>
              <a:t>www.eclipse.org/articles/Article-SWT-graphics/SWT_graphics.html</a:t>
            </a:r>
            <a:r>
              <a:rPr lang="en-US" altLang="ko-KR" smtClean="0"/>
              <a:t> </a:t>
            </a:r>
          </a:p>
          <a:p>
            <a:r>
              <a:rPr lang="en-US" altLang="ko-KR">
                <a:hlinkClick r:id="rId3"/>
              </a:rPr>
              <a:t>http://zetcode.com/gui/javaswt/painting</a:t>
            </a:r>
            <a:r>
              <a:rPr lang="en-US" altLang="ko-KR" smtClean="0">
                <a:hlinkClick r:id="rId3"/>
              </a:rPr>
              <a:t>/</a:t>
            </a:r>
            <a:r>
              <a:rPr lang="en-US" altLang="ko-KR" smtClean="0"/>
              <a:t> </a:t>
            </a:r>
            <a:endParaRPr lang="ko-KR" altLang="en-US"/>
          </a:p>
        </p:txBody>
      </p:sp>
      <p:pic>
        <p:nvPicPr>
          <p:cNvPr id="1026" name="Picture 2" descr="C:\Users\syhan\Desktop\color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880" y="2564881"/>
            <a:ext cx="3448050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yhan\Desktop\donu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526" y="2564880"/>
            <a:ext cx="5295856" cy="366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syhan\Desktop\shape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881" y="3843803"/>
            <a:ext cx="3448050" cy="238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7217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GC(The Graphics Context) </a:t>
            </a:r>
            <a:r>
              <a:rPr lang="ko-KR" altLang="en-US" smtClean="0"/>
              <a:t>클래스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909855"/>
          </a:xfrm>
        </p:spPr>
        <p:txBody>
          <a:bodyPr/>
          <a:lstStyle/>
          <a:p>
            <a:r>
              <a:rPr lang="ko-KR" altLang="en-US" smtClean="0"/>
              <a:t>사용자 정의 </a:t>
            </a:r>
            <a:r>
              <a:rPr lang="en-US" altLang="ko-KR" smtClean="0"/>
              <a:t>Shape, </a:t>
            </a:r>
            <a:r>
              <a:rPr lang="ko-KR" altLang="en-US" smtClean="0"/>
              <a:t>이미지</a:t>
            </a:r>
            <a:r>
              <a:rPr lang="en-US" altLang="ko-KR" smtClean="0"/>
              <a:t>, </a:t>
            </a:r>
            <a:r>
              <a:rPr lang="ko-KR" altLang="en-US" smtClean="0"/>
              <a:t>폰트 등을 생성하려면 </a:t>
            </a:r>
            <a:r>
              <a:rPr lang="en-US" altLang="ko-KR" smtClean="0"/>
              <a:t>GC </a:t>
            </a:r>
            <a:r>
              <a:rPr lang="ko-KR" altLang="en-US" smtClean="0"/>
              <a:t>클래스를 사용하여야 함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GC </a:t>
            </a:r>
            <a:r>
              <a:rPr lang="ko-KR" altLang="en-US" smtClean="0"/>
              <a:t>객체는 기존 컨트롤에 붙일 수 있으며 컨트롤의 화면이 갱신될 때의 이벤트를 받을 수 있음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GC </a:t>
            </a:r>
            <a:r>
              <a:rPr lang="ko-KR" altLang="en-US" smtClean="0"/>
              <a:t>객체 생성시 </a:t>
            </a:r>
            <a:r>
              <a:rPr lang="en-US" altLang="ko-KR" smtClean="0"/>
              <a:t>Drawable </a:t>
            </a:r>
            <a:r>
              <a:rPr lang="ko-KR" altLang="en-US" smtClean="0"/>
              <a:t>타입의 객체를 등록해야 하며 이 </a:t>
            </a:r>
            <a:r>
              <a:rPr lang="en-US" altLang="ko-KR" smtClean="0"/>
              <a:t>Drawable </a:t>
            </a:r>
            <a:r>
              <a:rPr lang="ko-KR" altLang="en-US" smtClean="0"/>
              <a:t>타입은 대표적으로 </a:t>
            </a:r>
            <a:r>
              <a:rPr lang="en-US" altLang="ko-KR" smtClean="0"/>
              <a:t>Control</a:t>
            </a:r>
            <a:r>
              <a:rPr lang="ko-KR" altLang="en-US" smtClean="0"/>
              <a:t>이 이에 해당됨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 bwMode="auto">
          <a:xfrm>
            <a:off x="4732389" y="4293120"/>
            <a:ext cx="1368191" cy="575826"/>
          </a:xfrm>
          <a:prstGeom prst="rect">
            <a:avLst/>
          </a:prstGeom>
          <a:solidFill>
            <a:srgbClr val="666633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algn="ctr" defTabSz="1038225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+mj-ea"/>
              </a:rPr>
              <a:t>Drawable</a:t>
            </a:r>
            <a:endParaRPr lang="ko-KR" altLang="en-US" sz="1400">
              <a:solidFill>
                <a:schemeClr val="bg1"/>
              </a:solidFill>
              <a:latin typeface="+mj-ea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4732390" y="5445280"/>
            <a:ext cx="1368191" cy="5758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algn="ctr" defTabSz="1038225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+mj-ea"/>
              </a:rPr>
              <a:t>Image</a:t>
            </a:r>
            <a:endParaRPr lang="ko-KR" altLang="en-US" sz="1400">
              <a:solidFill>
                <a:schemeClr val="bg1"/>
              </a:solidFill>
              <a:latin typeface="+mj-ea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6676659" y="5445280"/>
            <a:ext cx="1368191" cy="5758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algn="ctr" defTabSz="1038225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+mj-ea"/>
              </a:rPr>
              <a:t>Control</a:t>
            </a:r>
            <a:endParaRPr lang="ko-KR" altLang="en-US" sz="1400">
              <a:solidFill>
                <a:schemeClr val="bg1"/>
              </a:solidFill>
              <a:latin typeface="+mj-ea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2788120" y="5445534"/>
            <a:ext cx="1368191" cy="5758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algn="ctr" defTabSz="1038225">
              <a:spcBef>
                <a:spcPts val="0"/>
              </a:spcBef>
              <a:buClr>
                <a:schemeClr val="tx1"/>
              </a:buClr>
            </a:pPr>
            <a:r>
              <a:rPr lang="en-US" altLang="ko-KR" sz="1400" smtClean="0">
                <a:solidFill>
                  <a:schemeClr val="bg1"/>
                </a:solidFill>
                <a:latin typeface="+mj-ea"/>
              </a:rPr>
              <a:t>Device</a:t>
            </a:r>
            <a:endParaRPr lang="ko-KR" altLang="en-US" sz="140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9" name="꺾인 연결선 8"/>
          <p:cNvCxnSpPr>
            <a:stCxn id="4" idx="2"/>
            <a:endCxn id="7" idx="0"/>
          </p:cNvCxnSpPr>
          <p:nvPr/>
        </p:nvCxnSpPr>
        <p:spPr bwMode="auto">
          <a:xfrm rot="5400000">
            <a:off x="4156057" y="4185106"/>
            <a:ext cx="576588" cy="1944269"/>
          </a:xfrm>
          <a:prstGeom prst="bentConnector3">
            <a:avLst/>
          </a:prstGeom>
          <a:noFill/>
          <a:ln w="9525">
            <a:solidFill>
              <a:srgbClr val="666666"/>
            </a:solidFill>
            <a:prstDash val="dash"/>
            <a:round/>
            <a:headEnd/>
            <a:tailEnd type="none"/>
          </a:ln>
          <a:effectLst/>
        </p:spPr>
      </p:cxnSp>
      <p:cxnSp>
        <p:nvCxnSpPr>
          <p:cNvPr id="10" name="꺾인 연결선 9"/>
          <p:cNvCxnSpPr>
            <a:stCxn id="4" idx="2"/>
            <a:endCxn id="5" idx="0"/>
          </p:cNvCxnSpPr>
          <p:nvPr/>
        </p:nvCxnSpPr>
        <p:spPr bwMode="auto">
          <a:xfrm rot="16200000" flipH="1">
            <a:off x="5128318" y="5157112"/>
            <a:ext cx="576334" cy="1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666666"/>
            </a:solidFill>
            <a:prstDash val="dash"/>
            <a:round/>
            <a:headEnd/>
            <a:tailEnd type="none"/>
          </a:ln>
          <a:effectLst/>
        </p:spPr>
      </p:cxnSp>
      <p:cxnSp>
        <p:nvCxnSpPr>
          <p:cNvPr id="13" name="꺾인 연결선 12"/>
          <p:cNvCxnSpPr>
            <a:stCxn id="4" idx="2"/>
            <a:endCxn id="6" idx="0"/>
          </p:cNvCxnSpPr>
          <p:nvPr/>
        </p:nvCxnSpPr>
        <p:spPr bwMode="auto">
          <a:xfrm rot="16200000" flipH="1">
            <a:off x="6100453" y="4184978"/>
            <a:ext cx="576334" cy="194427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666666"/>
            </a:solidFill>
            <a:prstDash val="dash"/>
            <a:round/>
            <a:headEnd/>
            <a:tailEnd type="none"/>
          </a:ln>
          <a:effectLst/>
        </p:spPr>
      </p:cxn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874768"/>
              </p:ext>
            </p:extLst>
          </p:nvPr>
        </p:nvGraphicFramePr>
        <p:xfrm>
          <a:off x="1059880" y="2343270"/>
          <a:ext cx="8857230" cy="122975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3312460"/>
                <a:gridCol w="5544770"/>
              </a:tblGrid>
              <a:tr h="288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smtClean="0">
                          <a:latin typeface="+mj-ea"/>
                          <a:ea typeface="+mj-ea"/>
                        </a:rPr>
                        <a:t>GC </a:t>
                      </a:r>
                      <a:r>
                        <a:rPr lang="ko-KR" altLang="en-US" sz="1200" b="1" baseline="0" smtClean="0">
                          <a:latin typeface="+mj-ea"/>
                          <a:ea typeface="+mj-ea"/>
                        </a:rPr>
                        <a:t>생성자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j-ea"/>
                          <a:ea typeface="+mj-ea"/>
                        </a:rPr>
                        <a:t>설                             명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GC(Drawable)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Drawable </a:t>
                      </a:r>
                      <a:r>
                        <a:rPr lang="ko-KR" altLang="en-US" sz="1400" b="0" smtClean="0">
                          <a:latin typeface="+mj-ea"/>
                          <a:ea typeface="+mj-ea"/>
                        </a:rPr>
                        <a:t>객체로 </a:t>
                      </a:r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GC</a:t>
                      </a:r>
                      <a:r>
                        <a:rPr lang="ko-KR" altLang="en-US" sz="1400" b="0" smtClean="0">
                          <a:latin typeface="+mj-ea"/>
                          <a:ea typeface="+mj-ea"/>
                        </a:rPr>
                        <a:t>를 생성하고 설정함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GC(Drawable, int)</a:t>
                      </a:r>
                      <a:endParaRPr lang="en-US" altLang="ko-KR" sz="1400" b="0" dirty="0" smtClean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GC</a:t>
                      </a:r>
                      <a:r>
                        <a:rPr lang="ko-KR" altLang="en-US" sz="1400" b="0" smtClean="0">
                          <a:latin typeface="+mj-ea"/>
                          <a:ea typeface="+mj-ea"/>
                        </a:rPr>
                        <a:t>를 생성하며 </a:t>
                      </a:r>
                      <a:r>
                        <a:rPr lang="en-US" altLang="ko-KR" sz="1400" b="0" smtClean="0">
                          <a:latin typeface="+mj-ea"/>
                          <a:ea typeface="+mj-ea"/>
                        </a:rPr>
                        <a:t>Text Display</a:t>
                      </a:r>
                      <a:r>
                        <a:rPr lang="en-US" altLang="ko-KR" sz="1400" b="0" baseline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400" b="0" baseline="0" smtClean="0">
                          <a:latin typeface="+mj-ea"/>
                          <a:ea typeface="+mj-ea"/>
                        </a:rPr>
                        <a:t>스타일을 설정함</a:t>
                      </a:r>
                      <a:endParaRPr lang="en-US" altLang="ko-KR" sz="1400" b="0" baseline="0" smtClean="0"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sz="1400" b="0" baseline="0" smtClean="0">
                          <a:latin typeface="+mj-ea"/>
                          <a:ea typeface="+mj-ea"/>
                        </a:rPr>
                        <a:t>(RIGHT_TO_LEFT, LEFT_TO_RIGHT)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95294" marR="95294" marT="47466" marB="47466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75025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UBTITLE" val="2"/>
  <p:tag name="ROADMAP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amp"/>
  <p:tag name="DATE" val="2008-04-28 오후 3:22:4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amp"/>
  <p:tag name="DATE" val="2008-04-28 오후 3:22:4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amp"/>
  <p:tag name="DATE" val="2008-04-28 오후 3:22:4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amp"/>
  <p:tag name="DATE" val="2008-04-28 오후 3:22:4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amp"/>
  <p:tag name="DATE" val="2008-04-28 오후 3:22:4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amp"/>
  <p:tag name="DATE" val="2008-04-28 오후 3:22:4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amp"/>
  <p:tag name="DATE" val="2008-04-28 오후 3:22:4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amp"/>
  <p:tag name="DATE" val="2008-04-28 오후 3:22:4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amp"/>
  <p:tag name="DATE" val="2008-04-28 오후 3:22:4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amp"/>
  <p:tag name="DATE" val="2008-04-28 오후 3:22:4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amp"/>
  <p:tag name="DATE" val="2008-04-28 오후 3:22:4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amp"/>
  <p:tag name="DATE" val="2008-04-28 오후 3:22:4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amp"/>
  <p:tag name="DATE" val="2008-04-28 오후 3:22:4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amp"/>
  <p:tag name="DATE" val="2008-04-28 오후 3:22:4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amp"/>
  <p:tag name="DATE" val="2008-04-28 오후 3:22:4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amp"/>
  <p:tag name="DATE" val="2008-04-28 오후 3:22:4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heme/theme1.xml><?xml version="1.0" encoding="utf-8"?>
<a:theme xmlns:a="http://schemas.openxmlformats.org/drawingml/2006/main" name="Nextree Basic A4">
  <a:themeElements>
    <a:clrScheme name="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83C2E5"/>
      </a:accent1>
      <a:accent2>
        <a:srgbClr val="D6EBF6"/>
      </a:accent2>
      <a:accent3>
        <a:srgbClr val="FFFFFF"/>
      </a:accent3>
      <a:accent4>
        <a:srgbClr val="000000"/>
      </a:accent4>
      <a:accent5>
        <a:srgbClr val="C1DDF0"/>
      </a:accent5>
      <a:accent6>
        <a:srgbClr val="C2D5DF"/>
      </a:accent6>
      <a:hlink>
        <a:srgbClr val="288FC8"/>
      </a:hlink>
      <a:folHlink>
        <a:srgbClr val="006699"/>
      </a:folHlink>
    </a:clrScheme>
    <a:fontScheme name="1_QPT Handout Basic A4">
      <a:majorFont>
        <a:latin typeface="Optima"/>
        <a:ea typeface="가는각진제목체"/>
        <a:cs typeface=""/>
      </a:majorFont>
      <a:minorFont>
        <a:latin typeface="Optima"/>
        <a:ea typeface="가는각진제목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>
          <a:solidFill>
            <a:schemeClr val="tx1">
              <a:lumMod val="75000"/>
              <a:lumOff val="25000"/>
            </a:schemeClr>
          </a:solidFill>
          <a:round/>
          <a:headEnd/>
          <a:tailEnd/>
        </a:ln>
        <a:effectLst/>
      </a:spPr>
      <a:bodyPr wrap="square" rtlCol="0" anchor="ctr">
        <a:noAutofit/>
      </a:bodyPr>
      <a:lstStyle>
        <a:defPPr algn="ctr" eaLnBrk="0" latinLnBrk="0" hangingPunct="0">
          <a:spcBef>
            <a:spcPts val="0"/>
          </a:spcBef>
          <a:buClr>
            <a:schemeClr val="tx1"/>
          </a:buClr>
          <a:defRPr smtClean="0">
            <a:latin typeface="Optima" pitchFamily="2" charset="2"/>
          </a:defRPr>
        </a:defPPr>
      </a:lstStyle>
    </a:spDef>
    <a:lnDef>
      <a:spPr bwMode="auto">
        <a:noFill/>
        <a:ln w="12700">
          <a:solidFill>
            <a:srgbClr val="666666"/>
          </a:solidFill>
          <a:round/>
          <a:headEnd/>
          <a:tailEnd type="arrow" w="med" len="med"/>
        </a:ln>
        <a:effectLst/>
      </a:spPr>
      <a:bodyPr/>
      <a:lstStyle/>
    </a:lnDef>
    <a:txDef>
      <a:spPr bwMode="auto">
        <a:noFill/>
        <a:ln w="12700">
          <a:noFill/>
          <a:miter lim="800000"/>
          <a:headEnd/>
          <a:tailEnd/>
        </a:ln>
        <a:effectLst/>
      </a:spPr>
      <a:bodyPr wrap="square" lIns="36000" rIns="36000" rtlCol="0">
        <a:spAutoFit/>
      </a:bodyPr>
      <a:lstStyle>
        <a:defPPr algn="l" defTabSz="708025" eaLnBrk="0" latinLnBrk="0" hangingPunct="0">
          <a:spcBef>
            <a:spcPts val="0"/>
          </a:spcBef>
          <a:buClr>
            <a:schemeClr val="folHlink"/>
          </a:buClr>
          <a:defRPr sz="1000" b="0" smtClean="0">
            <a:latin typeface="+mj-lt"/>
            <a:ea typeface="+mj-ea"/>
          </a:defRPr>
        </a:defPPr>
      </a:lstStyle>
    </a:txDef>
  </a:objectDefaults>
  <a:extraClrSchemeLst>
    <a:extraClrScheme>
      <a:clrScheme name="1_QPT Handout Basic A4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5F5F5F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2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00CC66"/>
        </a:accent1>
        <a:accent2>
          <a:srgbClr val="33CCCC"/>
        </a:accent2>
        <a:accent3>
          <a:srgbClr val="FFFFFF"/>
        </a:accent3>
        <a:accent4>
          <a:srgbClr val="000000"/>
        </a:accent4>
        <a:accent5>
          <a:srgbClr val="AAE2B8"/>
        </a:accent5>
        <a:accent6>
          <a:srgbClr val="2DB9B9"/>
        </a:accent6>
        <a:hlink>
          <a:srgbClr val="FF9433"/>
        </a:hlink>
        <a:folHlink>
          <a:srgbClr val="00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3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33CCCC"/>
        </a:accent1>
        <a:accent2>
          <a:srgbClr val="00CC66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00B95C"/>
        </a:accent6>
        <a:hlink>
          <a:srgbClr val="FF9433"/>
        </a:hlink>
        <a:folHlink>
          <a:srgbClr val="00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4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000066"/>
        </a:accent1>
        <a:accent2>
          <a:srgbClr val="A50021"/>
        </a:accent2>
        <a:accent3>
          <a:srgbClr val="FFFFFF"/>
        </a:accent3>
        <a:accent4>
          <a:srgbClr val="000000"/>
        </a:accent4>
        <a:accent5>
          <a:srgbClr val="AAAAB8"/>
        </a:accent5>
        <a:accent6>
          <a:srgbClr val="95001D"/>
        </a:accent6>
        <a:hlink>
          <a:srgbClr val="006600"/>
        </a:hlink>
        <a:folHlink>
          <a:srgbClr val="AF9C5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5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A50021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0005C"/>
        </a:accent6>
        <a:hlink>
          <a:srgbClr val="AF9C53"/>
        </a:hlink>
        <a:folHlink>
          <a:srgbClr val="00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6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33CC33"/>
        </a:accent1>
        <a:accent2>
          <a:srgbClr val="FF6600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5C00"/>
        </a:accent6>
        <a:hlink>
          <a:srgbClr val="FFCC00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7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333399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DADCA"/>
        </a:accent5>
        <a:accent6>
          <a:srgbClr val="E7B900"/>
        </a:accent6>
        <a:hlink>
          <a:srgbClr val="33CC33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8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807C00"/>
        </a:accent1>
        <a:accent2>
          <a:srgbClr val="003366"/>
        </a:accent2>
        <a:accent3>
          <a:srgbClr val="FFFFFF"/>
        </a:accent3>
        <a:accent4>
          <a:srgbClr val="000000"/>
        </a:accent4>
        <a:accent5>
          <a:srgbClr val="C0BFAA"/>
        </a:accent5>
        <a:accent6>
          <a:srgbClr val="002D5C"/>
        </a:accent6>
        <a:hlink>
          <a:srgbClr val="993366"/>
        </a:hlink>
        <a:folHlink>
          <a:srgbClr val="66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9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6699FF"/>
        </a:accent1>
        <a:accent2>
          <a:srgbClr val="993366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8A2D5C"/>
        </a:accent6>
        <a:hlink>
          <a:srgbClr val="FF9400"/>
        </a:hlink>
        <a:folHlink>
          <a:srgbClr val="807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10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72BAE2"/>
        </a:accent1>
        <a:accent2>
          <a:srgbClr val="6694FF"/>
        </a:accent2>
        <a:accent3>
          <a:srgbClr val="FFFFFF"/>
        </a:accent3>
        <a:accent4>
          <a:srgbClr val="000000"/>
        </a:accent4>
        <a:accent5>
          <a:srgbClr val="BCD9EE"/>
        </a:accent5>
        <a:accent6>
          <a:srgbClr val="5C86E7"/>
        </a:accent6>
        <a:hlink>
          <a:srgbClr val="0043D8"/>
        </a:hlink>
        <a:folHlink>
          <a:srgbClr val="3D70B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11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72BAE2"/>
        </a:accent1>
        <a:accent2>
          <a:srgbClr val="C3EBFB"/>
        </a:accent2>
        <a:accent3>
          <a:srgbClr val="FFFFFF"/>
        </a:accent3>
        <a:accent4>
          <a:srgbClr val="000000"/>
        </a:accent4>
        <a:accent5>
          <a:srgbClr val="BCD9EE"/>
        </a:accent5>
        <a:accent6>
          <a:srgbClr val="B0D5E3"/>
        </a:accent6>
        <a:hlink>
          <a:srgbClr val="4A8BEA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12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72BAE2"/>
        </a:accent1>
        <a:accent2>
          <a:srgbClr val="C3EBFB"/>
        </a:accent2>
        <a:accent3>
          <a:srgbClr val="FFFFFF"/>
        </a:accent3>
        <a:accent4>
          <a:srgbClr val="000000"/>
        </a:accent4>
        <a:accent5>
          <a:srgbClr val="BCD9EE"/>
        </a:accent5>
        <a:accent6>
          <a:srgbClr val="B0D5E3"/>
        </a:accent6>
        <a:hlink>
          <a:srgbClr val="2674E6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Nextree Basic A4">
  <a:themeElements>
    <a:clrScheme name="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83C2E5"/>
      </a:accent1>
      <a:accent2>
        <a:srgbClr val="D6EBF6"/>
      </a:accent2>
      <a:accent3>
        <a:srgbClr val="FFFFFF"/>
      </a:accent3>
      <a:accent4>
        <a:srgbClr val="000000"/>
      </a:accent4>
      <a:accent5>
        <a:srgbClr val="C1DDF0"/>
      </a:accent5>
      <a:accent6>
        <a:srgbClr val="C2D5DF"/>
      </a:accent6>
      <a:hlink>
        <a:srgbClr val="288FC8"/>
      </a:hlink>
      <a:folHlink>
        <a:srgbClr val="006699"/>
      </a:folHlink>
    </a:clrScheme>
    <a:fontScheme name="1_QPT Handout Basic A4">
      <a:majorFont>
        <a:latin typeface="Optima"/>
        <a:ea typeface="가는각진제목체"/>
        <a:cs typeface=""/>
      </a:majorFont>
      <a:minorFont>
        <a:latin typeface="Optima"/>
        <a:ea typeface="가는각진제목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9525">
          <a:solidFill>
            <a:schemeClr val="tx1">
              <a:lumMod val="65000"/>
              <a:lumOff val="35000"/>
            </a:schemeClr>
          </a:solidFill>
          <a:round/>
          <a:headEnd/>
          <a:tailE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eaLnBrk="0" latinLnBrk="0" hangingPunct="0">
          <a:spcBef>
            <a:spcPct val="50000"/>
          </a:spcBef>
          <a:buClr>
            <a:schemeClr val="tx1"/>
          </a:buClr>
          <a:defRPr sz="1000" b="0" dirty="0" smtClean="0">
            <a:latin typeface="Optima" pitchFamily="2" charset="2"/>
          </a:defRPr>
        </a:defPPr>
      </a:lstStyle>
    </a:spDef>
    <a:lnDef>
      <a:spPr bwMode="auto">
        <a:noFill/>
        <a:ln w="12700">
          <a:solidFill>
            <a:srgbClr val="666666"/>
          </a:solidFill>
          <a:round/>
          <a:headEnd/>
          <a:tailEnd type="arrow" w="med" len="med"/>
        </a:ln>
        <a:effectLst/>
      </a:spPr>
      <a:bodyPr/>
      <a:lstStyle/>
    </a:lnDef>
    <a:txDef>
      <a:spPr bwMode="auto">
        <a:noFill/>
        <a:ln w="12700">
          <a:noFill/>
          <a:miter lim="800000"/>
          <a:headEnd/>
          <a:tailEnd/>
        </a:ln>
        <a:effectLst/>
      </a:spPr>
      <a:bodyPr wrap="square" lIns="36000" rIns="36000" rtlCol="0">
        <a:spAutoFit/>
      </a:bodyPr>
      <a:lstStyle>
        <a:defPPr algn="l" defTabSz="708025" eaLnBrk="0" latinLnBrk="0" hangingPunct="0">
          <a:spcBef>
            <a:spcPts val="0"/>
          </a:spcBef>
          <a:buClr>
            <a:schemeClr val="folHlink"/>
          </a:buClr>
          <a:defRPr sz="1000" b="0" smtClean="0">
            <a:latin typeface="+mj-lt"/>
            <a:ea typeface="+mj-ea"/>
          </a:defRPr>
        </a:defPPr>
      </a:lstStyle>
    </a:txDef>
  </a:objectDefaults>
  <a:extraClrSchemeLst>
    <a:extraClrScheme>
      <a:clrScheme name="1_QPT Handout Basic A4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5F5F5F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2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00CC66"/>
        </a:accent1>
        <a:accent2>
          <a:srgbClr val="33CCCC"/>
        </a:accent2>
        <a:accent3>
          <a:srgbClr val="FFFFFF"/>
        </a:accent3>
        <a:accent4>
          <a:srgbClr val="000000"/>
        </a:accent4>
        <a:accent5>
          <a:srgbClr val="AAE2B8"/>
        </a:accent5>
        <a:accent6>
          <a:srgbClr val="2DB9B9"/>
        </a:accent6>
        <a:hlink>
          <a:srgbClr val="FF9433"/>
        </a:hlink>
        <a:folHlink>
          <a:srgbClr val="00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3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33CCCC"/>
        </a:accent1>
        <a:accent2>
          <a:srgbClr val="00CC66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00B95C"/>
        </a:accent6>
        <a:hlink>
          <a:srgbClr val="FF9433"/>
        </a:hlink>
        <a:folHlink>
          <a:srgbClr val="00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4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000066"/>
        </a:accent1>
        <a:accent2>
          <a:srgbClr val="A50021"/>
        </a:accent2>
        <a:accent3>
          <a:srgbClr val="FFFFFF"/>
        </a:accent3>
        <a:accent4>
          <a:srgbClr val="000000"/>
        </a:accent4>
        <a:accent5>
          <a:srgbClr val="AAAAB8"/>
        </a:accent5>
        <a:accent6>
          <a:srgbClr val="95001D"/>
        </a:accent6>
        <a:hlink>
          <a:srgbClr val="006600"/>
        </a:hlink>
        <a:folHlink>
          <a:srgbClr val="AF9C5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5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A50021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0005C"/>
        </a:accent6>
        <a:hlink>
          <a:srgbClr val="AF9C53"/>
        </a:hlink>
        <a:folHlink>
          <a:srgbClr val="00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6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33CC33"/>
        </a:accent1>
        <a:accent2>
          <a:srgbClr val="FF6600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5C00"/>
        </a:accent6>
        <a:hlink>
          <a:srgbClr val="FFCC00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7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333399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DADCA"/>
        </a:accent5>
        <a:accent6>
          <a:srgbClr val="E7B900"/>
        </a:accent6>
        <a:hlink>
          <a:srgbClr val="33CC33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8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807C00"/>
        </a:accent1>
        <a:accent2>
          <a:srgbClr val="003366"/>
        </a:accent2>
        <a:accent3>
          <a:srgbClr val="FFFFFF"/>
        </a:accent3>
        <a:accent4>
          <a:srgbClr val="000000"/>
        </a:accent4>
        <a:accent5>
          <a:srgbClr val="C0BFAA"/>
        </a:accent5>
        <a:accent6>
          <a:srgbClr val="002D5C"/>
        </a:accent6>
        <a:hlink>
          <a:srgbClr val="993366"/>
        </a:hlink>
        <a:folHlink>
          <a:srgbClr val="66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9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6699FF"/>
        </a:accent1>
        <a:accent2>
          <a:srgbClr val="993366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8A2D5C"/>
        </a:accent6>
        <a:hlink>
          <a:srgbClr val="FF9400"/>
        </a:hlink>
        <a:folHlink>
          <a:srgbClr val="807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10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72BAE2"/>
        </a:accent1>
        <a:accent2>
          <a:srgbClr val="6694FF"/>
        </a:accent2>
        <a:accent3>
          <a:srgbClr val="FFFFFF"/>
        </a:accent3>
        <a:accent4>
          <a:srgbClr val="000000"/>
        </a:accent4>
        <a:accent5>
          <a:srgbClr val="BCD9EE"/>
        </a:accent5>
        <a:accent6>
          <a:srgbClr val="5C86E7"/>
        </a:accent6>
        <a:hlink>
          <a:srgbClr val="0043D8"/>
        </a:hlink>
        <a:folHlink>
          <a:srgbClr val="3D70B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11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72BAE2"/>
        </a:accent1>
        <a:accent2>
          <a:srgbClr val="C3EBFB"/>
        </a:accent2>
        <a:accent3>
          <a:srgbClr val="FFFFFF"/>
        </a:accent3>
        <a:accent4>
          <a:srgbClr val="000000"/>
        </a:accent4>
        <a:accent5>
          <a:srgbClr val="BCD9EE"/>
        </a:accent5>
        <a:accent6>
          <a:srgbClr val="B0D5E3"/>
        </a:accent6>
        <a:hlink>
          <a:srgbClr val="4A8BEA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12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72BAE2"/>
        </a:accent1>
        <a:accent2>
          <a:srgbClr val="C3EBFB"/>
        </a:accent2>
        <a:accent3>
          <a:srgbClr val="FFFFFF"/>
        </a:accent3>
        <a:accent4>
          <a:srgbClr val="000000"/>
        </a:accent4>
        <a:accent5>
          <a:srgbClr val="BCD9EE"/>
        </a:accent5>
        <a:accent6>
          <a:srgbClr val="B0D5E3"/>
        </a:accent6>
        <a:hlink>
          <a:srgbClr val="2674E6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Nextree Basic A4">
  <a:themeElements>
    <a:clrScheme name="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83C2E5"/>
      </a:accent1>
      <a:accent2>
        <a:srgbClr val="D6EBF6"/>
      </a:accent2>
      <a:accent3>
        <a:srgbClr val="FFFFFF"/>
      </a:accent3>
      <a:accent4>
        <a:srgbClr val="000000"/>
      </a:accent4>
      <a:accent5>
        <a:srgbClr val="C1DDF0"/>
      </a:accent5>
      <a:accent6>
        <a:srgbClr val="C2D5DF"/>
      </a:accent6>
      <a:hlink>
        <a:srgbClr val="288FC8"/>
      </a:hlink>
      <a:folHlink>
        <a:srgbClr val="006699"/>
      </a:folHlink>
    </a:clrScheme>
    <a:fontScheme name="사용자 지정 3">
      <a:majorFont>
        <a:latin typeface="Optima"/>
        <a:ea typeface="가는각진제목체"/>
        <a:cs typeface=""/>
      </a:majorFont>
      <a:minorFont>
        <a:latin typeface="Optima"/>
        <a:ea typeface="가는각진제목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>
          <a:solidFill>
            <a:schemeClr val="tx1">
              <a:lumMod val="75000"/>
              <a:lumOff val="25000"/>
            </a:schemeClr>
          </a:solidFill>
          <a:round/>
          <a:headEnd/>
          <a:tailEnd/>
        </a:ln>
        <a:effectLst/>
      </a:spPr>
      <a:bodyPr wrap="square" rtlCol="0" anchor="ctr">
        <a:noAutofit/>
      </a:bodyPr>
      <a:lstStyle>
        <a:defPPr algn="ctr" eaLnBrk="0" latinLnBrk="0" hangingPunct="0">
          <a:spcBef>
            <a:spcPts val="0"/>
          </a:spcBef>
          <a:buClr>
            <a:schemeClr val="tx1"/>
          </a:buClr>
          <a:defRPr smtClean="0">
            <a:latin typeface="Optima" pitchFamily="2" charset="2"/>
          </a:defRPr>
        </a:defPPr>
      </a:lstStyle>
    </a:spDef>
    <a:lnDef>
      <a:spPr bwMode="auto">
        <a:noFill/>
        <a:ln w="12700">
          <a:solidFill>
            <a:srgbClr val="666666"/>
          </a:solidFill>
          <a:round/>
          <a:headEnd/>
          <a:tailEnd type="arrow" w="med" len="med"/>
        </a:ln>
        <a:effectLst/>
      </a:spPr>
      <a:bodyPr/>
      <a:lstStyle/>
    </a:lnDef>
    <a:txDef>
      <a:spPr bwMode="auto">
        <a:noFill/>
        <a:ln w="12700">
          <a:noFill/>
          <a:miter lim="800000"/>
          <a:headEnd/>
          <a:tailEnd/>
        </a:ln>
        <a:effectLst/>
      </a:spPr>
      <a:bodyPr wrap="square" lIns="36000" rIns="36000" rtlCol="0">
        <a:spAutoFit/>
      </a:bodyPr>
      <a:lstStyle>
        <a:defPPr algn="l" defTabSz="708025" eaLnBrk="0" latinLnBrk="0" hangingPunct="0">
          <a:spcBef>
            <a:spcPts val="0"/>
          </a:spcBef>
          <a:buClr>
            <a:schemeClr val="folHlink"/>
          </a:buClr>
          <a:defRPr sz="1000" b="0" smtClean="0">
            <a:latin typeface="+mj-lt"/>
            <a:ea typeface="+mj-ea"/>
          </a:defRPr>
        </a:defPPr>
      </a:lstStyle>
    </a:txDef>
  </a:objectDefaults>
  <a:extraClrSchemeLst>
    <a:extraClrScheme>
      <a:clrScheme name="1_QPT Handout Basic A4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5F5F5F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2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00CC66"/>
        </a:accent1>
        <a:accent2>
          <a:srgbClr val="33CCCC"/>
        </a:accent2>
        <a:accent3>
          <a:srgbClr val="FFFFFF"/>
        </a:accent3>
        <a:accent4>
          <a:srgbClr val="000000"/>
        </a:accent4>
        <a:accent5>
          <a:srgbClr val="AAE2B8"/>
        </a:accent5>
        <a:accent6>
          <a:srgbClr val="2DB9B9"/>
        </a:accent6>
        <a:hlink>
          <a:srgbClr val="FF9433"/>
        </a:hlink>
        <a:folHlink>
          <a:srgbClr val="00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3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33CCCC"/>
        </a:accent1>
        <a:accent2>
          <a:srgbClr val="00CC66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00B95C"/>
        </a:accent6>
        <a:hlink>
          <a:srgbClr val="FF9433"/>
        </a:hlink>
        <a:folHlink>
          <a:srgbClr val="00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4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000066"/>
        </a:accent1>
        <a:accent2>
          <a:srgbClr val="A50021"/>
        </a:accent2>
        <a:accent3>
          <a:srgbClr val="FFFFFF"/>
        </a:accent3>
        <a:accent4>
          <a:srgbClr val="000000"/>
        </a:accent4>
        <a:accent5>
          <a:srgbClr val="AAAAB8"/>
        </a:accent5>
        <a:accent6>
          <a:srgbClr val="95001D"/>
        </a:accent6>
        <a:hlink>
          <a:srgbClr val="006600"/>
        </a:hlink>
        <a:folHlink>
          <a:srgbClr val="AF9C5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5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A50021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0005C"/>
        </a:accent6>
        <a:hlink>
          <a:srgbClr val="AF9C53"/>
        </a:hlink>
        <a:folHlink>
          <a:srgbClr val="00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6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33CC33"/>
        </a:accent1>
        <a:accent2>
          <a:srgbClr val="FF6600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5C00"/>
        </a:accent6>
        <a:hlink>
          <a:srgbClr val="FFCC00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7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333399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DADCA"/>
        </a:accent5>
        <a:accent6>
          <a:srgbClr val="E7B900"/>
        </a:accent6>
        <a:hlink>
          <a:srgbClr val="33CC33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8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807C00"/>
        </a:accent1>
        <a:accent2>
          <a:srgbClr val="003366"/>
        </a:accent2>
        <a:accent3>
          <a:srgbClr val="FFFFFF"/>
        </a:accent3>
        <a:accent4>
          <a:srgbClr val="000000"/>
        </a:accent4>
        <a:accent5>
          <a:srgbClr val="C0BFAA"/>
        </a:accent5>
        <a:accent6>
          <a:srgbClr val="002D5C"/>
        </a:accent6>
        <a:hlink>
          <a:srgbClr val="993366"/>
        </a:hlink>
        <a:folHlink>
          <a:srgbClr val="66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9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6699FF"/>
        </a:accent1>
        <a:accent2>
          <a:srgbClr val="993366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8A2D5C"/>
        </a:accent6>
        <a:hlink>
          <a:srgbClr val="FF9400"/>
        </a:hlink>
        <a:folHlink>
          <a:srgbClr val="807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10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72BAE2"/>
        </a:accent1>
        <a:accent2>
          <a:srgbClr val="6694FF"/>
        </a:accent2>
        <a:accent3>
          <a:srgbClr val="FFFFFF"/>
        </a:accent3>
        <a:accent4>
          <a:srgbClr val="000000"/>
        </a:accent4>
        <a:accent5>
          <a:srgbClr val="BCD9EE"/>
        </a:accent5>
        <a:accent6>
          <a:srgbClr val="5C86E7"/>
        </a:accent6>
        <a:hlink>
          <a:srgbClr val="0043D8"/>
        </a:hlink>
        <a:folHlink>
          <a:srgbClr val="3D70B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11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72BAE2"/>
        </a:accent1>
        <a:accent2>
          <a:srgbClr val="C3EBFB"/>
        </a:accent2>
        <a:accent3>
          <a:srgbClr val="FFFFFF"/>
        </a:accent3>
        <a:accent4>
          <a:srgbClr val="000000"/>
        </a:accent4>
        <a:accent5>
          <a:srgbClr val="BCD9EE"/>
        </a:accent5>
        <a:accent6>
          <a:srgbClr val="B0D5E3"/>
        </a:accent6>
        <a:hlink>
          <a:srgbClr val="4A8BEA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12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72BAE2"/>
        </a:accent1>
        <a:accent2>
          <a:srgbClr val="C3EBFB"/>
        </a:accent2>
        <a:accent3>
          <a:srgbClr val="FFFFFF"/>
        </a:accent3>
        <a:accent4>
          <a:srgbClr val="000000"/>
        </a:accent4>
        <a:accent5>
          <a:srgbClr val="BCD9EE"/>
        </a:accent5>
        <a:accent6>
          <a:srgbClr val="B0D5E3"/>
        </a:accent6>
        <a:hlink>
          <a:srgbClr val="2674E6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116755</TotalTime>
  <Words>14787</Words>
  <Application>Microsoft Office PowerPoint</Application>
  <PresentationFormat>사용자 지정</PresentationFormat>
  <Paragraphs>2946</Paragraphs>
  <Slides>164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164</vt:i4>
      </vt:variant>
    </vt:vector>
  </HeadingPairs>
  <TitlesOfParts>
    <vt:vector size="178" baseType="lpstr">
      <vt:lpstr>굴림</vt:lpstr>
      <vt:lpstr>Arial</vt:lpstr>
      <vt:lpstr>Consolas</vt:lpstr>
      <vt:lpstr>맑은 고딕</vt:lpstr>
      <vt:lpstr>Courier New</vt:lpstr>
      <vt:lpstr>가는각진제목체</vt:lpstr>
      <vt:lpstr>Times New Roman</vt:lpstr>
      <vt:lpstr>Wingdings</vt:lpstr>
      <vt:lpstr>양재소슬체S</vt:lpstr>
      <vt:lpstr>Optima</vt:lpstr>
      <vt:lpstr>HY헤드라인M</vt:lpstr>
      <vt:lpstr>Nextree Basic A4</vt:lpstr>
      <vt:lpstr>1_Nextree Basic A4</vt:lpstr>
      <vt:lpstr>2_Nextree Basic A4</vt:lpstr>
      <vt:lpstr>PowerPoint 프레젠테이션</vt:lpstr>
      <vt:lpstr>PowerPoint 프레젠테이션</vt:lpstr>
      <vt:lpstr>PowerPoint 프레젠테이션</vt:lpstr>
      <vt:lpstr>PowerPoint 프레젠테이션</vt:lpstr>
      <vt:lpstr>SWT가 나오기까지</vt:lpstr>
      <vt:lpstr>AWT (Abstract Window Toolkit)</vt:lpstr>
      <vt:lpstr>Swing GUI</vt:lpstr>
      <vt:lpstr>Java 룩앤필 (look-and-feel)</vt:lpstr>
      <vt:lpstr>PowerPoint 프레젠테이션</vt:lpstr>
      <vt:lpstr>SWT(Standard Widget Toolkit)</vt:lpstr>
      <vt:lpstr>SWT 개발환경</vt:lpstr>
      <vt:lpstr>클래스 패스 설정</vt:lpstr>
      <vt:lpstr>SWT/JFace 라이브러리</vt:lpstr>
      <vt:lpstr>Hello SWT</vt:lpstr>
      <vt:lpstr>PowerPoint 프레젠테이션</vt:lpstr>
      <vt:lpstr>Display 클래스</vt:lpstr>
      <vt:lpstr>OS 클래스</vt:lpstr>
      <vt:lpstr>Display API</vt:lpstr>
      <vt:lpstr>Shell 클래스</vt:lpstr>
      <vt:lpstr>SWT 트리 구성도</vt:lpstr>
      <vt:lpstr>Shell 스타일</vt:lpstr>
      <vt:lpstr>PowerPoint 프레젠테이션</vt:lpstr>
      <vt:lpstr>Model 기반의 프로그래밍</vt:lpstr>
      <vt:lpstr>Hello JFace</vt:lpstr>
      <vt:lpstr>ApplicationWindow 클래스 (1/2)</vt:lpstr>
      <vt:lpstr>ApplicationWindow 클래스 (2/2)</vt:lpstr>
      <vt:lpstr>PowerPoint 프레젠테이션</vt:lpstr>
      <vt:lpstr>실습 프로젝트 : NamooClub (1/3)</vt:lpstr>
      <vt:lpstr>실습 프로젝트 : NamooClub (2/3)</vt:lpstr>
      <vt:lpstr>실습 프로젝트 : NamooClub (3/3)</vt:lpstr>
      <vt:lpstr>나무클럽 예제를 위한 기본 윈도우 구성</vt:lpstr>
      <vt:lpstr>PowerPoint 프레젠테이션</vt:lpstr>
      <vt:lpstr>Widget 클래스</vt:lpstr>
      <vt:lpstr>Control 클래스</vt:lpstr>
      <vt:lpstr>Control Location</vt:lpstr>
      <vt:lpstr>Widget 클래스의 하위 클래스</vt:lpstr>
      <vt:lpstr>SWT 주요 위젯</vt:lpstr>
      <vt:lpstr>Label 위젯 (1/2)</vt:lpstr>
      <vt:lpstr>Label 위젯 (2/2)</vt:lpstr>
      <vt:lpstr>Button 위젯 (1/4)</vt:lpstr>
      <vt:lpstr>Button 위젯 (2/4)</vt:lpstr>
      <vt:lpstr>Button 위젯 (3/4) - Check</vt:lpstr>
      <vt:lpstr>Button 위젯 (4/4) - Radio</vt:lpstr>
      <vt:lpstr>PowerPoint 프레젠테이션</vt:lpstr>
      <vt:lpstr>사용자 인터페이스의 모듈화</vt:lpstr>
      <vt:lpstr>Control 클래스 하위 구조도</vt:lpstr>
      <vt:lpstr>Composite 클래스</vt:lpstr>
      <vt:lpstr>Scrollable 클래스</vt:lpstr>
      <vt:lpstr>Group 클래스</vt:lpstr>
      <vt:lpstr>모듈화된 UI 적용</vt:lpstr>
      <vt:lpstr>SashForm 클래스</vt:lpstr>
      <vt:lpstr>TabFolder 클래스</vt:lpstr>
      <vt:lpstr>모듈화된 UI 통합</vt:lpstr>
      <vt:lpstr>메인 윈도우에 TabFolder 적용하기</vt:lpstr>
      <vt:lpstr>PowerPoint 프레젠테이션</vt:lpstr>
      <vt:lpstr>사용자 이벤트</vt:lpstr>
      <vt:lpstr>SWT의 이벤트 처리</vt:lpstr>
      <vt:lpstr>이벤트의 종류 (1/2)</vt:lpstr>
      <vt:lpstr>이벤트의 종류 (2/2)</vt:lpstr>
      <vt:lpstr>Event 클래스</vt:lpstr>
      <vt:lpstr>Event Listener 구현</vt:lpstr>
      <vt:lpstr>Adapter 방식의 구현</vt:lpstr>
      <vt:lpstr>Untyped Event</vt:lpstr>
      <vt:lpstr>PowerPoint 프레젠테이션</vt:lpstr>
      <vt:lpstr>표현과 행위의 분리</vt:lpstr>
      <vt:lpstr>JFace 동작 정의</vt:lpstr>
      <vt:lpstr>JFace Action</vt:lpstr>
      <vt:lpstr>ContributionItem 과 ContributionManager</vt:lpstr>
      <vt:lpstr>Action 클래스 구현</vt:lpstr>
      <vt:lpstr>ApplicationWindow 적용 (1/2)</vt:lpstr>
      <vt:lpstr>ApplicationWindow 적용 (2/2)</vt:lpstr>
      <vt:lpstr>PowerPoint 프레젠테이션</vt:lpstr>
      <vt:lpstr>텍스트 편집하기</vt:lpstr>
      <vt:lpstr>Text 위젯(1/2)</vt:lpstr>
      <vt:lpstr>Text 위젯(2/2)</vt:lpstr>
      <vt:lpstr>Styled Text 위젯</vt:lpstr>
      <vt:lpstr>Combo 위젯</vt:lpstr>
      <vt:lpstr>ToolBar 생성하기</vt:lpstr>
      <vt:lpstr>CoolBar</vt:lpstr>
      <vt:lpstr>Slider</vt:lpstr>
      <vt:lpstr>ProgressBar</vt:lpstr>
      <vt:lpstr>SWT 와 외부 쓰레드</vt:lpstr>
      <vt:lpstr>asyncExec() 사용</vt:lpstr>
      <vt:lpstr>PowerPoint 프레젠테이션</vt:lpstr>
      <vt:lpstr>Layout 개념</vt:lpstr>
      <vt:lpstr>FillLayout</vt:lpstr>
      <vt:lpstr>RowLayout</vt:lpstr>
      <vt:lpstr>Layout의 세밀한 조정</vt:lpstr>
      <vt:lpstr>GridLayout</vt:lpstr>
      <vt:lpstr>다양한 형태의 레이아웃</vt:lpstr>
      <vt:lpstr>GridData</vt:lpstr>
      <vt:lpstr>GridData 스타일 상수</vt:lpstr>
      <vt:lpstr>GridData 사이즈 속성</vt:lpstr>
      <vt:lpstr>GridData 생성자 사용</vt:lpstr>
      <vt:lpstr>GridData 속성 사용(1/2)</vt:lpstr>
      <vt:lpstr>GridData 속성 사용(2/2)</vt:lpstr>
      <vt:lpstr>PowerPoint 프레젠테이션</vt:lpstr>
      <vt:lpstr>SWT/JFace Graphic</vt:lpstr>
      <vt:lpstr>GC(The Graphics Context) 클래스</vt:lpstr>
      <vt:lpstr>GC Drawing 예제</vt:lpstr>
      <vt:lpstr>GC Drawing API (1/2)</vt:lpstr>
      <vt:lpstr>GC Drawing API (2/2)</vt:lpstr>
      <vt:lpstr>Paint Event</vt:lpstr>
      <vt:lpstr>Paint Listener 구현</vt:lpstr>
      <vt:lpstr>Image 클래스</vt:lpstr>
      <vt:lpstr>Image 객체 사용 (1/3)</vt:lpstr>
      <vt:lpstr>Image 객체 사용 (2/3)</vt:lpstr>
      <vt:lpstr>Image 객체 사용 (3/3)</vt:lpstr>
      <vt:lpstr>PowerPoint 프레젠테이션</vt:lpstr>
      <vt:lpstr>데이터와 표현</vt:lpstr>
      <vt:lpstr>Viewer Framework</vt:lpstr>
      <vt:lpstr>Viewer 데이터 전달</vt:lpstr>
      <vt:lpstr>Label Provider</vt:lpstr>
      <vt:lpstr>Label Provider API</vt:lpstr>
      <vt:lpstr>Content Provider</vt:lpstr>
      <vt:lpstr>Content Provider API</vt:lpstr>
      <vt:lpstr>Filter</vt:lpstr>
      <vt:lpstr>Sorter</vt:lpstr>
      <vt:lpstr>Filter 및 Sorter API</vt:lpstr>
      <vt:lpstr>PowerPoint 프레젠테이션</vt:lpstr>
      <vt:lpstr>Tree</vt:lpstr>
      <vt:lpstr>TreeViewer</vt:lpstr>
      <vt:lpstr>LabelProvider 구현</vt:lpstr>
      <vt:lpstr>ITreeContentProvider 구현</vt:lpstr>
      <vt:lpstr>TreeViewer에 필터 적용하기</vt:lpstr>
      <vt:lpstr>TreeViewer에 Sorter 적용하기</vt:lpstr>
      <vt:lpstr>Sorter, Filter 동적 적용 (1/2)</vt:lpstr>
      <vt:lpstr>Sorter, Filter 동적 적용 (2/2)</vt:lpstr>
      <vt:lpstr>ListViewer</vt:lpstr>
      <vt:lpstr>PowerPoint 프레젠테이션</vt:lpstr>
      <vt:lpstr>Table</vt:lpstr>
      <vt:lpstr>Table 위젯</vt:lpstr>
      <vt:lpstr>JFace TableViewer</vt:lpstr>
      <vt:lpstr>TableColumn</vt:lpstr>
      <vt:lpstr>ITableLableProvider 구현</vt:lpstr>
      <vt:lpstr>Cell Editing 구현</vt:lpstr>
      <vt:lpstr>ICellModifier 구현</vt:lpstr>
      <vt:lpstr>PowerPoint 프레젠테이션</vt:lpstr>
      <vt:lpstr>Dialog</vt:lpstr>
      <vt:lpstr>SWT 다이얼로그</vt:lpstr>
      <vt:lpstr>File 다이얼로그</vt:lpstr>
      <vt:lpstr>Font 다이얼로그</vt:lpstr>
      <vt:lpstr>MessageBox 다이얼로그</vt:lpstr>
      <vt:lpstr>PowerPoint 프레젠테이션</vt:lpstr>
      <vt:lpstr>JFace 다이얼로그</vt:lpstr>
      <vt:lpstr>Message 다이얼로그</vt:lpstr>
      <vt:lpstr>Error 다이얼로그</vt:lpstr>
      <vt:lpstr>Input 다이얼로그</vt:lpstr>
      <vt:lpstr>ProgressMonitor 다이얼로그</vt:lpstr>
      <vt:lpstr>ProgressMonitorDialog 구현</vt:lpstr>
      <vt:lpstr>참고 : ProgressIndicator 위젯</vt:lpstr>
      <vt:lpstr>사용자정의 다이얼로그</vt:lpstr>
      <vt:lpstr>로그인 다이얼로그 구현 (1/2)</vt:lpstr>
      <vt:lpstr>로그인 다이얼로그 구현 (2/2)</vt:lpstr>
      <vt:lpstr>회원가입 TitleArea 다이얼로그 구현</vt:lpstr>
      <vt:lpstr>PowerPoint 프레젠테이션</vt:lpstr>
      <vt:lpstr>마법사(Wizard)</vt:lpstr>
      <vt:lpstr>WizardDialog 구조</vt:lpstr>
      <vt:lpstr>마법사 구현 (1/5)</vt:lpstr>
      <vt:lpstr>마법사 구현 (2/5)</vt:lpstr>
      <vt:lpstr>마법사 구현 (3/5)</vt:lpstr>
      <vt:lpstr>마법사 구현 (4/5)</vt:lpstr>
      <vt:lpstr>마법사 구현 (5/5)</vt:lpstr>
      <vt:lpstr>End of Document</vt:lpstr>
    </vt:vector>
  </TitlesOfParts>
  <Company>Accenture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tsong</dc:creator>
  <cp:lastModifiedBy>sjchoi</cp:lastModifiedBy>
  <cp:revision>6972</cp:revision>
  <cp:lastPrinted>2015-01-07T02:54:49Z</cp:lastPrinted>
  <dcterms:created xsi:type="dcterms:W3CDTF">2002-03-21T10:45:59Z</dcterms:created>
  <dcterms:modified xsi:type="dcterms:W3CDTF">2015-01-09T01:38:43Z</dcterms:modified>
</cp:coreProperties>
</file>